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Montserrat" panose="020B0604020202020204" charset="0"/>
      <p:regular r:id="rId44"/>
      <p:bold r:id="rId45"/>
      <p:italic r:id="rId46"/>
      <p:boldItalic r:id="rId47"/>
    </p:embeddedFont>
    <p:embeddedFont>
      <p:font typeface="Open Sans" panose="020B0604020202020204" charset="0"/>
      <p:regular r:id="rId48"/>
      <p:bold r:id="rId49"/>
      <p:italic r:id="rId50"/>
      <p:boldItalic r:id="rId51"/>
    </p:embeddedFont>
    <p:embeddedFont>
      <p:font typeface="Open Sans SemiBold"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gs9K5Lw99YCRF0MNAQ2BkBH3v4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 name="Google Shape;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 name="Google Shape;10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0" name="Google Shape;26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a:latin typeface="Arial"/>
              <a:ea typeface="Arial"/>
              <a:cs typeface="Arial"/>
              <a:sym typeface="Arial"/>
            </a:endParaRPr>
          </a:p>
        </p:txBody>
      </p:sp>
      <p:sp>
        <p:nvSpPr>
          <p:cNvPr id="305" name="Google Shape;3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 name="Google Shape;32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8" name="Google Shape;35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4" name="Google Shape;3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6" name="Google Shape;39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0" name="Google Shape;48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8" name="Google Shape;498;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a:latin typeface="Arial"/>
              <a:ea typeface="Arial"/>
              <a:cs typeface="Arial"/>
              <a:sym typeface="Arial"/>
            </a:endParaRPr>
          </a:p>
        </p:txBody>
      </p:sp>
      <p:sp>
        <p:nvSpPr>
          <p:cNvPr id="516" name="Google Shape;51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0" name="Google Shape;54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6" name="Google Shape;55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0" name="Google Shape;57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4" name="Google Shape;58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8" name="Google Shape;59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2" name="Google Shape;612;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8" name="Google Shape;648;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8" name="Google Shape;68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a:latin typeface="Arial"/>
              <a:ea typeface="Arial"/>
              <a:cs typeface="Arial"/>
              <a:sym typeface="Arial"/>
            </a:endParaRPr>
          </a:p>
        </p:txBody>
      </p:sp>
      <p:sp>
        <p:nvSpPr>
          <p:cNvPr id="720" name="Google Shape;72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4" name="Google Shape;744;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c91e136472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7" name="Google Shape;757;gc91e13647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6" name="Google Shape;76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9" name="Google Shape;779;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2" name="Google Shape;79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6" name="Google Shape;806;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2" name="Google Shape;842;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2" name="Google Shape;882;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1" name="Google Shape;891;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c91e136472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c91e13647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6" name="Google Shape;906;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 name="Google Shape;13;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итульный слайд">
  <p:cSld name="1_Титульный слайд">
    <p:spTree>
      <p:nvGrpSpPr>
        <p:cNvPr id="1" name="Shape 1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8"/>
        <p:cNvGrpSpPr/>
        <p:nvPr/>
      </p:nvGrpSpPr>
      <p:grpSpPr>
        <a:xfrm>
          <a:off x="0" y="0"/>
          <a:ext cx="0" cy="0"/>
          <a:chOff x="0" y="0"/>
          <a:chExt cx="0" cy="0"/>
        </a:xfrm>
      </p:grpSpPr>
      <p:sp>
        <p:nvSpPr>
          <p:cNvPr id="19" name="Google Shape;19;p4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 name="Google Shape;20;p40"/>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24"/>
        <p:cNvGrpSpPr/>
        <p:nvPr/>
      </p:nvGrpSpPr>
      <p:grpSpPr>
        <a:xfrm>
          <a:off x="0" y="0"/>
          <a:ext cx="0" cy="0"/>
          <a:chOff x="0" y="0"/>
          <a:chExt cx="0" cy="0"/>
        </a:xfrm>
      </p:grpSpPr>
      <p:sp>
        <p:nvSpPr>
          <p:cNvPr id="25" name="Google Shape;25;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6" name="Google Shape;26;p4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 name="Google Shape;27;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 name="Google Shape;2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31"/>
        <p:cNvGrpSpPr/>
        <p:nvPr/>
      </p:nvGrpSpPr>
      <p:grpSpPr>
        <a:xfrm>
          <a:off x="0" y="0"/>
          <a:ext cx="0" cy="0"/>
          <a:chOff x="0" y="0"/>
          <a:chExt cx="0" cy="0"/>
        </a:xfrm>
      </p:grpSpPr>
      <p:sp>
        <p:nvSpPr>
          <p:cNvPr id="32" name="Google Shape;32;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3" name="Google Shape;33;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4" name="Google Shape;34;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5" name="Google Shape;35;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38"/>
        <p:cNvGrpSpPr/>
        <p:nvPr/>
      </p:nvGrpSpPr>
      <p:grpSpPr>
        <a:xfrm>
          <a:off x="0" y="0"/>
          <a:ext cx="0" cy="0"/>
          <a:chOff x="0" y="0"/>
          <a:chExt cx="0" cy="0"/>
        </a:xfrm>
      </p:grpSpPr>
      <p:sp>
        <p:nvSpPr>
          <p:cNvPr id="39" name="Google Shape;3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2"/>
        <p:cNvGrpSpPr/>
        <p:nvPr/>
      </p:nvGrpSpPr>
      <p:grpSpPr>
        <a:xfrm>
          <a:off x="0" y="0"/>
          <a:ext cx="0" cy="0"/>
          <a:chOff x="0" y="0"/>
          <a:chExt cx="0" cy="0"/>
        </a:xfrm>
      </p:grpSpPr>
      <p:sp>
        <p:nvSpPr>
          <p:cNvPr id="43" name="Google Shape;43;p4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4" name="Google Shape;44;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7"/>
        <p:cNvGrpSpPr/>
        <p:nvPr/>
      </p:nvGrpSpPr>
      <p:grpSpPr>
        <a:xfrm>
          <a:off x="0" y="0"/>
          <a:ext cx="0" cy="0"/>
          <a:chOff x="0" y="0"/>
          <a:chExt cx="0" cy="0"/>
        </a:xfrm>
      </p:grpSpPr>
      <p:sp>
        <p:nvSpPr>
          <p:cNvPr id="48" name="Google Shape;48;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9" name="Google Shape;49;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56"/>
        <p:cNvGrpSpPr/>
        <p:nvPr/>
      </p:nvGrpSpPr>
      <p:grpSpPr>
        <a:xfrm>
          <a:off x="0" y="0"/>
          <a:ext cx="0" cy="0"/>
          <a:chOff x="0" y="0"/>
          <a:chExt cx="0" cy="0"/>
        </a:xfrm>
      </p:grpSpPr>
      <p:sp>
        <p:nvSpPr>
          <p:cNvPr id="57" name="Google Shape;57;p46"/>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8" name="Google Shape;58;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63"/>
        <p:cNvGrpSpPr/>
        <p:nvPr/>
      </p:nvGrpSpPr>
      <p:grpSpPr>
        <a:xfrm>
          <a:off x="0" y="0"/>
          <a:ext cx="0" cy="0"/>
          <a:chOff x="0" y="0"/>
          <a:chExt cx="0" cy="0"/>
        </a:xfrm>
      </p:grpSpPr>
      <p:sp>
        <p:nvSpPr>
          <p:cNvPr id="64" name="Google Shape;64;p4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5" name="Google Shape;65;p4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6" name="Google Shape;6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7"/>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37"/>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2.xml"/><Relationship Id="rId7" Type="http://schemas.openxmlformats.org/officeDocument/2006/relationships/slide" Target="slide4.xml"/><Relationship Id="rId12"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image" Target="../media/image3.png"/><Relationship Id="rId5" Type="http://schemas.openxmlformats.org/officeDocument/2006/relationships/slide" Target="slide17.xml"/><Relationship Id="rId10" Type="http://schemas.openxmlformats.org/officeDocument/2006/relationships/image" Target="../media/image2.png"/><Relationship Id="rId4" Type="http://schemas.openxmlformats.org/officeDocument/2006/relationships/slide" Target="slide26.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xml"/><Relationship Id="rId11" Type="http://schemas.openxmlformats.org/officeDocument/2006/relationships/hyperlink" Target="http://www.unesco.org/new/en/communication-and-information/media-development/media-literacy/mil-as-composite-concept/" TargetMode="External"/><Relationship Id="rId5" Type="http://schemas.openxmlformats.org/officeDocument/2006/relationships/image" Target="../media/image7.png"/><Relationship Id="rId10" Type="http://schemas.openxmlformats.org/officeDocument/2006/relationships/hyperlink" Target="http://gaml.uis.unesco.org/wp-content/uploads/sites/2/2018/12/4.6.1_07_4.6-defining-literacy.pdf" TargetMode="External"/><Relationship Id="rId4" Type="http://schemas.openxmlformats.org/officeDocument/2006/relationships/image" Target="../media/image6.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www.decoda.ca/wp-content/uploads/Literacy-Matters-Fact-Sheet_August-2018.pdf" TargetMode="External"/><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xml"/><Relationship Id="rId10" Type="http://schemas.openxmlformats.org/officeDocument/2006/relationships/hyperlink" Target="http://www.piaac.ca/docs/PIAAC2018/PIAAC-HS-Outcomes_Executive-Summary_EN.pdf" TargetMode="External"/><Relationship Id="rId4" Type="http://schemas.openxmlformats.org/officeDocument/2006/relationships/hyperlink" Target="http://www.piaac.ca/docs/PIAAC%202012%20Immigrants%20Canada%20Final%20EN.pdf" TargetMode="Externa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image" Target="../media/image9.png"/><Relationship Id="rId4" Type="http://schemas.openxmlformats.org/officeDocument/2006/relationships/slide" Target="slide1.xml"/></Relationships>
</file>

<file path=ppt/slides/_rels/slide5.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slide" Target="slide11.xml"/><Relationship Id="rId7" Type="http://schemas.openxmlformats.org/officeDocument/2006/relationships/slide" Target="slide12.xml"/><Relationship Id="rId12"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7.xml"/><Relationship Id="rId5" Type="http://schemas.openxmlformats.org/officeDocument/2006/relationships/slide" Target="slide8.xml"/><Relationship Id="rId10" Type="http://schemas.openxmlformats.org/officeDocument/2006/relationships/image" Target="../media/image9.png"/><Relationship Id="rId4" Type="http://schemas.openxmlformats.org/officeDocument/2006/relationships/slide" Target="slide6.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1.xml"/><Relationship Id="rId11" Type="http://schemas.openxmlformats.org/officeDocument/2006/relationships/hyperlink" Target="https://studentsuccess.gov.bc.ca/school-district/061" TargetMode="External"/><Relationship Id="rId5" Type="http://schemas.openxmlformats.org/officeDocument/2006/relationships/image" Target="../media/image8.png"/><Relationship Id="rId10" Type="http://schemas.openxmlformats.org/officeDocument/2006/relationships/hyperlink" Target="https://www2.gov.bc.ca/gov/content/education-training/k-12/administration/program-management/reporting-on-k-12/aboriginal-report" TargetMode="External"/><Relationship Id="rId4" Type="http://schemas.openxmlformats.org/officeDocument/2006/relationships/slide" Target="slide5.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studentsuccess.gov.bc.ca/school-district/061/report/completion-rates" TargetMode="External"/><Relationship Id="rId7"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5.xml"/><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journals.sagepub.com/doi/abs/10.1080/10862960903340165" TargetMode="External"/><Relationship Id="rId7"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5.xml"/><Relationship Id="rId10" Type="http://schemas.openxmlformats.org/officeDocument/2006/relationships/image" Target="../media/image11.png"/><Relationship Id="rId4" Type="http://schemas.openxmlformats.org/officeDocument/2006/relationships/hyperlink" Target="https://www.oecd.org/education/Helping-immigrant-students-to-succeed-at-school-and-beyond.pdf" TargetMode="External"/><Relationship Id="rId9" Type="http://schemas.openxmlformats.org/officeDocument/2006/relationships/slide" Target="slide9.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5.xml"/><Relationship Id="rId10" Type="http://schemas.openxmlformats.org/officeDocument/2006/relationships/image" Target="../media/image11.png"/><Relationship Id="rId4" Type="http://schemas.openxmlformats.org/officeDocument/2006/relationships/hyperlink" Target="https://www12.statcan.gc.ca/census-recensement/2016/dp-pd/dv-vd/lang/index-eng.cfm" TargetMode="External"/><Relationship Id="rId9"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18.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5.xm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5.xml"/><Relationship Id="rId7" Type="http://schemas.openxmlformats.org/officeDocument/2006/relationships/slide" Target="slide12.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8.png"/><Relationship Id="rId9" Type="http://schemas.openxmlformats.org/officeDocument/2006/relationships/hyperlink" Target="https://www.oecd.org/pisa/publications/PISA2018_CN_CAN.pdf" TargetMode="External"/></Relationships>
</file>

<file path=ppt/slides/_rels/slide1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11.png"/><Relationship Id="rId3" Type="http://schemas.openxmlformats.org/officeDocument/2006/relationships/slide" Target="slide12.xml"/><Relationship Id="rId7" Type="http://schemas.openxmlformats.org/officeDocument/2006/relationships/slide" Target="slide14.xml"/><Relationship Id="rId12" Type="http://schemas.openxmlformats.org/officeDocument/2006/relationships/slide" Target="slide17.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image" Target="../media/image9.png"/><Relationship Id="rId5" Type="http://schemas.openxmlformats.org/officeDocument/2006/relationships/slide" Target="slide16.xml"/><Relationship Id="rId10" Type="http://schemas.openxmlformats.org/officeDocument/2006/relationships/slide" Target="slide1.xml"/><Relationship Id="rId4" Type="http://schemas.openxmlformats.org/officeDocument/2006/relationships/slide" Target="slide15.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12.xml"/><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12.xml"/><Relationship Id="rId9"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12.xml"/><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12.xml"/><Relationship Id="rId9"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26.xml"/><Relationship Id="rId3" Type="http://schemas.openxmlformats.org/officeDocument/2006/relationships/slide" Target="slide22.xml"/><Relationship Id="rId7" Type="http://schemas.openxmlformats.org/officeDocument/2006/relationships/slide" Target="slide10.xml"/><Relationship Id="rId12"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xml"/><Relationship Id="rId5" Type="http://schemas.openxmlformats.org/officeDocument/2006/relationships/slide" Target="slide18.xml"/><Relationship Id="rId10" Type="http://schemas.openxmlformats.org/officeDocument/2006/relationships/image" Target="../media/image8.png"/><Relationship Id="rId4" Type="http://schemas.openxmlformats.org/officeDocument/2006/relationships/slide" Target="slide23.xml"/><Relationship Id="rId9" Type="http://schemas.openxmlformats.org/officeDocument/2006/relationships/slide" Target="slide5.xml"/><Relationship Id="rId1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20.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8.png"/><Relationship Id="rId4" Type="http://schemas.openxmlformats.org/officeDocument/2006/relationships/slide" Target="slide17.xml"/><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piaac.ca/docs/PIAAC%202012%20Immigrants%20Canada%20Final%20EN.pdf" TargetMode="External"/><Relationship Id="rId7"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7.xml"/><Relationship Id="rId10" Type="http://schemas.openxmlformats.org/officeDocument/2006/relationships/image" Target="../media/image11.png"/><Relationship Id="rId4" Type="http://schemas.openxmlformats.org/officeDocument/2006/relationships/image" Target="../media/image21.png"/><Relationship Id="rId9" Type="http://schemas.openxmlformats.org/officeDocument/2006/relationships/slide" Target="slide20.xml"/></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150.statcan.gc.ca/n1/en/pub/89-654-x/89-654-x2014003-eng.pdf?st=EBaQrzXv" TargetMode="External"/><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image" Target="../media/image8.png"/><Relationship Id="rId4" Type="http://schemas.openxmlformats.org/officeDocument/2006/relationships/slide" Target="slide17.xml"/><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hyperlink" Target="https://www150.statcan.gc.ca/n1/en/pub/89-654-x/89-654-x2014003-eng.pdf?st=EBaQrzXv" TargetMode="External"/><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image" Target="../media/image8.png"/><Relationship Id="rId10" Type="http://schemas.openxmlformats.org/officeDocument/2006/relationships/image" Target="../media/image23.png"/><Relationship Id="rId4" Type="http://schemas.openxmlformats.org/officeDocument/2006/relationships/slide" Target="slide17.xml"/><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17.xml"/><Relationship Id="rId7"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23.xml"/><Relationship Id="rId10" Type="http://schemas.openxmlformats.org/officeDocument/2006/relationships/hyperlink" Target="https://studentsuccess.gov.bc.ca/school-district/061/report/completion-rates" TargetMode="External"/><Relationship Id="rId4" Type="http://schemas.openxmlformats.org/officeDocument/2006/relationships/image" Target="../media/image8.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24.xml"/><Relationship Id="rId7" Type="http://schemas.openxmlformats.org/officeDocument/2006/relationships/slide" Target="slide26.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7.xml"/><Relationship Id="rId4" Type="http://schemas.openxmlformats.org/officeDocument/2006/relationships/slide" Target="slide25.xml"/><Relationship Id="rId9"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26.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9.png"/><Relationship Id="rId3" Type="http://schemas.openxmlformats.org/officeDocument/2006/relationships/slide" Target="slide31.xml"/><Relationship Id="rId7" Type="http://schemas.openxmlformats.org/officeDocument/2006/relationships/slide" Target="slide30.xml"/><Relationship Id="rId12"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slide" Target="slide29.xml"/><Relationship Id="rId11" Type="http://schemas.openxmlformats.org/officeDocument/2006/relationships/image" Target="../media/image11.png"/><Relationship Id="rId5" Type="http://schemas.openxmlformats.org/officeDocument/2006/relationships/slide" Target="slide27.xml"/><Relationship Id="rId10" Type="http://schemas.openxmlformats.org/officeDocument/2006/relationships/slide" Target="slide34.xml"/><Relationship Id="rId4" Type="http://schemas.openxmlformats.org/officeDocument/2006/relationships/slide" Target="slide32.xml"/><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26.xml"/><Relationship Id="rId7" Type="http://schemas.openxmlformats.org/officeDocument/2006/relationships/slide" Target="slide1.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29.xml"/><Relationship Id="rId4" Type="http://schemas.openxmlformats.org/officeDocument/2006/relationships/image" Target="../media/image8.png"/><Relationship Id="rId9" Type="http://schemas.openxmlformats.org/officeDocument/2006/relationships/image" Target="../media/image25.gif"/></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28.jpg"/><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26.xml"/><Relationship Id="rId7" Type="http://schemas.openxmlformats.org/officeDocument/2006/relationships/slide" Target="slide1.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30.xml"/><Relationship Id="rId4" Type="http://schemas.openxmlformats.org/officeDocument/2006/relationships/image" Target="../media/image8.png"/><Relationship Id="rId9" Type="http://schemas.openxmlformats.org/officeDocument/2006/relationships/image" Target="../media/image29.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26.xml"/><Relationship Id="rId7"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30.gif"/><Relationship Id="rId5" Type="http://schemas.openxmlformats.org/officeDocument/2006/relationships/slide" Target="slide31.xml"/><Relationship Id="rId10" Type="http://schemas.openxmlformats.org/officeDocument/2006/relationships/hyperlink" Target="https://www150.statcan.gc.ca/n1/en/pub/89-654-x/89-654-x2014003-eng.pdf?st=EBaQrzXv" TargetMode="External"/><Relationship Id="rId4" Type="http://schemas.openxmlformats.org/officeDocument/2006/relationships/image" Target="../media/image8.png"/><Relationship Id="rId9" Type="http://schemas.openxmlformats.org/officeDocument/2006/relationships/hyperlink" Target="https://www150.statcan.gc.ca/n1/pub/89-654-x/89-654-x2018002-eng.pdf"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 Target="slide26.xml"/><Relationship Id="rId7" Type="http://schemas.openxmlformats.org/officeDocument/2006/relationships/slide" Target="slide1.xml"/><Relationship Id="rId12"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hyperlink" Target="https://www150.statcan.gc.ca/t1/tbl1/en/tv.action?pid=2210011201" TargetMode="External"/><Relationship Id="rId5" Type="http://schemas.openxmlformats.org/officeDocument/2006/relationships/slide" Target="slide32.xml"/><Relationship Id="rId10" Type="http://schemas.openxmlformats.org/officeDocument/2006/relationships/hyperlink" Target="https://www150.statcan.gc.ca/n1/daily-quotidien/191029/dq191029a-eng.pdf" TargetMode="External"/><Relationship Id="rId4" Type="http://schemas.openxmlformats.org/officeDocument/2006/relationships/image" Target="../media/image8.png"/><Relationship Id="rId9" Type="http://schemas.openxmlformats.org/officeDocument/2006/relationships/hyperlink" Target="https://www150.statcan.gc.ca/n1/en/pub/11f0019m/11f0019m2019015-eng.pdf?st=ygU1Nc3_" TargetMode="External"/></Relationships>
</file>

<file path=ppt/slides/_rels/slide3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slide" Target="slide33.xml"/><Relationship Id="rId7"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slide" Target="slide34.xml"/><Relationship Id="rId5" Type="http://schemas.openxmlformats.org/officeDocument/2006/relationships/image" Target="../media/image8.png"/><Relationship Id="rId4" Type="http://schemas.openxmlformats.org/officeDocument/2006/relationships/slide" Target="slide26.xml"/><Relationship Id="rId9" Type="http://schemas.openxmlformats.org/officeDocument/2006/relationships/image" Target="../media/image31.png"/></Relationships>
</file>

<file path=ppt/slides/_rels/slide33.xml.rels><?xml version="1.0" encoding="UTF-8" standalone="yes"?>
<Relationships xmlns="http://schemas.openxmlformats.org/package/2006/relationships"><Relationship Id="rId8" Type="http://schemas.openxmlformats.org/officeDocument/2006/relationships/hyperlink" Target="https://silverthreads.ca/" TargetMode="External"/><Relationship Id="rId13" Type="http://schemas.openxmlformats.org/officeDocument/2006/relationships/image" Target="../media/image11.png"/><Relationship Id="rId18" Type="http://schemas.openxmlformats.org/officeDocument/2006/relationships/hyperlink" Target="https://ilc.sd63.bc.ca/" TargetMode="External"/><Relationship Id="rId3" Type="http://schemas.openxmlformats.org/officeDocument/2006/relationships/hyperlink" Target="https://www.icavictoria.org" TargetMode="External"/><Relationship Id="rId7" Type="http://schemas.openxmlformats.org/officeDocument/2006/relationships/hyperlink" Target="https://www.victorialiteracyconnection.ca/" TargetMode="External"/><Relationship Id="rId12" Type="http://schemas.openxmlformats.org/officeDocument/2006/relationships/image" Target="../media/image8.png"/><Relationship Id="rId17" Type="http://schemas.openxmlformats.org/officeDocument/2006/relationships/hyperlink" Target="https://www.sd62.bc.ca/programs/continuing-education" TargetMode="External"/><Relationship Id="rId2" Type="http://schemas.openxmlformats.org/officeDocument/2006/relationships/notesSlide" Target="../notesSlides/notesSlide33.xml"/><Relationship Id="rId16" Type="http://schemas.openxmlformats.org/officeDocument/2006/relationships/hyperlink" Target="https://ce.sd61.bc.ca/" TargetMode="External"/><Relationship Id="rId1" Type="http://schemas.openxmlformats.org/officeDocument/2006/relationships/slideLayout" Target="../slideLayouts/slideLayout1.xml"/><Relationship Id="rId6" Type="http://schemas.openxmlformats.org/officeDocument/2006/relationships/hyperlink" Target="http://camosun.ca/learn/school/access/" TargetMode="External"/><Relationship Id="rId11" Type="http://schemas.openxmlformats.org/officeDocument/2006/relationships/slide" Target="slide32.xml"/><Relationship Id="rId5" Type="http://schemas.openxmlformats.org/officeDocument/2006/relationships/hyperlink" Target="http://www.vircs.bc.ca" TargetMode="External"/><Relationship Id="rId15" Type="http://schemas.openxmlformats.org/officeDocument/2006/relationships/image" Target="../media/image9.png"/><Relationship Id="rId10" Type="http://schemas.openxmlformats.org/officeDocument/2006/relationships/hyperlink" Target="https://healthyagingcore.ca/" TargetMode="External"/><Relationship Id="rId19" Type="http://schemas.openxmlformats.org/officeDocument/2006/relationships/hyperlink" Target="https://sd64.bc.ca/" TargetMode="External"/><Relationship Id="rId4" Type="http://schemas.openxmlformats.org/officeDocument/2006/relationships/hyperlink" Target="https://www.canada.ca/en/immigration-refugees-citizenship/services/new-immigrants/new-life-canada/improve-english-french/classes.html" TargetMode="External"/><Relationship Id="rId9" Type="http://schemas.openxmlformats.org/officeDocument/2006/relationships/hyperlink" Target="https://seniorsservingseniors.bc.ca/" TargetMode="External"/><Relationship Id="rId14" Type="http://schemas.openxmlformats.org/officeDocument/2006/relationships/slide" Target="slide1.xml"/></Relationships>
</file>

<file path=ppt/slides/_rels/slide34.xml.rels><?xml version="1.0" encoding="UTF-8" standalone="yes"?>
<Relationships xmlns="http://schemas.openxmlformats.org/package/2006/relationships"><Relationship Id="rId8" Type="http://schemas.openxmlformats.org/officeDocument/2006/relationships/hyperlink" Target="https://www150.statcan.gc.ca/n1/pub/89-555-x/2013001/t/tbl1.1-eng.htm" TargetMode="External"/><Relationship Id="rId13" Type="http://schemas.openxmlformats.org/officeDocument/2006/relationships/hyperlink" Target="https://www.oecd.org/education/Helping-immigrant-students-to-succeed-at-school-and-beyond.pdf" TargetMode="External"/><Relationship Id="rId18" Type="http://schemas.openxmlformats.org/officeDocument/2006/relationships/slide" Target="slide37.xml"/><Relationship Id="rId3" Type="http://schemas.openxmlformats.org/officeDocument/2006/relationships/hyperlink" Target="https://www2.gov.bc.ca/gov/content/education-training/k-12/administration/program-management/reporting-on-k-12/aboriginal-report" TargetMode="External"/><Relationship Id="rId7" Type="http://schemas.openxmlformats.org/officeDocument/2006/relationships/hyperlink" Target="https://www150.statcan.gc.ca/n1/en/pub/11f0019m/11f0019m2019015-eng.pdf?st=pahFVTrf" TargetMode="External"/><Relationship Id="rId12" Type="http://schemas.openxmlformats.org/officeDocument/2006/relationships/hyperlink" Target="https://studentsuccess.gov.bc.ca/school-district/064/report/contextual-information" TargetMode="External"/><Relationship Id="rId17" Type="http://schemas.openxmlformats.org/officeDocument/2006/relationships/image" Target="../media/image31.png"/><Relationship Id="rId2" Type="http://schemas.openxmlformats.org/officeDocument/2006/relationships/notesSlide" Target="../notesSlides/notesSlide34.xml"/><Relationship Id="rId16" Type="http://schemas.openxmlformats.org/officeDocument/2006/relationships/slide" Target="slide1.xml"/><Relationship Id="rId1" Type="http://schemas.openxmlformats.org/officeDocument/2006/relationships/slideLayout" Target="../slideLayouts/slideLayout3.xml"/><Relationship Id="rId6" Type="http://schemas.openxmlformats.org/officeDocument/2006/relationships/hyperlink" Target="https://www150.statcan.gc.ca/n1/pub/89-555-x/2013001/chap1-eng.htm" TargetMode="External"/><Relationship Id="rId11" Type="http://schemas.openxmlformats.org/officeDocument/2006/relationships/hyperlink" Target="https://studentsuccess.gov.bc.ca/school-district/064/report/completion-rates" TargetMode="External"/><Relationship Id="rId5" Type="http://schemas.openxmlformats.org/officeDocument/2006/relationships/hyperlink" Target="https://www150.statcan.gc.ca/n1/en/pub/89-654-x/89-654-x2014003-eng.pdf?st=EBaQrzXv" TargetMode="External"/><Relationship Id="rId15" Type="http://schemas.openxmlformats.org/officeDocument/2006/relationships/image" Target="../media/image8.png"/><Relationship Id="rId10" Type="http://schemas.openxmlformats.org/officeDocument/2006/relationships/hyperlink" Target="https://studentsuccess.gov.bc.ca/school-district/061/report/contextual-information" TargetMode="External"/><Relationship Id="rId19" Type="http://schemas.openxmlformats.org/officeDocument/2006/relationships/image" Target="../media/image11.png"/><Relationship Id="rId4" Type="http://schemas.openxmlformats.org/officeDocument/2006/relationships/hyperlink" Target="https://doi.org/10.1080/10862960903340165" TargetMode="External"/><Relationship Id="rId9" Type="http://schemas.openxmlformats.org/officeDocument/2006/relationships/hyperlink" Target="https://studentsuccess.gov.bc.ca/school-district/061/report/completion-rates" TargetMode="External"/><Relationship Id="rId14" Type="http://schemas.openxmlformats.org/officeDocument/2006/relationships/slide" Target="slide32.xml"/></Relationships>
</file>

<file path=ppt/slides/_rels/slide35.xml.rels><?xml version="1.0" encoding="UTF-8" standalone="yes"?>
<Relationships xmlns="http://schemas.openxmlformats.org/package/2006/relationships"><Relationship Id="rId8" Type="http://schemas.openxmlformats.org/officeDocument/2006/relationships/hyperlink" Target="https://www.oecd.org/pisa/publications/PISA2018_CN_CAN.pdf" TargetMode="External"/><Relationship Id="rId13" Type="http://schemas.openxmlformats.org/officeDocument/2006/relationships/hyperlink" Target="https://studentsuccess.gov.bc.ca/school-district/062/report/contextual-information" TargetMode="External"/><Relationship Id="rId18" Type="http://schemas.openxmlformats.org/officeDocument/2006/relationships/slide" Target="slide37.xml"/><Relationship Id="rId3" Type="http://schemas.openxmlformats.org/officeDocument/2006/relationships/hyperlink" Target="https://www150.statcan.gc.ca/n1/pub/75-006-x/2019001/article/00017-eng.pdf" TargetMode="External"/><Relationship Id="rId7" Type="http://schemas.openxmlformats.org/officeDocument/2006/relationships/hyperlink" Target="http://www.cmec.ca/Publications/Lists/Publications/Attachments/362/PIAAC_PSE_CMEC_2016_EN.pdf" TargetMode="External"/><Relationship Id="rId12" Type="http://schemas.openxmlformats.org/officeDocument/2006/relationships/hyperlink" Target="http://www.piaac.ca/docs/PIAAC%202012%20Immigrants%20Canada%20Final%20EN.pdf" TargetMode="External"/><Relationship Id="rId17" Type="http://schemas.openxmlformats.org/officeDocument/2006/relationships/image" Target="../media/image31.png"/><Relationship Id="rId2" Type="http://schemas.openxmlformats.org/officeDocument/2006/relationships/notesSlide" Target="../notesSlides/notesSlide35.xml"/><Relationship Id="rId16" Type="http://schemas.openxmlformats.org/officeDocument/2006/relationships/slide" Target="slide1.xml"/><Relationship Id="rId1" Type="http://schemas.openxmlformats.org/officeDocument/2006/relationships/slideLayout" Target="../slideLayouts/slideLayout3.xml"/><Relationship Id="rId6" Type="http://schemas.openxmlformats.org/officeDocument/2006/relationships/hyperlink" Target="https://www150.statcan.gc.ca/n1/pub/89-653-x/89-653-x2017013-eng.pdf" TargetMode="External"/><Relationship Id="rId11" Type="http://schemas.openxmlformats.org/officeDocument/2006/relationships/hyperlink" Target="https://studentsuccess.gov.bc.ca/school-district/063/report/contextual-information" TargetMode="External"/><Relationship Id="rId5" Type="http://schemas.openxmlformats.org/officeDocument/2006/relationships/hyperlink" Target="https://www150.statcan.gc.ca/n1/en/pub/89-654-x/89-654-x2018002-eng.pdf?st=a1K-DymC" TargetMode="External"/><Relationship Id="rId15" Type="http://schemas.openxmlformats.org/officeDocument/2006/relationships/image" Target="../media/image8.png"/><Relationship Id="rId10" Type="http://schemas.openxmlformats.org/officeDocument/2006/relationships/hyperlink" Target="https://studentsuccess.gov.bc.ca/school-district/063/report/completion-rates" TargetMode="External"/><Relationship Id="rId19" Type="http://schemas.openxmlformats.org/officeDocument/2006/relationships/image" Target="../media/image11.png"/><Relationship Id="rId4" Type="http://schemas.openxmlformats.org/officeDocument/2006/relationships/hyperlink" Target="https://www.decoda.ca/wp-content/uploads/Literacy-Matters-Fact-Sheet_August-2018.pdf" TargetMode="External"/><Relationship Id="rId9" Type="http://schemas.openxmlformats.org/officeDocument/2006/relationships/hyperlink" Target="https://www12.statcan.gc.ca/census-recensement/2016/dp-pd/dv-vd/lang/index-eng.cfm" TargetMode="External"/><Relationship Id="rId14" Type="http://schemas.openxmlformats.org/officeDocument/2006/relationships/slide" Target="slide32.xml"/></Relationships>
</file>

<file path=ppt/slides/_rels/slide36.xml.rels><?xml version="1.0" encoding="UTF-8" standalone="yes"?>
<Relationships xmlns="http://schemas.openxmlformats.org/package/2006/relationships"><Relationship Id="rId8" Type="http://schemas.openxmlformats.org/officeDocument/2006/relationships/hyperlink" Target="http://www.piaac.ca/docs/PIAAC2018/PIAAC-HS-Outcomes_Executive-Summary_EN.pdf" TargetMode="External"/><Relationship Id="rId3" Type="http://schemas.openxmlformats.org/officeDocument/2006/relationships/hyperlink" Target="https://studentsuccess.gov.bc.ca/school-district/062/report/completion-rates" TargetMode="External"/><Relationship Id="rId7" Type="http://schemas.openxmlformats.org/officeDocument/2006/relationships/hyperlink" Target="https://doi.org/10.25318/2210011201-eng"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hyperlink" Target="https://www150.statcan.gc.ca/t1/tbl1/en/tv.action?pid=2210011201" TargetMode="External"/><Relationship Id="rId5" Type="http://schemas.openxmlformats.org/officeDocument/2006/relationships/hyperlink" Target="https://www150.statcan.gc.ca/n1/daily-quotidien/191029/dq191029a-eng.pdf" TargetMode="External"/><Relationship Id="rId10" Type="http://schemas.openxmlformats.org/officeDocument/2006/relationships/hyperlink" Target="http://gaml.uis.unesco.org/wp-content/uploads/sites/2/2018/12/4.6.1_07_4.6-defining-literacy.pdf" TargetMode="External"/><Relationship Id="rId4" Type="http://schemas.openxmlformats.org/officeDocument/2006/relationships/hyperlink" Target="https://www12.statcan.gc.ca/census-recensement/2016/dp-pd/prof/index.cfm?Lang=E" TargetMode="External"/><Relationship Id="rId9" Type="http://schemas.openxmlformats.org/officeDocument/2006/relationships/hyperlink" Target="http://www.unesco.org/new/en/communication-and-information/media-development/media-literacy/mil-as-composite-concept/" TargetMode="External"/></Relationships>
</file>

<file path=ppt/slides/_rels/slide37.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slide" Target="slide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
            <a:hlinkClick r:id="rId3" action="ppaction://hlinksldjump"/>
          </p:cNvPr>
          <p:cNvSpPr txBox="1"/>
          <p:nvPr/>
        </p:nvSpPr>
        <p:spPr>
          <a:xfrm>
            <a:off x="1647825" y="2044700"/>
            <a:ext cx="1835150" cy="738187"/>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Click here to discover different types of literacy</a:t>
            </a:r>
            <a:endParaRPr sz="1400" b="0" i="0" u="none" strike="noStrike" cap="none">
              <a:solidFill>
                <a:srgbClr val="000000"/>
              </a:solidFill>
              <a:latin typeface="Arial"/>
              <a:ea typeface="Arial"/>
              <a:cs typeface="Arial"/>
              <a:sym typeface="Arial"/>
            </a:endParaRPr>
          </a:p>
        </p:txBody>
      </p:sp>
      <p:sp>
        <p:nvSpPr>
          <p:cNvPr id="74" name="Google Shape;74;p1">
            <a:hlinkClick r:id="rId4" action="ppaction://hlinksldjump"/>
          </p:cNvPr>
          <p:cNvSpPr txBox="1"/>
          <p:nvPr/>
        </p:nvSpPr>
        <p:spPr>
          <a:xfrm>
            <a:off x="8745538" y="5279779"/>
            <a:ext cx="2790824" cy="44608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65280"/>
              </a:buClr>
              <a:buSzPts val="2100"/>
              <a:buFont typeface="Open Sans SemiBold"/>
              <a:buNone/>
            </a:pPr>
            <a:r>
              <a:rPr lang="en-US" sz="2000" b="1" i="0" u="none" strike="noStrike" cap="none">
                <a:solidFill>
                  <a:srgbClr val="065280"/>
                </a:solidFill>
                <a:latin typeface="Open Sans SemiBold"/>
                <a:ea typeface="Open Sans SemiBold"/>
                <a:cs typeface="Open Sans SemiBold"/>
                <a:sym typeface="Open Sans SemiBold"/>
              </a:rPr>
              <a:t>OLDER ADULTS</a:t>
            </a:r>
            <a:endParaRPr/>
          </a:p>
        </p:txBody>
      </p:sp>
      <p:sp>
        <p:nvSpPr>
          <p:cNvPr id="75" name="Google Shape;75;p1">
            <a:hlinkClick r:id="rId5" action="ppaction://hlinksldjump"/>
          </p:cNvPr>
          <p:cNvSpPr txBox="1"/>
          <p:nvPr/>
        </p:nvSpPr>
        <p:spPr>
          <a:xfrm>
            <a:off x="8748712" y="3380582"/>
            <a:ext cx="2264097" cy="4421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100"/>
              <a:buFont typeface="Open Sans SemiBold"/>
              <a:buNone/>
            </a:pPr>
            <a:r>
              <a:rPr lang="en-US" sz="2000" b="1" i="0" u="none" strike="noStrike" cap="none">
                <a:solidFill>
                  <a:srgbClr val="34B2E3"/>
                </a:solidFill>
                <a:latin typeface="Open Sans SemiBold"/>
                <a:ea typeface="Open Sans SemiBold"/>
                <a:cs typeface="Open Sans SemiBold"/>
                <a:sym typeface="Open Sans SemiBold"/>
              </a:rPr>
              <a:t>ADULTS</a:t>
            </a:r>
            <a:r>
              <a:rPr lang="en-US" sz="2400" b="1" i="0" u="none" strike="noStrike" cap="none">
                <a:solidFill>
                  <a:srgbClr val="34B2E3"/>
                </a:solidFill>
                <a:latin typeface="Open Sans SemiBold"/>
                <a:ea typeface="Open Sans SemiBold"/>
                <a:cs typeface="Open Sans SemiBold"/>
                <a:sym typeface="Open Sans SemiBold"/>
              </a:rPr>
              <a:t> </a:t>
            </a:r>
            <a:endParaRPr sz="1600" b="0" i="0" u="none" strike="noStrike" cap="none">
              <a:solidFill>
                <a:srgbClr val="000000"/>
              </a:solidFill>
              <a:latin typeface="Arial"/>
              <a:ea typeface="Arial"/>
              <a:cs typeface="Arial"/>
              <a:sym typeface="Arial"/>
            </a:endParaRPr>
          </a:p>
        </p:txBody>
      </p:sp>
      <p:sp>
        <p:nvSpPr>
          <p:cNvPr id="76" name="Google Shape;76;p1">
            <a:hlinkClick r:id="rId6" action="ppaction://hlinksldjump"/>
          </p:cNvPr>
          <p:cNvSpPr txBox="1"/>
          <p:nvPr/>
        </p:nvSpPr>
        <p:spPr>
          <a:xfrm>
            <a:off x="8745538" y="1567665"/>
            <a:ext cx="2427288" cy="62467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4D1DA"/>
              </a:buClr>
              <a:buSzPts val="2100"/>
              <a:buFont typeface="Open Sans SemiBold"/>
              <a:buNone/>
            </a:pPr>
            <a:r>
              <a:rPr lang="en-US" sz="2000" b="1" i="0" u="none" strike="noStrike" cap="none">
                <a:solidFill>
                  <a:srgbClr val="64D1DA"/>
                </a:solidFill>
                <a:latin typeface="Open Sans SemiBold"/>
                <a:ea typeface="Open Sans SemiBold"/>
                <a:cs typeface="Open Sans SemiBold"/>
                <a:sym typeface="Open Sans SemiBold"/>
              </a:rPr>
              <a:t>CHILDREN AND        YOUTH</a:t>
            </a:r>
            <a:endParaRPr sz="1800" b="1" i="0" u="none" strike="noStrike" cap="none">
              <a:solidFill>
                <a:srgbClr val="64D1DA"/>
              </a:solidFill>
              <a:latin typeface="Open Sans SemiBold"/>
              <a:ea typeface="Open Sans SemiBold"/>
              <a:cs typeface="Open Sans SemiBold"/>
              <a:sym typeface="Open Sans SemiBold"/>
            </a:endParaRPr>
          </a:p>
          <a:p>
            <a:pPr marL="0" marR="0" lvl="0" indent="0" algn="l" rtl="0">
              <a:lnSpc>
                <a:spcPct val="100000"/>
              </a:lnSpc>
              <a:spcBef>
                <a:spcPts val="0"/>
              </a:spcBef>
              <a:spcAft>
                <a:spcPts val="0"/>
              </a:spcAft>
              <a:buClr>
                <a:srgbClr val="64D1DA"/>
              </a:buClr>
              <a:buSzPts val="2100"/>
              <a:buFont typeface="Open Sans SemiBold"/>
              <a:buNone/>
            </a:pPr>
            <a:r>
              <a:rPr lang="en-US" sz="1800" b="1" i="0" u="none" strike="noStrike" cap="none">
                <a:solidFill>
                  <a:srgbClr val="64D1DA"/>
                </a:solidFill>
                <a:latin typeface="Open Sans SemiBold"/>
                <a:ea typeface="Open Sans SemiBold"/>
                <a:cs typeface="Open Sans SemiBold"/>
                <a:sym typeface="Open Sans SemiBold"/>
              </a:rPr>
              <a:t> </a:t>
            </a:r>
            <a:endParaRPr sz="1100" b="0" i="0" u="none" strike="noStrike" cap="none">
              <a:solidFill>
                <a:srgbClr val="000000"/>
              </a:solidFill>
              <a:latin typeface="Arial"/>
              <a:ea typeface="Arial"/>
              <a:cs typeface="Arial"/>
              <a:sym typeface="Arial"/>
            </a:endParaRPr>
          </a:p>
        </p:txBody>
      </p:sp>
      <p:sp>
        <p:nvSpPr>
          <p:cNvPr id="77" name="Google Shape;77;p1">
            <a:hlinkClick r:id="rId7" action="ppaction://hlinksldjump"/>
          </p:cNvPr>
          <p:cNvSpPr txBox="1"/>
          <p:nvPr/>
        </p:nvSpPr>
        <p:spPr>
          <a:xfrm>
            <a:off x="1539875" y="5319712"/>
            <a:ext cx="1995487" cy="4460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E24956"/>
              </a:buClr>
              <a:buSzPts val="2100"/>
              <a:buFont typeface="Open Sans SemiBold"/>
              <a:buNone/>
            </a:pPr>
            <a:r>
              <a:rPr lang="en-US" sz="2000" b="1" i="0" u="none" strike="noStrike" cap="none">
                <a:solidFill>
                  <a:srgbClr val="E24956"/>
                </a:solidFill>
                <a:latin typeface="Open Sans SemiBold"/>
                <a:ea typeface="Open Sans SemiBold"/>
                <a:cs typeface="Open Sans SemiBold"/>
                <a:sym typeface="Open Sans SemiBold"/>
              </a:rPr>
              <a:t>PIAAC</a:t>
            </a:r>
            <a:endParaRPr sz="1200" b="0" i="0" u="none" strike="noStrike" cap="none">
              <a:solidFill>
                <a:srgbClr val="000000"/>
              </a:solidFill>
              <a:latin typeface="Arial"/>
              <a:ea typeface="Arial"/>
              <a:cs typeface="Arial"/>
              <a:sym typeface="Arial"/>
            </a:endParaRPr>
          </a:p>
        </p:txBody>
      </p:sp>
      <p:sp>
        <p:nvSpPr>
          <p:cNvPr id="78" name="Google Shape;78;p1">
            <a:hlinkClick r:id="rId8" action="ppaction://hlinksldjump"/>
          </p:cNvPr>
          <p:cNvSpPr txBox="1"/>
          <p:nvPr/>
        </p:nvSpPr>
        <p:spPr>
          <a:xfrm>
            <a:off x="1343025" y="3541712"/>
            <a:ext cx="2192337" cy="4460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F912B"/>
              </a:buClr>
              <a:buSzPts val="2100"/>
              <a:buFont typeface="Open Sans SemiBold"/>
              <a:buNone/>
            </a:pPr>
            <a:r>
              <a:rPr lang="en-US" sz="2000" b="1" i="0" u="none" strike="noStrike" cap="none">
                <a:solidFill>
                  <a:srgbClr val="FF912B"/>
                </a:solidFill>
                <a:latin typeface="Open Sans SemiBold"/>
                <a:ea typeface="Open Sans SemiBold"/>
                <a:cs typeface="Open Sans SemiBold"/>
                <a:sym typeface="Open Sans SemiBold"/>
              </a:rPr>
              <a:t>WHO IS AT RISK?</a:t>
            </a:r>
            <a:endParaRPr sz="1200" b="0" i="0" u="none" strike="noStrike" cap="none">
              <a:solidFill>
                <a:srgbClr val="000000"/>
              </a:solidFill>
              <a:latin typeface="Arial"/>
              <a:ea typeface="Arial"/>
              <a:cs typeface="Arial"/>
              <a:sym typeface="Arial"/>
            </a:endParaRPr>
          </a:p>
        </p:txBody>
      </p:sp>
      <p:sp>
        <p:nvSpPr>
          <p:cNvPr id="79" name="Google Shape;79;p1">
            <a:hlinkClick r:id="rId3" action="ppaction://hlinksldjump"/>
          </p:cNvPr>
          <p:cNvSpPr txBox="1"/>
          <p:nvPr/>
        </p:nvSpPr>
        <p:spPr>
          <a:xfrm>
            <a:off x="1485900" y="1746250"/>
            <a:ext cx="2062162" cy="4460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CB219"/>
              </a:buClr>
              <a:buSzPts val="2100"/>
              <a:buFont typeface="Open Sans SemiBold"/>
              <a:buNone/>
            </a:pPr>
            <a:r>
              <a:rPr lang="en-US" sz="2000" b="1" i="0" u="none" strike="noStrike" cap="none">
                <a:solidFill>
                  <a:srgbClr val="FFC000"/>
                </a:solidFill>
                <a:latin typeface="Open Sans SemiBold"/>
                <a:ea typeface="Open Sans SemiBold"/>
                <a:cs typeface="Open Sans SemiBold"/>
                <a:sym typeface="Open Sans SemiBold"/>
              </a:rPr>
              <a:t>LITERACY</a:t>
            </a:r>
            <a:r>
              <a:rPr lang="en-US" sz="2000" b="1" i="0" u="none" strike="noStrike" cap="none">
                <a:solidFill>
                  <a:srgbClr val="FCB219"/>
                </a:solidFill>
                <a:latin typeface="Open Sans SemiBold"/>
                <a:ea typeface="Open Sans SemiBold"/>
                <a:cs typeface="Open Sans SemiBold"/>
                <a:sym typeface="Open Sans SemiBold"/>
              </a:rPr>
              <a:t> TYPES</a:t>
            </a:r>
            <a:endParaRPr sz="1200" b="0" i="0" u="none" strike="noStrike" cap="none">
              <a:solidFill>
                <a:srgbClr val="000000"/>
              </a:solidFill>
              <a:latin typeface="Arial"/>
              <a:ea typeface="Arial"/>
              <a:cs typeface="Arial"/>
              <a:sym typeface="Arial"/>
            </a:endParaRPr>
          </a:p>
        </p:txBody>
      </p:sp>
      <p:sp>
        <p:nvSpPr>
          <p:cNvPr id="80" name="Google Shape;80;p1">
            <a:hlinkClick r:id="rId4" action="ppaction://hlinksldjump"/>
          </p:cNvPr>
          <p:cNvSpPr/>
          <p:nvPr/>
        </p:nvSpPr>
        <p:spPr>
          <a:xfrm>
            <a:off x="10583862" y="5675312"/>
            <a:ext cx="1042987" cy="544512"/>
          </a:xfrm>
          <a:custGeom>
            <a:avLst/>
            <a:gdLst/>
            <a:ahLst/>
            <a:cxnLst/>
            <a:rect l="l" t="t" r="r" b="b"/>
            <a:pathLst>
              <a:path w="253" h="132" extrusionOk="0">
                <a:moveTo>
                  <a:pt x="183" y="124"/>
                </a:moveTo>
                <a:cubicBezTo>
                  <a:pt x="179" y="126"/>
                  <a:pt x="175" y="127"/>
                  <a:pt x="172" y="128"/>
                </a:cubicBezTo>
                <a:cubicBezTo>
                  <a:pt x="159" y="131"/>
                  <a:pt x="146" y="132"/>
                  <a:pt x="130" y="132"/>
                </a:cubicBezTo>
                <a:cubicBezTo>
                  <a:pt x="114" y="132"/>
                  <a:pt x="101" y="131"/>
                  <a:pt x="88" y="128"/>
                </a:cubicBezTo>
                <a:cubicBezTo>
                  <a:pt x="84" y="127"/>
                  <a:pt x="80" y="126"/>
                  <a:pt x="77" y="124"/>
                </a:cubicBezTo>
                <a:cubicBezTo>
                  <a:pt x="66" y="119"/>
                  <a:pt x="66" y="110"/>
                  <a:pt x="72" y="104"/>
                </a:cubicBezTo>
                <a:cubicBezTo>
                  <a:pt x="79" y="97"/>
                  <a:pt x="87" y="93"/>
                  <a:pt x="95" y="89"/>
                </a:cubicBezTo>
                <a:cubicBezTo>
                  <a:pt x="99" y="87"/>
                  <a:pt x="103" y="85"/>
                  <a:pt x="107" y="84"/>
                </a:cubicBezTo>
                <a:cubicBezTo>
                  <a:pt x="114" y="81"/>
                  <a:pt x="117" y="74"/>
                  <a:pt x="111" y="68"/>
                </a:cubicBezTo>
                <a:cubicBezTo>
                  <a:pt x="100" y="57"/>
                  <a:pt x="96" y="44"/>
                  <a:pt x="96" y="29"/>
                </a:cubicBezTo>
                <a:cubicBezTo>
                  <a:pt x="97" y="13"/>
                  <a:pt x="106" y="5"/>
                  <a:pt x="121" y="1"/>
                </a:cubicBezTo>
                <a:cubicBezTo>
                  <a:pt x="124" y="0"/>
                  <a:pt x="127" y="0"/>
                  <a:pt x="130" y="0"/>
                </a:cubicBezTo>
                <a:cubicBezTo>
                  <a:pt x="133" y="0"/>
                  <a:pt x="136" y="0"/>
                  <a:pt x="139" y="1"/>
                </a:cubicBezTo>
                <a:cubicBezTo>
                  <a:pt x="153" y="5"/>
                  <a:pt x="163" y="13"/>
                  <a:pt x="163" y="29"/>
                </a:cubicBezTo>
                <a:cubicBezTo>
                  <a:pt x="164" y="44"/>
                  <a:pt x="160" y="57"/>
                  <a:pt x="149" y="68"/>
                </a:cubicBezTo>
                <a:cubicBezTo>
                  <a:pt x="143" y="73"/>
                  <a:pt x="145" y="81"/>
                  <a:pt x="153" y="84"/>
                </a:cubicBezTo>
                <a:cubicBezTo>
                  <a:pt x="156" y="85"/>
                  <a:pt x="160" y="87"/>
                  <a:pt x="164" y="89"/>
                </a:cubicBezTo>
                <a:cubicBezTo>
                  <a:pt x="173" y="93"/>
                  <a:pt x="181" y="97"/>
                  <a:pt x="188" y="104"/>
                </a:cubicBezTo>
                <a:cubicBezTo>
                  <a:pt x="192" y="108"/>
                  <a:pt x="194" y="119"/>
                  <a:pt x="183" y="124"/>
                </a:cubicBezTo>
                <a:close/>
                <a:moveTo>
                  <a:pt x="249" y="113"/>
                </a:moveTo>
                <a:cubicBezTo>
                  <a:pt x="245" y="108"/>
                  <a:pt x="239" y="105"/>
                  <a:pt x="233" y="102"/>
                </a:cubicBezTo>
                <a:cubicBezTo>
                  <a:pt x="230" y="101"/>
                  <a:pt x="228" y="100"/>
                  <a:pt x="225" y="98"/>
                </a:cubicBezTo>
                <a:cubicBezTo>
                  <a:pt x="220" y="97"/>
                  <a:pt x="218" y="91"/>
                  <a:pt x="222" y="88"/>
                </a:cubicBezTo>
                <a:cubicBezTo>
                  <a:pt x="230" y="80"/>
                  <a:pt x="233" y="71"/>
                  <a:pt x="232" y="60"/>
                </a:cubicBezTo>
                <a:cubicBezTo>
                  <a:pt x="232" y="49"/>
                  <a:pt x="225" y="43"/>
                  <a:pt x="215" y="41"/>
                </a:cubicBezTo>
                <a:cubicBezTo>
                  <a:pt x="213" y="40"/>
                  <a:pt x="211" y="40"/>
                  <a:pt x="209" y="40"/>
                </a:cubicBezTo>
                <a:cubicBezTo>
                  <a:pt x="207" y="40"/>
                  <a:pt x="205" y="40"/>
                  <a:pt x="203" y="41"/>
                </a:cubicBezTo>
                <a:cubicBezTo>
                  <a:pt x="193" y="43"/>
                  <a:pt x="186" y="49"/>
                  <a:pt x="186" y="60"/>
                </a:cubicBezTo>
                <a:cubicBezTo>
                  <a:pt x="185" y="71"/>
                  <a:pt x="188" y="80"/>
                  <a:pt x="196" y="88"/>
                </a:cubicBezTo>
                <a:cubicBezTo>
                  <a:pt x="200" y="91"/>
                  <a:pt x="198" y="97"/>
                  <a:pt x="193" y="98"/>
                </a:cubicBezTo>
                <a:cubicBezTo>
                  <a:pt x="193" y="99"/>
                  <a:pt x="193" y="99"/>
                  <a:pt x="193" y="99"/>
                </a:cubicBezTo>
                <a:cubicBezTo>
                  <a:pt x="193" y="99"/>
                  <a:pt x="194" y="100"/>
                  <a:pt x="195" y="101"/>
                </a:cubicBezTo>
                <a:cubicBezTo>
                  <a:pt x="198" y="104"/>
                  <a:pt x="200" y="110"/>
                  <a:pt x="199" y="115"/>
                </a:cubicBezTo>
                <a:cubicBezTo>
                  <a:pt x="198" y="121"/>
                  <a:pt x="195" y="126"/>
                  <a:pt x="189" y="128"/>
                </a:cubicBezTo>
                <a:cubicBezTo>
                  <a:pt x="187" y="129"/>
                  <a:pt x="186" y="130"/>
                  <a:pt x="184" y="130"/>
                </a:cubicBezTo>
                <a:cubicBezTo>
                  <a:pt x="192" y="131"/>
                  <a:pt x="200" y="132"/>
                  <a:pt x="209" y="132"/>
                </a:cubicBezTo>
                <a:cubicBezTo>
                  <a:pt x="220" y="132"/>
                  <a:pt x="229" y="131"/>
                  <a:pt x="238" y="129"/>
                </a:cubicBezTo>
                <a:cubicBezTo>
                  <a:pt x="241" y="129"/>
                  <a:pt x="243" y="128"/>
                  <a:pt x="246" y="127"/>
                </a:cubicBezTo>
                <a:cubicBezTo>
                  <a:pt x="253" y="123"/>
                  <a:pt x="252" y="115"/>
                  <a:pt x="249" y="113"/>
                </a:cubicBezTo>
                <a:close/>
                <a:moveTo>
                  <a:pt x="60" y="115"/>
                </a:moveTo>
                <a:cubicBezTo>
                  <a:pt x="59" y="110"/>
                  <a:pt x="61" y="105"/>
                  <a:pt x="65" y="101"/>
                </a:cubicBezTo>
                <a:cubicBezTo>
                  <a:pt x="66" y="99"/>
                  <a:pt x="68" y="98"/>
                  <a:pt x="70" y="96"/>
                </a:cubicBezTo>
                <a:cubicBezTo>
                  <a:pt x="69" y="96"/>
                  <a:pt x="68" y="95"/>
                  <a:pt x="67" y="95"/>
                </a:cubicBezTo>
                <a:cubicBezTo>
                  <a:pt x="61" y="93"/>
                  <a:pt x="59" y="87"/>
                  <a:pt x="64" y="83"/>
                </a:cubicBezTo>
                <a:cubicBezTo>
                  <a:pt x="72" y="74"/>
                  <a:pt x="75" y="64"/>
                  <a:pt x="75" y="52"/>
                </a:cubicBezTo>
                <a:cubicBezTo>
                  <a:pt x="74" y="40"/>
                  <a:pt x="67" y="34"/>
                  <a:pt x="56" y="31"/>
                </a:cubicBezTo>
                <a:cubicBezTo>
                  <a:pt x="54" y="31"/>
                  <a:pt x="52" y="30"/>
                  <a:pt x="49" y="30"/>
                </a:cubicBezTo>
                <a:cubicBezTo>
                  <a:pt x="47" y="30"/>
                  <a:pt x="45" y="31"/>
                  <a:pt x="42" y="31"/>
                </a:cubicBezTo>
                <a:cubicBezTo>
                  <a:pt x="31" y="34"/>
                  <a:pt x="24" y="40"/>
                  <a:pt x="24" y="52"/>
                </a:cubicBezTo>
                <a:cubicBezTo>
                  <a:pt x="23" y="64"/>
                  <a:pt x="26" y="74"/>
                  <a:pt x="35" y="83"/>
                </a:cubicBezTo>
                <a:cubicBezTo>
                  <a:pt x="39" y="87"/>
                  <a:pt x="37" y="93"/>
                  <a:pt x="32" y="95"/>
                </a:cubicBezTo>
                <a:cubicBezTo>
                  <a:pt x="29" y="96"/>
                  <a:pt x="26" y="97"/>
                  <a:pt x="23" y="99"/>
                </a:cubicBezTo>
                <a:cubicBezTo>
                  <a:pt x="16" y="102"/>
                  <a:pt x="10" y="105"/>
                  <a:pt x="5" y="110"/>
                </a:cubicBezTo>
                <a:cubicBezTo>
                  <a:pt x="0" y="115"/>
                  <a:pt x="0" y="122"/>
                  <a:pt x="8" y="126"/>
                </a:cubicBezTo>
                <a:cubicBezTo>
                  <a:pt x="11" y="127"/>
                  <a:pt x="14" y="128"/>
                  <a:pt x="17" y="129"/>
                </a:cubicBezTo>
                <a:cubicBezTo>
                  <a:pt x="27" y="131"/>
                  <a:pt x="37" y="132"/>
                  <a:pt x="49" y="132"/>
                </a:cubicBezTo>
                <a:cubicBezTo>
                  <a:pt x="59" y="132"/>
                  <a:pt x="67" y="131"/>
                  <a:pt x="75" y="130"/>
                </a:cubicBezTo>
                <a:cubicBezTo>
                  <a:pt x="74" y="130"/>
                  <a:pt x="72" y="129"/>
                  <a:pt x="71" y="128"/>
                </a:cubicBezTo>
                <a:cubicBezTo>
                  <a:pt x="64" y="125"/>
                  <a:pt x="60" y="121"/>
                  <a:pt x="60" y="115"/>
                </a:cubicBezTo>
                <a:close/>
              </a:path>
            </a:pathLst>
          </a:cu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 name="Google Shape;81;p1">
            <a:hlinkClick r:id="rId7" action="ppaction://hlinksldjump"/>
          </p:cNvPr>
          <p:cNvSpPr/>
          <p:nvPr/>
        </p:nvSpPr>
        <p:spPr>
          <a:xfrm>
            <a:off x="781050" y="5548312"/>
            <a:ext cx="673100" cy="671512"/>
          </a:xfrm>
          <a:custGeom>
            <a:avLst/>
            <a:gdLst/>
            <a:ahLst/>
            <a:cxnLst/>
            <a:rect l="l" t="t" r="r" b="b"/>
            <a:pathLst>
              <a:path w="163" h="163" extrusionOk="0">
                <a:moveTo>
                  <a:pt x="77" y="86"/>
                </a:moveTo>
                <a:cubicBezTo>
                  <a:pt x="154" y="86"/>
                  <a:pt x="154" y="86"/>
                  <a:pt x="154" y="86"/>
                </a:cubicBezTo>
                <a:cubicBezTo>
                  <a:pt x="154" y="129"/>
                  <a:pt x="120" y="163"/>
                  <a:pt x="77" y="163"/>
                </a:cubicBezTo>
                <a:cubicBezTo>
                  <a:pt x="35" y="163"/>
                  <a:pt x="0" y="129"/>
                  <a:pt x="0" y="86"/>
                </a:cubicBezTo>
                <a:cubicBezTo>
                  <a:pt x="0" y="44"/>
                  <a:pt x="35" y="9"/>
                  <a:pt x="77" y="9"/>
                </a:cubicBezTo>
                <a:lnTo>
                  <a:pt x="77" y="86"/>
                </a:lnTo>
                <a:close/>
                <a:moveTo>
                  <a:pt x="87" y="0"/>
                </a:moveTo>
                <a:cubicBezTo>
                  <a:pt x="87" y="77"/>
                  <a:pt x="87" y="77"/>
                  <a:pt x="87" y="77"/>
                </a:cubicBezTo>
                <a:cubicBezTo>
                  <a:pt x="163" y="77"/>
                  <a:pt x="163" y="77"/>
                  <a:pt x="163" y="77"/>
                </a:cubicBezTo>
                <a:cubicBezTo>
                  <a:pt x="163" y="34"/>
                  <a:pt x="129" y="0"/>
                  <a:pt x="87" y="0"/>
                </a:cubicBezTo>
                <a:close/>
              </a:path>
            </a:pathLst>
          </a:cu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 name="Google Shape;82;p1"/>
          <p:cNvSpPr/>
          <p:nvPr/>
        </p:nvSpPr>
        <p:spPr>
          <a:xfrm>
            <a:off x="4497387" y="4965700"/>
            <a:ext cx="3063875" cy="1439862"/>
          </a:xfrm>
          <a:custGeom>
            <a:avLst/>
            <a:gdLst/>
            <a:ahLst/>
            <a:cxnLst/>
            <a:rect l="l" t="t" r="r" b="b"/>
            <a:pathLst>
              <a:path w="743" h="349" extrusionOk="0">
                <a:moveTo>
                  <a:pt x="1" y="27"/>
                </a:moveTo>
                <a:cubicBezTo>
                  <a:pt x="0" y="40"/>
                  <a:pt x="24" y="60"/>
                  <a:pt x="24" y="73"/>
                </a:cubicBezTo>
                <a:cubicBezTo>
                  <a:pt x="25" y="86"/>
                  <a:pt x="3" y="120"/>
                  <a:pt x="13" y="155"/>
                </a:cubicBezTo>
                <a:cubicBezTo>
                  <a:pt x="30" y="213"/>
                  <a:pt x="223" y="151"/>
                  <a:pt x="238" y="165"/>
                </a:cubicBezTo>
                <a:cubicBezTo>
                  <a:pt x="262" y="187"/>
                  <a:pt x="235" y="251"/>
                  <a:pt x="247" y="273"/>
                </a:cubicBezTo>
                <a:cubicBezTo>
                  <a:pt x="267" y="305"/>
                  <a:pt x="566" y="349"/>
                  <a:pt x="715" y="245"/>
                </a:cubicBezTo>
                <a:cubicBezTo>
                  <a:pt x="743" y="226"/>
                  <a:pt x="709" y="164"/>
                  <a:pt x="728" y="8"/>
                </a:cubicBezTo>
                <a:cubicBezTo>
                  <a:pt x="729" y="4"/>
                  <a:pt x="725" y="0"/>
                  <a:pt x="721" y="0"/>
                </a:cubicBezTo>
                <a:cubicBezTo>
                  <a:pt x="23" y="0"/>
                  <a:pt x="23" y="0"/>
                  <a:pt x="23" y="0"/>
                </a:cubicBezTo>
                <a:cubicBezTo>
                  <a:pt x="21" y="0"/>
                  <a:pt x="18" y="1"/>
                  <a:pt x="16" y="3"/>
                </a:cubicBezTo>
                <a:cubicBezTo>
                  <a:pt x="9" y="11"/>
                  <a:pt x="1" y="21"/>
                  <a:pt x="1" y="27"/>
                </a:cubicBezTo>
                <a:close/>
              </a:path>
            </a:pathLst>
          </a:custGeom>
          <a:solidFill>
            <a:srgbClr val="3D3D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 name="Google Shape;83;p1"/>
          <p:cNvSpPr/>
          <p:nvPr/>
        </p:nvSpPr>
        <p:spPr>
          <a:xfrm>
            <a:off x="6043612" y="3868737"/>
            <a:ext cx="1863725" cy="1039812"/>
          </a:xfrm>
          <a:custGeom>
            <a:avLst/>
            <a:gdLst/>
            <a:ahLst/>
            <a:cxnLst/>
            <a:rect l="l" t="t" r="r" b="b"/>
            <a:pathLst>
              <a:path w="452" h="252" extrusionOk="0">
                <a:moveTo>
                  <a:pt x="356" y="251"/>
                </a:moveTo>
                <a:cubicBezTo>
                  <a:pt x="357" y="250"/>
                  <a:pt x="357" y="249"/>
                  <a:pt x="357" y="249"/>
                </a:cubicBezTo>
                <a:cubicBezTo>
                  <a:pt x="370" y="157"/>
                  <a:pt x="410" y="91"/>
                  <a:pt x="449" y="10"/>
                </a:cubicBezTo>
                <a:cubicBezTo>
                  <a:pt x="449" y="10"/>
                  <a:pt x="449" y="10"/>
                  <a:pt x="449" y="10"/>
                </a:cubicBezTo>
                <a:cubicBezTo>
                  <a:pt x="452" y="6"/>
                  <a:pt x="448" y="0"/>
                  <a:pt x="443" y="0"/>
                </a:cubicBezTo>
                <a:cubicBezTo>
                  <a:pt x="42" y="0"/>
                  <a:pt x="42" y="0"/>
                  <a:pt x="42" y="0"/>
                </a:cubicBezTo>
                <a:cubicBezTo>
                  <a:pt x="36" y="0"/>
                  <a:pt x="30" y="5"/>
                  <a:pt x="30" y="11"/>
                </a:cubicBezTo>
                <a:cubicBezTo>
                  <a:pt x="1" y="238"/>
                  <a:pt x="1" y="238"/>
                  <a:pt x="1" y="238"/>
                </a:cubicBezTo>
                <a:cubicBezTo>
                  <a:pt x="0" y="245"/>
                  <a:pt x="5" y="252"/>
                  <a:pt x="13" y="252"/>
                </a:cubicBezTo>
                <a:cubicBezTo>
                  <a:pt x="354" y="252"/>
                  <a:pt x="354" y="252"/>
                  <a:pt x="354" y="252"/>
                </a:cubicBezTo>
                <a:cubicBezTo>
                  <a:pt x="354" y="252"/>
                  <a:pt x="355" y="252"/>
                  <a:pt x="356" y="251"/>
                </a:cubicBezTo>
                <a:close/>
              </a:path>
            </a:pathLst>
          </a:cu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 name="Google Shape;84;p1"/>
          <p:cNvSpPr/>
          <p:nvPr/>
        </p:nvSpPr>
        <p:spPr>
          <a:xfrm>
            <a:off x="4141787" y="3868737"/>
            <a:ext cx="1968500" cy="1039812"/>
          </a:xfrm>
          <a:custGeom>
            <a:avLst/>
            <a:gdLst/>
            <a:ahLst/>
            <a:cxnLst/>
            <a:rect l="l" t="t" r="r" b="b"/>
            <a:pathLst>
              <a:path w="477" h="252" extrusionOk="0">
                <a:moveTo>
                  <a:pt x="75" y="0"/>
                </a:moveTo>
                <a:cubicBezTo>
                  <a:pt x="73" y="0"/>
                  <a:pt x="71" y="1"/>
                  <a:pt x="69" y="3"/>
                </a:cubicBezTo>
                <a:cubicBezTo>
                  <a:pt x="38" y="39"/>
                  <a:pt x="3" y="77"/>
                  <a:pt x="2" y="107"/>
                </a:cubicBezTo>
                <a:cubicBezTo>
                  <a:pt x="0" y="143"/>
                  <a:pt x="72" y="157"/>
                  <a:pt x="85" y="182"/>
                </a:cubicBezTo>
                <a:cubicBezTo>
                  <a:pt x="91" y="192"/>
                  <a:pt x="75" y="216"/>
                  <a:pt x="76" y="231"/>
                </a:cubicBezTo>
                <a:cubicBezTo>
                  <a:pt x="77" y="238"/>
                  <a:pt x="89" y="246"/>
                  <a:pt x="98" y="251"/>
                </a:cubicBezTo>
                <a:cubicBezTo>
                  <a:pt x="100" y="252"/>
                  <a:pt x="101" y="252"/>
                  <a:pt x="103" y="252"/>
                </a:cubicBezTo>
                <a:cubicBezTo>
                  <a:pt x="435" y="252"/>
                  <a:pt x="435" y="252"/>
                  <a:pt x="435" y="252"/>
                </a:cubicBezTo>
                <a:cubicBezTo>
                  <a:pt x="441" y="252"/>
                  <a:pt x="447" y="247"/>
                  <a:pt x="447" y="241"/>
                </a:cubicBezTo>
                <a:cubicBezTo>
                  <a:pt x="476" y="14"/>
                  <a:pt x="476" y="14"/>
                  <a:pt x="476" y="14"/>
                </a:cubicBezTo>
                <a:cubicBezTo>
                  <a:pt x="477" y="7"/>
                  <a:pt x="472" y="0"/>
                  <a:pt x="464" y="0"/>
                </a:cubicBezTo>
                <a:lnTo>
                  <a:pt x="75" y="0"/>
                </a:lnTo>
                <a:close/>
              </a:path>
            </a:pathLst>
          </a:cu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 name="Google Shape;85;p1"/>
          <p:cNvSpPr/>
          <p:nvPr/>
        </p:nvSpPr>
        <p:spPr>
          <a:xfrm>
            <a:off x="4510087" y="2774950"/>
            <a:ext cx="1739900" cy="1035050"/>
          </a:xfrm>
          <a:custGeom>
            <a:avLst/>
            <a:gdLst/>
            <a:ahLst/>
            <a:cxnLst/>
            <a:rect l="l" t="t" r="r" b="b"/>
            <a:pathLst>
              <a:path w="422" h="251" extrusionOk="0">
                <a:moveTo>
                  <a:pt x="34" y="0"/>
                </a:moveTo>
                <a:cubicBezTo>
                  <a:pt x="31" y="0"/>
                  <a:pt x="28" y="1"/>
                  <a:pt x="27" y="4"/>
                </a:cubicBezTo>
                <a:cubicBezTo>
                  <a:pt x="17" y="37"/>
                  <a:pt x="11" y="68"/>
                  <a:pt x="8" y="95"/>
                </a:cubicBezTo>
                <a:cubicBezTo>
                  <a:pt x="3" y="138"/>
                  <a:pt x="31" y="169"/>
                  <a:pt x="28" y="194"/>
                </a:cubicBezTo>
                <a:cubicBezTo>
                  <a:pt x="26" y="207"/>
                  <a:pt x="17" y="223"/>
                  <a:pt x="4" y="240"/>
                </a:cubicBezTo>
                <a:cubicBezTo>
                  <a:pt x="0" y="245"/>
                  <a:pt x="3" y="251"/>
                  <a:pt x="9" y="251"/>
                </a:cubicBezTo>
                <a:cubicBezTo>
                  <a:pt x="380" y="251"/>
                  <a:pt x="380" y="251"/>
                  <a:pt x="380" y="251"/>
                </a:cubicBezTo>
                <a:cubicBezTo>
                  <a:pt x="386" y="251"/>
                  <a:pt x="392" y="247"/>
                  <a:pt x="392" y="240"/>
                </a:cubicBezTo>
                <a:cubicBezTo>
                  <a:pt x="421" y="13"/>
                  <a:pt x="421" y="13"/>
                  <a:pt x="421" y="13"/>
                </a:cubicBezTo>
                <a:cubicBezTo>
                  <a:pt x="422" y="6"/>
                  <a:pt x="417" y="0"/>
                  <a:pt x="409" y="0"/>
                </a:cubicBezTo>
                <a:lnTo>
                  <a:pt x="34" y="0"/>
                </a:lnTo>
                <a:close/>
              </a:path>
            </a:pathLst>
          </a:custGeom>
          <a:solidFill>
            <a:srgbClr val="FF91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p:nvPr/>
        </p:nvSpPr>
        <p:spPr>
          <a:xfrm>
            <a:off x="6183312" y="2774950"/>
            <a:ext cx="1901825" cy="1035050"/>
          </a:xfrm>
          <a:custGeom>
            <a:avLst/>
            <a:gdLst/>
            <a:ahLst/>
            <a:cxnLst/>
            <a:rect l="l" t="t" r="r" b="b"/>
            <a:pathLst>
              <a:path w="461" h="251" extrusionOk="0">
                <a:moveTo>
                  <a:pt x="444" y="5"/>
                </a:moveTo>
                <a:cubicBezTo>
                  <a:pt x="443" y="2"/>
                  <a:pt x="440" y="0"/>
                  <a:pt x="437" y="0"/>
                </a:cubicBezTo>
                <a:cubicBezTo>
                  <a:pt x="42" y="0"/>
                  <a:pt x="42" y="0"/>
                  <a:pt x="42" y="0"/>
                </a:cubicBezTo>
                <a:cubicBezTo>
                  <a:pt x="36" y="0"/>
                  <a:pt x="30" y="4"/>
                  <a:pt x="30" y="10"/>
                </a:cubicBezTo>
                <a:cubicBezTo>
                  <a:pt x="1" y="237"/>
                  <a:pt x="1" y="237"/>
                  <a:pt x="1" y="237"/>
                </a:cubicBezTo>
                <a:cubicBezTo>
                  <a:pt x="0" y="245"/>
                  <a:pt x="5" y="251"/>
                  <a:pt x="13" y="251"/>
                </a:cubicBezTo>
                <a:cubicBezTo>
                  <a:pt x="421" y="251"/>
                  <a:pt x="421" y="251"/>
                  <a:pt x="421" y="251"/>
                </a:cubicBezTo>
                <a:cubicBezTo>
                  <a:pt x="424" y="251"/>
                  <a:pt x="426" y="249"/>
                  <a:pt x="427" y="246"/>
                </a:cubicBezTo>
                <a:cubicBezTo>
                  <a:pt x="446" y="190"/>
                  <a:pt x="461" y="95"/>
                  <a:pt x="444" y="5"/>
                </a:cubicBez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 name="Google Shape;87;p1"/>
          <p:cNvSpPr/>
          <p:nvPr/>
        </p:nvSpPr>
        <p:spPr>
          <a:xfrm>
            <a:off x="4654550" y="1665287"/>
            <a:ext cx="1735137" cy="1047750"/>
          </a:xfrm>
          <a:custGeom>
            <a:avLst/>
            <a:gdLst/>
            <a:ahLst/>
            <a:cxnLst/>
            <a:rect l="l" t="t" r="r" b="b"/>
            <a:pathLst>
              <a:path w="421" h="254" extrusionOk="0">
                <a:moveTo>
                  <a:pt x="176" y="48"/>
                </a:moveTo>
                <a:cubicBezTo>
                  <a:pt x="82" y="97"/>
                  <a:pt x="30" y="172"/>
                  <a:pt x="2" y="245"/>
                </a:cubicBezTo>
                <a:cubicBezTo>
                  <a:pt x="0" y="249"/>
                  <a:pt x="4" y="254"/>
                  <a:pt x="8" y="254"/>
                </a:cubicBezTo>
                <a:cubicBezTo>
                  <a:pt x="379" y="254"/>
                  <a:pt x="379" y="254"/>
                  <a:pt x="379" y="254"/>
                </a:cubicBezTo>
                <a:cubicBezTo>
                  <a:pt x="385" y="254"/>
                  <a:pt x="390" y="250"/>
                  <a:pt x="391" y="244"/>
                </a:cubicBezTo>
                <a:cubicBezTo>
                  <a:pt x="420" y="18"/>
                  <a:pt x="420" y="18"/>
                  <a:pt x="420" y="18"/>
                </a:cubicBezTo>
                <a:cubicBezTo>
                  <a:pt x="421" y="10"/>
                  <a:pt x="416" y="4"/>
                  <a:pt x="408" y="4"/>
                </a:cubicBezTo>
                <a:cubicBezTo>
                  <a:pt x="314" y="0"/>
                  <a:pt x="231" y="18"/>
                  <a:pt x="176" y="48"/>
                </a:cubicBezTo>
                <a:close/>
              </a:path>
            </a:pathLst>
          </a:custGeom>
          <a:solidFill>
            <a:srgbClr val="FFCD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6324600" y="1689100"/>
            <a:ext cx="1665287" cy="1023937"/>
          </a:xfrm>
          <a:custGeom>
            <a:avLst/>
            <a:gdLst/>
            <a:ahLst/>
            <a:cxnLst/>
            <a:rect l="l" t="t" r="r" b="b"/>
            <a:pathLst>
              <a:path w="404" h="248" extrusionOk="0">
                <a:moveTo>
                  <a:pt x="396" y="248"/>
                </a:moveTo>
                <a:cubicBezTo>
                  <a:pt x="401" y="248"/>
                  <a:pt x="404" y="244"/>
                  <a:pt x="403" y="240"/>
                </a:cubicBezTo>
                <a:cubicBezTo>
                  <a:pt x="384" y="170"/>
                  <a:pt x="343" y="106"/>
                  <a:pt x="267" y="68"/>
                </a:cubicBezTo>
                <a:cubicBezTo>
                  <a:pt x="190" y="29"/>
                  <a:pt x="114" y="8"/>
                  <a:pt x="43" y="1"/>
                </a:cubicBezTo>
                <a:cubicBezTo>
                  <a:pt x="36" y="0"/>
                  <a:pt x="30" y="5"/>
                  <a:pt x="29" y="11"/>
                </a:cubicBezTo>
                <a:cubicBezTo>
                  <a:pt x="1" y="234"/>
                  <a:pt x="1" y="234"/>
                  <a:pt x="1" y="234"/>
                </a:cubicBezTo>
                <a:cubicBezTo>
                  <a:pt x="0" y="242"/>
                  <a:pt x="5" y="248"/>
                  <a:pt x="13" y="248"/>
                </a:cubicBezTo>
                <a:lnTo>
                  <a:pt x="396" y="248"/>
                </a:lnTo>
                <a:close/>
              </a:path>
            </a:pathLst>
          </a:cu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1728787" y="388760"/>
            <a:ext cx="8909050" cy="6647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100"/>
              <a:buFont typeface="Montserrat"/>
              <a:buNone/>
            </a:pPr>
            <a:r>
              <a:rPr lang="en-US" sz="3600" b="0" i="0" u="none" strike="noStrike" cap="none">
                <a:solidFill>
                  <a:srgbClr val="000000"/>
                </a:solidFill>
                <a:latin typeface="Open Sans SemiBold"/>
                <a:ea typeface="Open Sans SemiBold"/>
                <a:cs typeface="Open Sans SemiBold"/>
                <a:sym typeface="Open Sans SemiBold"/>
              </a:rPr>
              <a:t>SOUTHERN VANCOUVER ISLAND LITERACY PROFILES</a:t>
            </a:r>
            <a:endParaRPr sz="3600" b="0" i="0" u="none" strike="noStrike" cap="none">
              <a:solidFill>
                <a:srgbClr val="000000"/>
              </a:solidFill>
              <a:latin typeface="Open Sans SemiBold"/>
              <a:ea typeface="Open Sans SemiBold"/>
              <a:cs typeface="Open Sans SemiBold"/>
              <a:sym typeface="Open Sans SemiBold"/>
            </a:endParaRPr>
          </a:p>
        </p:txBody>
      </p:sp>
      <p:sp>
        <p:nvSpPr>
          <p:cNvPr id="90" name="Google Shape;90;p1">
            <a:hlinkClick r:id="rId8" action="ppaction://hlinksldjump"/>
          </p:cNvPr>
          <p:cNvSpPr txBox="1"/>
          <p:nvPr/>
        </p:nvSpPr>
        <p:spPr>
          <a:xfrm>
            <a:off x="1606550" y="3832225"/>
            <a:ext cx="1835150" cy="7397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Click here to find out about groups of people who might be at risk of low literacy </a:t>
            </a:r>
            <a:endParaRPr sz="1400" b="0" i="0" u="none" strike="noStrike" cap="none">
              <a:solidFill>
                <a:srgbClr val="000000"/>
              </a:solidFill>
              <a:latin typeface="Arial"/>
              <a:ea typeface="Arial"/>
              <a:cs typeface="Arial"/>
              <a:sym typeface="Arial"/>
            </a:endParaRPr>
          </a:p>
        </p:txBody>
      </p:sp>
      <p:sp>
        <p:nvSpPr>
          <p:cNvPr id="91" name="Google Shape;91;p1">
            <a:hlinkClick r:id="rId7" action="ppaction://hlinksldjump"/>
          </p:cNvPr>
          <p:cNvSpPr txBox="1"/>
          <p:nvPr/>
        </p:nvSpPr>
        <p:spPr>
          <a:xfrm>
            <a:off x="1343025" y="5621337"/>
            <a:ext cx="2098675" cy="7397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Click here to find out about the Programme for the International Assessment of adult competencies (PIAAC)</a:t>
            </a:r>
            <a:endParaRPr sz="1400" b="0" i="0" u="none" strike="noStrike" cap="none">
              <a:solidFill>
                <a:srgbClr val="000000"/>
              </a:solidFill>
              <a:latin typeface="Arial"/>
              <a:ea typeface="Arial"/>
              <a:cs typeface="Arial"/>
              <a:sym typeface="Arial"/>
            </a:endParaRPr>
          </a:p>
        </p:txBody>
      </p:sp>
      <p:sp>
        <p:nvSpPr>
          <p:cNvPr id="92" name="Google Shape;92;p1">
            <a:hlinkClick r:id="rId4" action="ppaction://hlinksldjump"/>
          </p:cNvPr>
          <p:cNvSpPr txBox="1"/>
          <p:nvPr/>
        </p:nvSpPr>
        <p:spPr>
          <a:xfrm>
            <a:off x="8709025" y="5656260"/>
            <a:ext cx="1835150" cy="9302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Open Sans"/>
              <a:buNone/>
            </a:pPr>
            <a:r>
              <a:rPr lang="en-US" sz="1400" b="0" i="0" u="none" strike="noStrike" cap="none">
                <a:solidFill>
                  <a:srgbClr val="000000"/>
                </a:solidFill>
                <a:latin typeface="Open Sans"/>
                <a:ea typeface="Open Sans"/>
                <a:cs typeface="Open Sans"/>
                <a:sym typeface="Open Sans"/>
              </a:rPr>
              <a:t>Click here for older adult literacy profiles (ages 65+)</a:t>
            </a:r>
            <a:endParaRPr sz="1400" b="0" i="0" u="none" strike="noStrike" cap="none">
              <a:solidFill>
                <a:srgbClr val="000000"/>
              </a:solidFill>
              <a:latin typeface="Open Sans"/>
              <a:ea typeface="Open Sans"/>
              <a:cs typeface="Open Sans"/>
              <a:sym typeface="Open Sans"/>
            </a:endParaRPr>
          </a:p>
        </p:txBody>
      </p:sp>
      <p:sp>
        <p:nvSpPr>
          <p:cNvPr id="93" name="Google Shape;93;p1">
            <a:hlinkClick r:id="rId5" action="ppaction://hlinksldjump"/>
          </p:cNvPr>
          <p:cNvSpPr txBox="1"/>
          <p:nvPr/>
        </p:nvSpPr>
        <p:spPr>
          <a:xfrm>
            <a:off x="8666957" y="3841077"/>
            <a:ext cx="1835150" cy="101282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Click here for adult literacy profiles (ages 25-64)</a:t>
            </a:r>
            <a:endParaRPr sz="1400" b="0" i="0" u="none" strike="noStrike" cap="none">
              <a:solidFill>
                <a:srgbClr val="000000"/>
              </a:solidFill>
              <a:latin typeface="Arial"/>
              <a:ea typeface="Arial"/>
              <a:cs typeface="Arial"/>
              <a:sym typeface="Arial"/>
            </a:endParaRPr>
          </a:p>
        </p:txBody>
      </p:sp>
      <p:sp>
        <p:nvSpPr>
          <p:cNvPr id="94" name="Google Shape;94;p1">
            <a:hlinkClick r:id="rId6" action="ppaction://hlinksldjump"/>
          </p:cNvPr>
          <p:cNvSpPr txBox="1"/>
          <p:nvPr/>
        </p:nvSpPr>
        <p:spPr>
          <a:xfrm>
            <a:off x="8709025" y="2229093"/>
            <a:ext cx="1835150" cy="9302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Click here for children and youth literacy profiles</a:t>
            </a:r>
            <a:endParaRPr/>
          </a:p>
          <a:p>
            <a:pPr marL="0" marR="0" lvl="0" indent="0" algn="l" rtl="0">
              <a:lnSpc>
                <a:spcPct val="100000"/>
              </a:lnSpc>
              <a:spcBef>
                <a:spcPts val="0"/>
              </a:spcBef>
              <a:spcAft>
                <a:spcPts val="0"/>
              </a:spcAft>
              <a:buClr>
                <a:schemeClr val="dk1"/>
              </a:buClr>
              <a:buSzPts val="1400"/>
              <a:buFont typeface="Open Sans"/>
              <a:buNone/>
            </a:pPr>
            <a:r>
              <a:rPr lang="en-US" sz="1400" b="0" i="0" u="none" strike="noStrike" cap="none">
                <a:solidFill>
                  <a:schemeClr val="dk1"/>
                </a:solidFill>
                <a:latin typeface="Open Sans"/>
                <a:ea typeface="Open Sans"/>
                <a:cs typeface="Open Sans"/>
                <a:sym typeface="Open Sans"/>
              </a:rPr>
              <a:t>(ages 0-24)</a:t>
            </a:r>
            <a:endParaRPr sz="1400" b="0" i="0" u="none" strike="noStrike" cap="none">
              <a:solidFill>
                <a:srgbClr val="000000"/>
              </a:solidFill>
              <a:latin typeface="Arial"/>
              <a:ea typeface="Arial"/>
              <a:cs typeface="Arial"/>
              <a:sym typeface="Arial"/>
            </a:endParaRPr>
          </a:p>
        </p:txBody>
      </p:sp>
      <p:pic>
        <p:nvPicPr>
          <p:cNvPr id="95" name="Google Shape;95;p1" descr="Clipboard Partially Checked"/>
          <p:cNvPicPr preferRelativeResize="0"/>
          <p:nvPr/>
        </p:nvPicPr>
        <p:blipFill rotWithShape="1">
          <a:blip r:embed="rId9">
            <a:alphaModFix/>
          </a:blip>
          <a:srcRect/>
          <a:stretch/>
        </p:blipFill>
        <p:spPr>
          <a:xfrm>
            <a:off x="698500" y="3844925"/>
            <a:ext cx="841375" cy="841375"/>
          </a:xfrm>
          <a:prstGeom prst="rect">
            <a:avLst/>
          </a:prstGeom>
          <a:noFill/>
          <a:ln>
            <a:noFill/>
          </a:ln>
        </p:spPr>
      </p:pic>
      <p:sp>
        <p:nvSpPr>
          <p:cNvPr id="96" name="Google Shape;96;p1">
            <a:hlinkClick r:id="rId5" action="ppaction://hlinksldjump"/>
          </p:cNvPr>
          <p:cNvSpPr/>
          <p:nvPr/>
        </p:nvSpPr>
        <p:spPr>
          <a:xfrm>
            <a:off x="10583862" y="3868737"/>
            <a:ext cx="1042987" cy="544512"/>
          </a:xfrm>
          <a:custGeom>
            <a:avLst/>
            <a:gdLst/>
            <a:ahLst/>
            <a:cxnLst/>
            <a:rect l="l" t="t" r="r" b="b"/>
            <a:pathLst>
              <a:path w="253" h="132" extrusionOk="0">
                <a:moveTo>
                  <a:pt x="183" y="124"/>
                </a:moveTo>
                <a:cubicBezTo>
                  <a:pt x="179" y="126"/>
                  <a:pt x="175" y="127"/>
                  <a:pt x="172" y="128"/>
                </a:cubicBezTo>
                <a:cubicBezTo>
                  <a:pt x="159" y="131"/>
                  <a:pt x="146" y="132"/>
                  <a:pt x="130" y="132"/>
                </a:cubicBezTo>
                <a:cubicBezTo>
                  <a:pt x="114" y="132"/>
                  <a:pt x="101" y="131"/>
                  <a:pt x="88" y="128"/>
                </a:cubicBezTo>
                <a:cubicBezTo>
                  <a:pt x="84" y="127"/>
                  <a:pt x="80" y="126"/>
                  <a:pt x="77" y="124"/>
                </a:cubicBezTo>
                <a:cubicBezTo>
                  <a:pt x="66" y="119"/>
                  <a:pt x="66" y="110"/>
                  <a:pt x="72" y="104"/>
                </a:cubicBezTo>
                <a:cubicBezTo>
                  <a:pt x="79" y="97"/>
                  <a:pt x="87" y="93"/>
                  <a:pt x="95" y="89"/>
                </a:cubicBezTo>
                <a:cubicBezTo>
                  <a:pt x="99" y="87"/>
                  <a:pt x="103" y="85"/>
                  <a:pt x="107" y="84"/>
                </a:cubicBezTo>
                <a:cubicBezTo>
                  <a:pt x="114" y="81"/>
                  <a:pt x="117" y="74"/>
                  <a:pt x="111" y="68"/>
                </a:cubicBezTo>
                <a:cubicBezTo>
                  <a:pt x="100" y="57"/>
                  <a:pt x="96" y="44"/>
                  <a:pt x="96" y="29"/>
                </a:cubicBezTo>
                <a:cubicBezTo>
                  <a:pt x="97" y="13"/>
                  <a:pt x="106" y="5"/>
                  <a:pt x="121" y="1"/>
                </a:cubicBezTo>
                <a:cubicBezTo>
                  <a:pt x="124" y="0"/>
                  <a:pt x="127" y="0"/>
                  <a:pt x="130" y="0"/>
                </a:cubicBezTo>
                <a:cubicBezTo>
                  <a:pt x="133" y="0"/>
                  <a:pt x="136" y="0"/>
                  <a:pt x="139" y="1"/>
                </a:cubicBezTo>
                <a:cubicBezTo>
                  <a:pt x="153" y="5"/>
                  <a:pt x="163" y="13"/>
                  <a:pt x="163" y="29"/>
                </a:cubicBezTo>
                <a:cubicBezTo>
                  <a:pt x="164" y="44"/>
                  <a:pt x="160" y="57"/>
                  <a:pt x="149" y="68"/>
                </a:cubicBezTo>
                <a:cubicBezTo>
                  <a:pt x="143" y="73"/>
                  <a:pt x="145" y="81"/>
                  <a:pt x="153" y="84"/>
                </a:cubicBezTo>
                <a:cubicBezTo>
                  <a:pt x="156" y="85"/>
                  <a:pt x="160" y="87"/>
                  <a:pt x="164" y="89"/>
                </a:cubicBezTo>
                <a:cubicBezTo>
                  <a:pt x="173" y="93"/>
                  <a:pt x="181" y="97"/>
                  <a:pt x="188" y="104"/>
                </a:cubicBezTo>
                <a:cubicBezTo>
                  <a:pt x="192" y="108"/>
                  <a:pt x="194" y="119"/>
                  <a:pt x="183" y="124"/>
                </a:cubicBezTo>
                <a:close/>
                <a:moveTo>
                  <a:pt x="249" y="113"/>
                </a:moveTo>
                <a:cubicBezTo>
                  <a:pt x="245" y="108"/>
                  <a:pt x="239" y="105"/>
                  <a:pt x="233" y="102"/>
                </a:cubicBezTo>
                <a:cubicBezTo>
                  <a:pt x="230" y="101"/>
                  <a:pt x="228" y="100"/>
                  <a:pt x="225" y="98"/>
                </a:cubicBezTo>
                <a:cubicBezTo>
                  <a:pt x="220" y="97"/>
                  <a:pt x="218" y="91"/>
                  <a:pt x="222" y="88"/>
                </a:cubicBezTo>
                <a:cubicBezTo>
                  <a:pt x="230" y="80"/>
                  <a:pt x="233" y="71"/>
                  <a:pt x="232" y="60"/>
                </a:cubicBezTo>
                <a:cubicBezTo>
                  <a:pt x="232" y="49"/>
                  <a:pt x="225" y="43"/>
                  <a:pt x="215" y="41"/>
                </a:cubicBezTo>
                <a:cubicBezTo>
                  <a:pt x="213" y="40"/>
                  <a:pt x="211" y="40"/>
                  <a:pt x="209" y="40"/>
                </a:cubicBezTo>
                <a:cubicBezTo>
                  <a:pt x="207" y="40"/>
                  <a:pt x="205" y="40"/>
                  <a:pt x="203" y="41"/>
                </a:cubicBezTo>
                <a:cubicBezTo>
                  <a:pt x="193" y="43"/>
                  <a:pt x="186" y="49"/>
                  <a:pt x="186" y="60"/>
                </a:cubicBezTo>
                <a:cubicBezTo>
                  <a:pt x="185" y="71"/>
                  <a:pt x="188" y="80"/>
                  <a:pt x="196" y="88"/>
                </a:cubicBezTo>
                <a:cubicBezTo>
                  <a:pt x="200" y="91"/>
                  <a:pt x="198" y="97"/>
                  <a:pt x="193" y="98"/>
                </a:cubicBezTo>
                <a:cubicBezTo>
                  <a:pt x="193" y="99"/>
                  <a:pt x="193" y="99"/>
                  <a:pt x="193" y="99"/>
                </a:cubicBezTo>
                <a:cubicBezTo>
                  <a:pt x="193" y="99"/>
                  <a:pt x="194" y="100"/>
                  <a:pt x="195" y="101"/>
                </a:cubicBezTo>
                <a:cubicBezTo>
                  <a:pt x="198" y="104"/>
                  <a:pt x="200" y="110"/>
                  <a:pt x="199" y="115"/>
                </a:cubicBezTo>
                <a:cubicBezTo>
                  <a:pt x="198" y="121"/>
                  <a:pt x="195" y="126"/>
                  <a:pt x="189" y="128"/>
                </a:cubicBezTo>
                <a:cubicBezTo>
                  <a:pt x="187" y="129"/>
                  <a:pt x="186" y="130"/>
                  <a:pt x="184" y="130"/>
                </a:cubicBezTo>
                <a:cubicBezTo>
                  <a:pt x="192" y="131"/>
                  <a:pt x="200" y="132"/>
                  <a:pt x="209" y="132"/>
                </a:cubicBezTo>
                <a:cubicBezTo>
                  <a:pt x="220" y="132"/>
                  <a:pt x="229" y="131"/>
                  <a:pt x="238" y="129"/>
                </a:cubicBezTo>
                <a:cubicBezTo>
                  <a:pt x="241" y="129"/>
                  <a:pt x="243" y="128"/>
                  <a:pt x="246" y="127"/>
                </a:cubicBezTo>
                <a:cubicBezTo>
                  <a:pt x="253" y="123"/>
                  <a:pt x="252" y="115"/>
                  <a:pt x="249" y="113"/>
                </a:cubicBezTo>
                <a:close/>
                <a:moveTo>
                  <a:pt x="60" y="115"/>
                </a:moveTo>
                <a:cubicBezTo>
                  <a:pt x="59" y="110"/>
                  <a:pt x="61" y="105"/>
                  <a:pt x="65" y="101"/>
                </a:cubicBezTo>
                <a:cubicBezTo>
                  <a:pt x="66" y="99"/>
                  <a:pt x="68" y="98"/>
                  <a:pt x="70" y="96"/>
                </a:cubicBezTo>
                <a:cubicBezTo>
                  <a:pt x="69" y="96"/>
                  <a:pt x="68" y="95"/>
                  <a:pt x="67" y="95"/>
                </a:cubicBezTo>
                <a:cubicBezTo>
                  <a:pt x="61" y="93"/>
                  <a:pt x="59" y="87"/>
                  <a:pt x="64" y="83"/>
                </a:cubicBezTo>
                <a:cubicBezTo>
                  <a:pt x="72" y="74"/>
                  <a:pt x="75" y="64"/>
                  <a:pt x="75" y="52"/>
                </a:cubicBezTo>
                <a:cubicBezTo>
                  <a:pt x="74" y="40"/>
                  <a:pt x="67" y="34"/>
                  <a:pt x="56" y="31"/>
                </a:cubicBezTo>
                <a:cubicBezTo>
                  <a:pt x="54" y="31"/>
                  <a:pt x="52" y="30"/>
                  <a:pt x="49" y="30"/>
                </a:cubicBezTo>
                <a:cubicBezTo>
                  <a:pt x="47" y="30"/>
                  <a:pt x="45" y="31"/>
                  <a:pt x="42" y="31"/>
                </a:cubicBezTo>
                <a:cubicBezTo>
                  <a:pt x="31" y="34"/>
                  <a:pt x="24" y="40"/>
                  <a:pt x="24" y="52"/>
                </a:cubicBezTo>
                <a:cubicBezTo>
                  <a:pt x="23" y="64"/>
                  <a:pt x="26" y="74"/>
                  <a:pt x="35" y="83"/>
                </a:cubicBezTo>
                <a:cubicBezTo>
                  <a:pt x="39" y="87"/>
                  <a:pt x="37" y="93"/>
                  <a:pt x="32" y="95"/>
                </a:cubicBezTo>
                <a:cubicBezTo>
                  <a:pt x="29" y="96"/>
                  <a:pt x="26" y="97"/>
                  <a:pt x="23" y="99"/>
                </a:cubicBezTo>
                <a:cubicBezTo>
                  <a:pt x="16" y="102"/>
                  <a:pt x="10" y="105"/>
                  <a:pt x="5" y="110"/>
                </a:cubicBezTo>
                <a:cubicBezTo>
                  <a:pt x="0" y="115"/>
                  <a:pt x="0" y="122"/>
                  <a:pt x="8" y="126"/>
                </a:cubicBezTo>
                <a:cubicBezTo>
                  <a:pt x="11" y="127"/>
                  <a:pt x="14" y="128"/>
                  <a:pt x="17" y="129"/>
                </a:cubicBezTo>
                <a:cubicBezTo>
                  <a:pt x="27" y="131"/>
                  <a:pt x="37" y="132"/>
                  <a:pt x="49" y="132"/>
                </a:cubicBezTo>
                <a:cubicBezTo>
                  <a:pt x="59" y="132"/>
                  <a:pt x="67" y="131"/>
                  <a:pt x="75" y="130"/>
                </a:cubicBezTo>
                <a:cubicBezTo>
                  <a:pt x="74" y="130"/>
                  <a:pt x="72" y="129"/>
                  <a:pt x="71" y="128"/>
                </a:cubicBezTo>
                <a:cubicBezTo>
                  <a:pt x="64" y="125"/>
                  <a:pt x="60" y="121"/>
                  <a:pt x="60" y="115"/>
                </a:cubicBezTo>
                <a:close/>
              </a:path>
            </a:pathLst>
          </a:custGeom>
          <a:solidFill>
            <a:srgbClr val="38B1E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 name="Google Shape;97;p1">
            <a:hlinkClick r:id="rId6" action="ppaction://hlinksldjump"/>
          </p:cNvPr>
          <p:cNvSpPr/>
          <p:nvPr/>
        </p:nvSpPr>
        <p:spPr>
          <a:xfrm>
            <a:off x="10580687" y="2140754"/>
            <a:ext cx="1042987" cy="544512"/>
          </a:xfrm>
          <a:custGeom>
            <a:avLst/>
            <a:gdLst/>
            <a:ahLst/>
            <a:cxnLst/>
            <a:rect l="l" t="t" r="r" b="b"/>
            <a:pathLst>
              <a:path w="253" h="132" extrusionOk="0">
                <a:moveTo>
                  <a:pt x="183" y="124"/>
                </a:moveTo>
                <a:cubicBezTo>
                  <a:pt x="179" y="126"/>
                  <a:pt x="175" y="127"/>
                  <a:pt x="172" y="128"/>
                </a:cubicBezTo>
                <a:cubicBezTo>
                  <a:pt x="159" y="131"/>
                  <a:pt x="146" y="132"/>
                  <a:pt x="130" y="132"/>
                </a:cubicBezTo>
                <a:cubicBezTo>
                  <a:pt x="114" y="132"/>
                  <a:pt x="101" y="131"/>
                  <a:pt x="88" y="128"/>
                </a:cubicBezTo>
                <a:cubicBezTo>
                  <a:pt x="84" y="127"/>
                  <a:pt x="80" y="126"/>
                  <a:pt x="77" y="124"/>
                </a:cubicBezTo>
                <a:cubicBezTo>
                  <a:pt x="66" y="119"/>
                  <a:pt x="66" y="110"/>
                  <a:pt x="72" y="104"/>
                </a:cubicBezTo>
                <a:cubicBezTo>
                  <a:pt x="79" y="97"/>
                  <a:pt x="87" y="93"/>
                  <a:pt x="95" y="89"/>
                </a:cubicBezTo>
                <a:cubicBezTo>
                  <a:pt x="99" y="87"/>
                  <a:pt x="103" y="85"/>
                  <a:pt x="107" y="84"/>
                </a:cubicBezTo>
                <a:cubicBezTo>
                  <a:pt x="114" y="81"/>
                  <a:pt x="117" y="74"/>
                  <a:pt x="111" y="68"/>
                </a:cubicBezTo>
                <a:cubicBezTo>
                  <a:pt x="100" y="57"/>
                  <a:pt x="96" y="44"/>
                  <a:pt x="96" y="29"/>
                </a:cubicBezTo>
                <a:cubicBezTo>
                  <a:pt x="97" y="13"/>
                  <a:pt x="106" y="5"/>
                  <a:pt x="121" y="1"/>
                </a:cubicBezTo>
                <a:cubicBezTo>
                  <a:pt x="124" y="0"/>
                  <a:pt x="127" y="0"/>
                  <a:pt x="130" y="0"/>
                </a:cubicBezTo>
                <a:cubicBezTo>
                  <a:pt x="133" y="0"/>
                  <a:pt x="136" y="0"/>
                  <a:pt x="139" y="1"/>
                </a:cubicBezTo>
                <a:cubicBezTo>
                  <a:pt x="153" y="5"/>
                  <a:pt x="163" y="13"/>
                  <a:pt x="163" y="29"/>
                </a:cubicBezTo>
                <a:cubicBezTo>
                  <a:pt x="164" y="44"/>
                  <a:pt x="160" y="57"/>
                  <a:pt x="149" y="68"/>
                </a:cubicBezTo>
                <a:cubicBezTo>
                  <a:pt x="143" y="73"/>
                  <a:pt x="145" y="81"/>
                  <a:pt x="153" y="84"/>
                </a:cubicBezTo>
                <a:cubicBezTo>
                  <a:pt x="156" y="85"/>
                  <a:pt x="160" y="87"/>
                  <a:pt x="164" y="89"/>
                </a:cubicBezTo>
                <a:cubicBezTo>
                  <a:pt x="173" y="93"/>
                  <a:pt x="181" y="97"/>
                  <a:pt x="188" y="104"/>
                </a:cubicBezTo>
                <a:cubicBezTo>
                  <a:pt x="192" y="108"/>
                  <a:pt x="194" y="119"/>
                  <a:pt x="183" y="124"/>
                </a:cubicBezTo>
                <a:close/>
                <a:moveTo>
                  <a:pt x="249" y="113"/>
                </a:moveTo>
                <a:cubicBezTo>
                  <a:pt x="245" y="108"/>
                  <a:pt x="239" y="105"/>
                  <a:pt x="233" y="102"/>
                </a:cubicBezTo>
                <a:cubicBezTo>
                  <a:pt x="230" y="101"/>
                  <a:pt x="228" y="100"/>
                  <a:pt x="225" y="98"/>
                </a:cubicBezTo>
                <a:cubicBezTo>
                  <a:pt x="220" y="97"/>
                  <a:pt x="218" y="91"/>
                  <a:pt x="222" y="88"/>
                </a:cubicBezTo>
                <a:cubicBezTo>
                  <a:pt x="230" y="80"/>
                  <a:pt x="233" y="71"/>
                  <a:pt x="232" y="60"/>
                </a:cubicBezTo>
                <a:cubicBezTo>
                  <a:pt x="232" y="49"/>
                  <a:pt x="225" y="43"/>
                  <a:pt x="215" y="41"/>
                </a:cubicBezTo>
                <a:cubicBezTo>
                  <a:pt x="213" y="40"/>
                  <a:pt x="211" y="40"/>
                  <a:pt x="209" y="40"/>
                </a:cubicBezTo>
                <a:cubicBezTo>
                  <a:pt x="207" y="40"/>
                  <a:pt x="205" y="40"/>
                  <a:pt x="203" y="41"/>
                </a:cubicBezTo>
                <a:cubicBezTo>
                  <a:pt x="193" y="43"/>
                  <a:pt x="186" y="49"/>
                  <a:pt x="186" y="60"/>
                </a:cubicBezTo>
                <a:cubicBezTo>
                  <a:pt x="185" y="71"/>
                  <a:pt x="188" y="80"/>
                  <a:pt x="196" y="88"/>
                </a:cubicBezTo>
                <a:cubicBezTo>
                  <a:pt x="200" y="91"/>
                  <a:pt x="198" y="97"/>
                  <a:pt x="193" y="98"/>
                </a:cubicBezTo>
                <a:cubicBezTo>
                  <a:pt x="193" y="99"/>
                  <a:pt x="193" y="99"/>
                  <a:pt x="193" y="99"/>
                </a:cubicBezTo>
                <a:cubicBezTo>
                  <a:pt x="193" y="99"/>
                  <a:pt x="194" y="100"/>
                  <a:pt x="195" y="101"/>
                </a:cubicBezTo>
                <a:cubicBezTo>
                  <a:pt x="198" y="104"/>
                  <a:pt x="200" y="110"/>
                  <a:pt x="199" y="115"/>
                </a:cubicBezTo>
                <a:cubicBezTo>
                  <a:pt x="198" y="121"/>
                  <a:pt x="195" y="126"/>
                  <a:pt x="189" y="128"/>
                </a:cubicBezTo>
                <a:cubicBezTo>
                  <a:pt x="187" y="129"/>
                  <a:pt x="186" y="130"/>
                  <a:pt x="184" y="130"/>
                </a:cubicBezTo>
                <a:cubicBezTo>
                  <a:pt x="192" y="131"/>
                  <a:pt x="200" y="132"/>
                  <a:pt x="209" y="132"/>
                </a:cubicBezTo>
                <a:cubicBezTo>
                  <a:pt x="220" y="132"/>
                  <a:pt x="229" y="131"/>
                  <a:pt x="238" y="129"/>
                </a:cubicBezTo>
                <a:cubicBezTo>
                  <a:pt x="241" y="129"/>
                  <a:pt x="243" y="128"/>
                  <a:pt x="246" y="127"/>
                </a:cubicBezTo>
                <a:cubicBezTo>
                  <a:pt x="253" y="123"/>
                  <a:pt x="252" y="115"/>
                  <a:pt x="249" y="113"/>
                </a:cubicBezTo>
                <a:close/>
                <a:moveTo>
                  <a:pt x="60" y="115"/>
                </a:moveTo>
                <a:cubicBezTo>
                  <a:pt x="59" y="110"/>
                  <a:pt x="61" y="105"/>
                  <a:pt x="65" y="101"/>
                </a:cubicBezTo>
                <a:cubicBezTo>
                  <a:pt x="66" y="99"/>
                  <a:pt x="68" y="98"/>
                  <a:pt x="70" y="96"/>
                </a:cubicBezTo>
                <a:cubicBezTo>
                  <a:pt x="69" y="96"/>
                  <a:pt x="68" y="95"/>
                  <a:pt x="67" y="95"/>
                </a:cubicBezTo>
                <a:cubicBezTo>
                  <a:pt x="61" y="93"/>
                  <a:pt x="59" y="87"/>
                  <a:pt x="64" y="83"/>
                </a:cubicBezTo>
                <a:cubicBezTo>
                  <a:pt x="72" y="74"/>
                  <a:pt x="75" y="64"/>
                  <a:pt x="75" y="52"/>
                </a:cubicBezTo>
                <a:cubicBezTo>
                  <a:pt x="74" y="40"/>
                  <a:pt x="67" y="34"/>
                  <a:pt x="56" y="31"/>
                </a:cubicBezTo>
                <a:cubicBezTo>
                  <a:pt x="54" y="31"/>
                  <a:pt x="52" y="30"/>
                  <a:pt x="49" y="30"/>
                </a:cubicBezTo>
                <a:cubicBezTo>
                  <a:pt x="47" y="30"/>
                  <a:pt x="45" y="31"/>
                  <a:pt x="42" y="31"/>
                </a:cubicBezTo>
                <a:cubicBezTo>
                  <a:pt x="31" y="34"/>
                  <a:pt x="24" y="40"/>
                  <a:pt x="24" y="52"/>
                </a:cubicBezTo>
                <a:cubicBezTo>
                  <a:pt x="23" y="64"/>
                  <a:pt x="26" y="74"/>
                  <a:pt x="35" y="83"/>
                </a:cubicBezTo>
                <a:cubicBezTo>
                  <a:pt x="39" y="87"/>
                  <a:pt x="37" y="93"/>
                  <a:pt x="32" y="95"/>
                </a:cubicBezTo>
                <a:cubicBezTo>
                  <a:pt x="29" y="96"/>
                  <a:pt x="26" y="97"/>
                  <a:pt x="23" y="99"/>
                </a:cubicBezTo>
                <a:cubicBezTo>
                  <a:pt x="16" y="102"/>
                  <a:pt x="10" y="105"/>
                  <a:pt x="5" y="110"/>
                </a:cubicBezTo>
                <a:cubicBezTo>
                  <a:pt x="0" y="115"/>
                  <a:pt x="0" y="122"/>
                  <a:pt x="8" y="126"/>
                </a:cubicBezTo>
                <a:cubicBezTo>
                  <a:pt x="11" y="127"/>
                  <a:pt x="14" y="128"/>
                  <a:pt x="17" y="129"/>
                </a:cubicBezTo>
                <a:cubicBezTo>
                  <a:pt x="27" y="131"/>
                  <a:pt x="37" y="132"/>
                  <a:pt x="49" y="132"/>
                </a:cubicBezTo>
                <a:cubicBezTo>
                  <a:pt x="59" y="132"/>
                  <a:pt x="67" y="131"/>
                  <a:pt x="75" y="130"/>
                </a:cubicBezTo>
                <a:cubicBezTo>
                  <a:pt x="74" y="130"/>
                  <a:pt x="72" y="129"/>
                  <a:pt x="71" y="128"/>
                </a:cubicBezTo>
                <a:cubicBezTo>
                  <a:pt x="64" y="125"/>
                  <a:pt x="60" y="121"/>
                  <a:pt x="60" y="115"/>
                </a:cubicBezTo>
                <a:close/>
              </a:path>
            </a:pathLst>
          </a:custGeom>
          <a:solidFill>
            <a:srgbClr val="64D2D9"/>
          </a:solidFill>
          <a:ln w="9525" cap="flat" cmpd="sng">
            <a:solidFill>
              <a:srgbClr val="64D1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8" name="Google Shape;98;p1" descr="Books"/>
          <p:cNvPicPr preferRelativeResize="0"/>
          <p:nvPr/>
        </p:nvPicPr>
        <p:blipFill rotWithShape="1">
          <a:blip r:embed="rId10">
            <a:alphaModFix/>
          </a:blip>
          <a:srcRect/>
          <a:stretch/>
        </p:blipFill>
        <p:spPr>
          <a:xfrm>
            <a:off x="698500" y="2031999"/>
            <a:ext cx="841375" cy="841375"/>
          </a:xfrm>
          <a:prstGeom prst="rect">
            <a:avLst/>
          </a:prstGeom>
          <a:noFill/>
          <a:ln>
            <a:noFill/>
          </a:ln>
        </p:spPr>
      </p:pic>
      <p:pic>
        <p:nvPicPr>
          <p:cNvPr id="99" name="Google Shape;99;p1" descr="Logo&#10;&#10;Description automatically generated"/>
          <p:cNvPicPr preferRelativeResize="0"/>
          <p:nvPr/>
        </p:nvPicPr>
        <p:blipFill rotWithShape="1">
          <a:blip r:embed="rId11">
            <a:alphaModFix/>
          </a:blip>
          <a:srcRect/>
          <a:stretch/>
        </p:blipFill>
        <p:spPr>
          <a:xfrm>
            <a:off x="10868025" y="53233"/>
            <a:ext cx="1224331" cy="1127910"/>
          </a:xfrm>
          <a:prstGeom prst="rect">
            <a:avLst/>
          </a:prstGeom>
          <a:noFill/>
          <a:ln>
            <a:noFill/>
          </a:ln>
        </p:spPr>
      </p:pic>
      <p:pic>
        <p:nvPicPr>
          <p:cNvPr id="100" name="Google Shape;100;p1" descr="A picture containing text&#10;&#10;Description automatically generated"/>
          <p:cNvPicPr preferRelativeResize="0"/>
          <p:nvPr/>
        </p:nvPicPr>
        <p:blipFill rotWithShape="1">
          <a:blip r:embed="rId12">
            <a:alphaModFix/>
          </a:blip>
          <a:srcRect/>
          <a:stretch/>
        </p:blipFill>
        <p:spPr>
          <a:xfrm>
            <a:off x="4763" y="0"/>
            <a:ext cx="2057400" cy="1047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750"/>
                                        <p:tgtEl>
                                          <p:spTgt spid="8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100"/>
                                  </p:stCondLst>
                                  <p:childTnLst>
                                    <p:set>
                                      <p:cBhvr>
                                        <p:cTn id="9" dur="1" fill="hold">
                                          <p:stCondLst>
                                            <p:cond delay="0"/>
                                          </p:stCondLst>
                                        </p:cTn>
                                        <p:tgtEl>
                                          <p:spTgt spid="87"/>
                                        </p:tgtEl>
                                        <p:attrNameLst>
                                          <p:attrName>style.visibility</p:attrName>
                                        </p:attrNameLst>
                                      </p:cBhvr>
                                      <p:to>
                                        <p:strVal val="visible"/>
                                      </p:to>
                                    </p:set>
                                    <p:anim calcmode="lin" valueType="num">
                                      <p:cBhvr additive="base">
                                        <p:cTn id="10" dur="750"/>
                                        <p:tgtEl>
                                          <p:spTgt spid="87"/>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00"/>
                                  </p:stCondLst>
                                  <p:childTnLst>
                                    <p:set>
                                      <p:cBhvr>
                                        <p:cTn id="12" dur="1" fill="hold">
                                          <p:stCondLst>
                                            <p:cond delay="0"/>
                                          </p:stCondLst>
                                        </p:cTn>
                                        <p:tgtEl>
                                          <p:spTgt spid="85"/>
                                        </p:tgtEl>
                                        <p:attrNameLst>
                                          <p:attrName>style.visibility</p:attrName>
                                        </p:attrNameLst>
                                      </p:cBhvr>
                                      <p:to>
                                        <p:strVal val="visible"/>
                                      </p:to>
                                    </p:set>
                                    <p:anim calcmode="lin" valueType="num">
                                      <p:cBhvr additive="base">
                                        <p:cTn id="13" dur="750"/>
                                        <p:tgtEl>
                                          <p:spTgt spid="85"/>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30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750"/>
                                        <p:tgtEl>
                                          <p:spTgt spid="8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4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750"/>
                                        <p:tgtEl>
                                          <p:spTgt spid="83"/>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50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750"/>
                                        <p:tgtEl>
                                          <p:spTgt spid="84"/>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600"/>
                                  </p:stCondLst>
                                  <p:childTnLst>
                                    <p:set>
                                      <p:cBhvr>
                                        <p:cTn id="24" dur="1" fill="hold">
                                          <p:stCondLst>
                                            <p:cond delay="0"/>
                                          </p:stCondLst>
                                        </p:cTn>
                                        <p:tgtEl>
                                          <p:spTgt spid="82"/>
                                        </p:tgtEl>
                                        <p:attrNameLst>
                                          <p:attrName>style.visibility</p:attrName>
                                        </p:attrNameLst>
                                      </p:cBhvr>
                                      <p:to>
                                        <p:strVal val="visible"/>
                                      </p:to>
                                    </p:set>
                                    <p:anim calcmode="lin" valueType="num">
                                      <p:cBhvr additive="base">
                                        <p:cTn id="25" dur="750"/>
                                        <p:tgtEl>
                                          <p:spTgt spid="82"/>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 presetClass="entr" presetSubtype="1" fill="hold" nodeType="after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additive="base">
                                        <p:cTn id="29" dur="750"/>
                                        <p:tgtEl>
                                          <p:spTgt spid="89"/>
                                        </p:tgtEl>
                                        <p:attrNameLst>
                                          <p:attrName>ppt_y</p:attrName>
                                        </p:attrNameLst>
                                      </p:cBhvr>
                                      <p:tavLst>
                                        <p:tav tm="0">
                                          <p:val>
                                            <p:strVal val="#ppt_y-1"/>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p:tgtEl>
                                          <p:spTgt spid="100"/>
                                        </p:tgtEl>
                                        <p:attrNameLst>
                                          <p:attrName>ppt_y</p:attrName>
                                        </p:attrNameLst>
                                      </p:cBhvr>
                                      <p:tavLst>
                                        <p:tav tm="0">
                                          <p:val>
                                            <p:strVal val="#ppt_y-1"/>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99"/>
                                        </p:tgtEl>
                                        <p:attrNameLst>
                                          <p:attrName>style.visibility</p:attrName>
                                        </p:attrNameLst>
                                      </p:cBhvr>
                                      <p:to>
                                        <p:strVal val="visible"/>
                                      </p:to>
                                    </p:set>
                                    <p:anim calcmode="lin" valueType="num">
                                      <p:cBhvr additive="base">
                                        <p:cTn id="35" dur="500"/>
                                        <p:tgtEl>
                                          <p:spTgt spid="99"/>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 presetClass="entr" presetSubtype="8"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750"/>
                                        <p:tgtEl>
                                          <p:spTgt spid="79"/>
                                        </p:tgtEl>
                                        <p:attrNameLst>
                                          <p:attrName>ppt_x</p:attrName>
                                        </p:attrNameLst>
                                      </p:cBhvr>
                                      <p:tavLst>
                                        <p:tav tm="0">
                                          <p:val>
                                            <p:strVal val="#ppt_x-1"/>
                                          </p:val>
                                        </p:tav>
                                        <p:tav tm="100000">
                                          <p:val>
                                            <p:strVal val="#ppt_x"/>
                                          </p:val>
                                        </p:tav>
                                      </p:tavLst>
                                    </p:anim>
                                  </p:childTnLst>
                                </p:cTn>
                              </p:par>
                              <p:par>
                                <p:cTn id="40" presetID="2" presetClass="entr" presetSubtype="8" fill="hold" nodeType="withEffect">
                                  <p:stCondLst>
                                    <p:cond delay="10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750"/>
                                        <p:tgtEl>
                                          <p:spTgt spid="73"/>
                                        </p:tgtEl>
                                        <p:attrNameLst>
                                          <p:attrName>ppt_x</p:attrName>
                                        </p:attrNameLst>
                                      </p:cBhvr>
                                      <p:tavLst>
                                        <p:tav tm="0">
                                          <p:val>
                                            <p:strVal val="#ppt_x-1"/>
                                          </p:val>
                                        </p:tav>
                                        <p:tav tm="100000">
                                          <p:val>
                                            <p:strVal val="#ppt_x"/>
                                          </p:val>
                                        </p:tav>
                                      </p:tavLst>
                                    </p:anim>
                                  </p:childTnLst>
                                </p:cTn>
                              </p:par>
                              <p:par>
                                <p:cTn id="43" presetID="2" presetClass="entr" presetSubtype="8" fill="hold" nodeType="withEffect">
                                  <p:stCondLst>
                                    <p:cond delay="300"/>
                                  </p:stCondLst>
                                  <p:childTnLst>
                                    <p:set>
                                      <p:cBhvr>
                                        <p:cTn id="44" dur="1" fill="hold">
                                          <p:stCondLst>
                                            <p:cond delay="0"/>
                                          </p:stCondLst>
                                        </p:cTn>
                                        <p:tgtEl>
                                          <p:spTgt spid="98"/>
                                        </p:tgtEl>
                                        <p:attrNameLst>
                                          <p:attrName>style.visibility</p:attrName>
                                        </p:attrNameLst>
                                      </p:cBhvr>
                                      <p:to>
                                        <p:strVal val="visible"/>
                                      </p:to>
                                    </p:set>
                                    <p:anim calcmode="lin" valueType="num">
                                      <p:cBhvr additive="base">
                                        <p:cTn id="45" dur="750"/>
                                        <p:tgtEl>
                                          <p:spTgt spid="98"/>
                                        </p:tgtEl>
                                        <p:attrNameLst>
                                          <p:attrName>ppt_x</p:attrName>
                                        </p:attrNameLst>
                                      </p:cBhvr>
                                      <p:tavLst>
                                        <p:tav tm="0">
                                          <p:val>
                                            <p:strVal val="#ppt_x-1"/>
                                          </p:val>
                                        </p:tav>
                                        <p:tav tm="100000">
                                          <p:val>
                                            <p:strVal val="#ppt_x"/>
                                          </p:val>
                                        </p:tav>
                                      </p:tavLst>
                                    </p:anim>
                                  </p:childTnLst>
                                </p:cTn>
                              </p:par>
                            </p:childTnLst>
                          </p:cTn>
                        </p:par>
                        <p:par>
                          <p:cTn id="46" fill="hold">
                            <p:stCondLst>
                              <p:cond delay="2250"/>
                            </p:stCondLst>
                            <p:childTnLst>
                              <p:par>
                                <p:cTn id="47" presetID="2" presetClass="entr" presetSubtype="8" fill="hold" nodeType="after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additive="base">
                                        <p:cTn id="49" dur="750"/>
                                        <p:tgtEl>
                                          <p:spTgt spid="78"/>
                                        </p:tgtEl>
                                        <p:attrNameLst>
                                          <p:attrName>ppt_x</p:attrName>
                                        </p:attrNameLst>
                                      </p:cBhvr>
                                      <p:tavLst>
                                        <p:tav tm="0">
                                          <p:val>
                                            <p:strVal val="#ppt_x-1"/>
                                          </p:val>
                                        </p:tav>
                                        <p:tav tm="100000">
                                          <p:val>
                                            <p:strVal val="#ppt_x"/>
                                          </p:val>
                                        </p:tav>
                                      </p:tavLst>
                                    </p:anim>
                                  </p:childTnLst>
                                </p:cTn>
                              </p:par>
                              <p:par>
                                <p:cTn id="50" presetID="2" presetClass="entr" presetSubtype="8" fill="hold" nodeType="withEffect">
                                  <p:stCondLst>
                                    <p:cond delay="1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750"/>
                                        <p:tgtEl>
                                          <p:spTgt spid="90"/>
                                        </p:tgtEl>
                                        <p:attrNameLst>
                                          <p:attrName>ppt_x</p:attrName>
                                        </p:attrNameLst>
                                      </p:cBhvr>
                                      <p:tavLst>
                                        <p:tav tm="0">
                                          <p:val>
                                            <p:strVal val="#ppt_x-1"/>
                                          </p:val>
                                        </p:tav>
                                        <p:tav tm="100000">
                                          <p:val>
                                            <p:strVal val="#ppt_x"/>
                                          </p:val>
                                        </p:tav>
                                      </p:tavLst>
                                    </p:anim>
                                  </p:childTnLst>
                                </p:cTn>
                              </p:par>
                              <p:par>
                                <p:cTn id="53" presetID="2" presetClass="entr" presetSubtype="8" fill="hold" nodeType="withEffect">
                                  <p:stCondLst>
                                    <p:cond delay="35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750"/>
                                        <p:tgtEl>
                                          <p:spTgt spid="95"/>
                                        </p:tgtEl>
                                        <p:attrNameLst>
                                          <p:attrName>ppt_x</p:attrName>
                                        </p:attrNameLst>
                                      </p:cBhvr>
                                      <p:tavLst>
                                        <p:tav tm="0">
                                          <p:val>
                                            <p:strVal val="#ppt_x-1"/>
                                          </p:val>
                                        </p:tav>
                                        <p:tav tm="100000">
                                          <p:val>
                                            <p:strVal val="#ppt_x"/>
                                          </p:val>
                                        </p:tav>
                                      </p:tavLst>
                                    </p:anim>
                                  </p:childTnLst>
                                </p:cTn>
                              </p:par>
                            </p:childTnLst>
                          </p:cTn>
                        </p:par>
                        <p:par>
                          <p:cTn id="56" fill="hold">
                            <p:stCondLst>
                              <p:cond delay="3000"/>
                            </p:stCondLst>
                            <p:childTnLst>
                              <p:par>
                                <p:cTn id="57" presetID="2" presetClass="entr" presetSubtype="8"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750"/>
                                        <p:tgtEl>
                                          <p:spTgt spid="77"/>
                                        </p:tgtEl>
                                        <p:attrNameLst>
                                          <p:attrName>ppt_x</p:attrName>
                                        </p:attrNameLst>
                                      </p:cBhvr>
                                      <p:tavLst>
                                        <p:tav tm="0">
                                          <p:val>
                                            <p:strVal val="#ppt_x-1"/>
                                          </p:val>
                                        </p:tav>
                                        <p:tav tm="100000">
                                          <p:val>
                                            <p:strVal val="#ppt_x"/>
                                          </p:val>
                                        </p:tav>
                                      </p:tavLst>
                                    </p:anim>
                                  </p:childTnLst>
                                </p:cTn>
                              </p:par>
                              <p:par>
                                <p:cTn id="60" presetID="2" presetClass="entr" presetSubtype="8" fill="hold" nodeType="withEffect">
                                  <p:stCondLst>
                                    <p:cond delay="100"/>
                                  </p:stCondLst>
                                  <p:childTnLst>
                                    <p:set>
                                      <p:cBhvr>
                                        <p:cTn id="61" dur="1" fill="hold">
                                          <p:stCondLst>
                                            <p:cond delay="0"/>
                                          </p:stCondLst>
                                        </p:cTn>
                                        <p:tgtEl>
                                          <p:spTgt spid="91"/>
                                        </p:tgtEl>
                                        <p:attrNameLst>
                                          <p:attrName>style.visibility</p:attrName>
                                        </p:attrNameLst>
                                      </p:cBhvr>
                                      <p:to>
                                        <p:strVal val="visible"/>
                                      </p:to>
                                    </p:set>
                                    <p:anim calcmode="lin" valueType="num">
                                      <p:cBhvr additive="base">
                                        <p:cTn id="62" dur="750"/>
                                        <p:tgtEl>
                                          <p:spTgt spid="91"/>
                                        </p:tgtEl>
                                        <p:attrNameLst>
                                          <p:attrName>ppt_x</p:attrName>
                                        </p:attrNameLst>
                                      </p:cBhvr>
                                      <p:tavLst>
                                        <p:tav tm="0">
                                          <p:val>
                                            <p:strVal val="#ppt_x-1"/>
                                          </p:val>
                                        </p:tav>
                                        <p:tav tm="100000">
                                          <p:val>
                                            <p:strVal val="#ppt_x"/>
                                          </p:val>
                                        </p:tav>
                                      </p:tavLst>
                                    </p:anim>
                                  </p:childTnLst>
                                </p:cTn>
                              </p:par>
                              <p:par>
                                <p:cTn id="63" presetID="2" presetClass="entr" presetSubtype="8" fill="hold" nodeType="withEffect">
                                  <p:stCondLst>
                                    <p:cond delay="300"/>
                                  </p:stCondLst>
                                  <p:childTnLst>
                                    <p:set>
                                      <p:cBhvr>
                                        <p:cTn id="64" dur="1" fill="hold">
                                          <p:stCondLst>
                                            <p:cond delay="0"/>
                                          </p:stCondLst>
                                        </p:cTn>
                                        <p:tgtEl>
                                          <p:spTgt spid="81"/>
                                        </p:tgtEl>
                                        <p:attrNameLst>
                                          <p:attrName>style.visibility</p:attrName>
                                        </p:attrNameLst>
                                      </p:cBhvr>
                                      <p:to>
                                        <p:strVal val="visible"/>
                                      </p:to>
                                    </p:set>
                                    <p:anim calcmode="lin" valueType="num">
                                      <p:cBhvr additive="base">
                                        <p:cTn id="65" dur="750"/>
                                        <p:tgtEl>
                                          <p:spTgt spid="81"/>
                                        </p:tgtEl>
                                        <p:attrNameLst>
                                          <p:attrName>ppt_x</p:attrName>
                                        </p:attrNameLst>
                                      </p:cBhvr>
                                      <p:tavLst>
                                        <p:tav tm="0">
                                          <p:val>
                                            <p:strVal val="#ppt_x-1"/>
                                          </p:val>
                                        </p:tav>
                                        <p:tav tm="100000">
                                          <p:val>
                                            <p:strVal val="#ppt_x"/>
                                          </p:val>
                                        </p:tav>
                                      </p:tavLst>
                                    </p:anim>
                                  </p:childTnLst>
                                </p:cTn>
                              </p:par>
                            </p:childTnLst>
                          </p:cTn>
                        </p:par>
                        <p:par>
                          <p:cTn id="66" fill="hold">
                            <p:stCondLst>
                              <p:cond delay="3750"/>
                            </p:stCondLst>
                            <p:childTnLst>
                              <p:par>
                                <p:cTn id="67" presetID="2" presetClass="entr" presetSubtype="2" fill="hold" nodeType="afterEffect">
                                  <p:stCondLst>
                                    <p:cond delay="0"/>
                                  </p:stCondLst>
                                  <p:childTnLst>
                                    <p:set>
                                      <p:cBhvr>
                                        <p:cTn id="68" dur="1" fill="hold">
                                          <p:stCondLst>
                                            <p:cond delay="0"/>
                                          </p:stCondLst>
                                        </p:cTn>
                                        <p:tgtEl>
                                          <p:spTgt spid="76"/>
                                        </p:tgtEl>
                                        <p:attrNameLst>
                                          <p:attrName>style.visibility</p:attrName>
                                        </p:attrNameLst>
                                      </p:cBhvr>
                                      <p:to>
                                        <p:strVal val="visible"/>
                                      </p:to>
                                    </p:set>
                                    <p:anim calcmode="lin" valueType="num">
                                      <p:cBhvr additive="base">
                                        <p:cTn id="69" dur="750"/>
                                        <p:tgtEl>
                                          <p:spTgt spid="76"/>
                                        </p:tgtEl>
                                        <p:attrNameLst>
                                          <p:attrName>ppt_x</p:attrName>
                                        </p:attrNameLst>
                                      </p:cBhvr>
                                      <p:tavLst>
                                        <p:tav tm="0">
                                          <p:val>
                                            <p:strVal val="#ppt_x+1"/>
                                          </p:val>
                                        </p:tav>
                                        <p:tav tm="100000">
                                          <p:val>
                                            <p:strVal val="#ppt_x"/>
                                          </p:val>
                                        </p:tav>
                                      </p:tavLst>
                                    </p:anim>
                                  </p:childTnLst>
                                </p:cTn>
                              </p:par>
                              <p:par>
                                <p:cTn id="70" presetID="2" presetClass="entr" presetSubtype="2" fill="hold" nodeType="withEffect">
                                  <p:stCondLst>
                                    <p:cond delay="100"/>
                                  </p:stCondLst>
                                  <p:childTnLst>
                                    <p:set>
                                      <p:cBhvr>
                                        <p:cTn id="71" dur="1" fill="hold">
                                          <p:stCondLst>
                                            <p:cond delay="0"/>
                                          </p:stCondLst>
                                        </p:cTn>
                                        <p:tgtEl>
                                          <p:spTgt spid="94"/>
                                        </p:tgtEl>
                                        <p:attrNameLst>
                                          <p:attrName>style.visibility</p:attrName>
                                        </p:attrNameLst>
                                      </p:cBhvr>
                                      <p:to>
                                        <p:strVal val="visible"/>
                                      </p:to>
                                    </p:set>
                                    <p:anim calcmode="lin" valueType="num">
                                      <p:cBhvr additive="base">
                                        <p:cTn id="72" dur="750"/>
                                        <p:tgtEl>
                                          <p:spTgt spid="94"/>
                                        </p:tgtEl>
                                        <p:attrNameLst>
                                          <p:attrName>ppt_x</p:attrName>
                                        </p:attrNameLst>
                                      </p:cBhvr>
                                      <p:tavLst>
                                        <p:tav tm="0">
                                          <p:val>
                                            <p:strVal val="#ppt_x+1"/>
                                          </p:val>
                                        </p:tav>
                                        <p:tav tm="100000">
                                          <p:val>
                                            <p:strVal val="#ppt_x"/>
                                          </p:val>
                                        </p:tav>
                                      </p:tavLst>
                                    </p:anim>
                                  </p:childTnLst>
                                </p:cTn>
                              </p:par>
                              <p:par>
                                <p:cTn id="73" presetID="2" presetClass="entr" presetSubtype="2" fill="hold" nodeType="withEffect">
                                  <p:stCondLst>
                                    <p:cond delay="300"/>
                                  </p:stCondLst>
                                  <p:childTnLst>
                                    <p:set>
                                      <p:cBhvr>
                                        <p:cTn id="74" dur="1" fill="hold">
                                          <p:stCondLst>
                                            <p:cond delay="0"/>
                                          </p:stCondLst>
                                        </p:cTn>
                                        <p:tgtEl>
                                          <p:spTgt spid="97"/>
                                        </p:tgtEl>
                                        <p:attrNameLst>
                                          <p:attrName>style.visibility</p:attrName>
                                        </p:attrNameLst>
                                      </p:cBhvr>
                                      <p:to>
                                        <p:strVal val="visible"/>
                                      </p:to>
                                    </p:set>
                                    <p:anim calcmode="lin" valueType="num">
                                      <p:cBhvr additive="base">
                                        <p:cTn id="75" dur="750"/>
                                        <p:tgtEl>
                                          <p:spTgt spid="97"/>
                                        </p:tgtEl>
                                        <p:attrNameLst>
                                          <p:attrName>ppt_x</p:attrName>
                                        </p:attrNameLst>
                                      </p:cBhvr>
                                      <p:tavLst>
                                        <p:tav tm="0">
                                          <p:val>
                                            <p:strVal val="#ppt_x+1"/>
                                          </p:val>
                                        </p:tav>
                                        <p:tav tm="100000">
                                          <p:val>
                                            <p:strVal val="#ppt_x"/>
                                          </p:val>
                                        </p:tav>
                                      </p:tavLst>
                                    </p:anim>
                                  </p:childTnLst>
                                </p:cTn>
                              </p:par>
                            </p:childTnLst>
                          </p:cTn>
                        </p:par>
                        <p:par>
                          <p:cTn id="76" fill="hold">
                            <p:stCondLst>
                              <p:cond delay="4500"/>
                            </p:stCondLst>
                            <p:childTnLst>
                              <p:par>
                                <p:cTn id="77" presetID="2" presetClass="entr" presetSubtype="2" fill="hold" nodeType="afterEffect">
                                  <p:stCondLst>
                                    <p:cond delay="0"/>
                                  </p:stCondLst>
                                  <p:childTnLst>
                                    <p:set>
                                      <p:cBhvr>
                                        <p:cTn id="78" dur="1" fill="hold">
                                          <p:stCondLst>
                                            <p:cond delay="0"/>
                                          </p:stCondLst>
                                        </p:cTn>
                                        <p:tgtEl>
                                          <p:spTgt spid="75"/>
                                        </p:tgtEl>
                                        <p:attrNameLst>
                                          <p:attrName>style.visibility</p:attrName>
                                        </p:attrNameLst>
                                      </p:cBhvr>
                                      <p:to>
                                        <p:strVal val="visible"/>
                                      </p:to>
                                    </p:set>
                                    <p:anim calcmode="lin" valueType="num">
                                      <p:cBhvr additive="base">
                                        <p:cTn id="79" dur="750"/>
                                        <p:tgtEl>
                                          <p:spTgt spid="75"/>
                                        </p:tgtEl>
                                        <p:attrNameLst>
                                          <p:attrName>ppt_x</p:attrName>
                                        </p:attrNameLst>
                                      </p:cBhvr>
                                      <p:tavLst>
                                        <p:tav tm="0">
                                          <p:val>
                                            <p:strVal val="#ppt_x+1"/>
                                          </p:val>
                                        </p:tav>
                                        <p:tav tm="100000">
                                          <p:val>
                                            <p:strVal val="#ppt_x"/>
                                          </p:val>
                                        </p:tav>
                                      </p:tavLst>
                                    </p:anim>
                                  </p:childTnLst>
                                </p:cTn>
                              </p:par>
                              <p:par>
                                <p:cTn id="80" presetID="2" presetClass="entr" presetSubtype="2" fill="hold" nodeType="withEffect">
                                  <p:stCondLst>
                                    <p:cond delay="100"/>
                                  </p:stCondLst>
                                  <p:childTnLst>
                                    <p:set>
                                      <p:cBhvr>
                                        <p:cTn id="81" dur="1" fill="hold">
                                          <p:stCondLst>
                                            <p:cond delay="0"/>
                                          </p:stCondLst>
                                        </p:cTn>
                                        <p:tgtEl>
                                          <p:spTgt spid="93"/>
                                        </p:tgtEl>
                                        <p:attrNameLst>
                                          <p:attrName>style.visibility</p:attrName>
                                        </p:attrNameLst>
                                      </p:cBhvr>
                                      <p:to>
                                        <p:strVal val="visible"/>
                                      </p:to>
                                    </p:set>
                                    <p:anim calcmode="lin" valueType="num">
                                      <p:cBhvr additive="base">
                                        <p:cTn id="82" dur="750"/>
                                        <p:tgtEl>
                                          <p:spTgt spid="93"/>
                                        </p:tgtEl>
                                        <p:attrNameLst>
                                          <p:attrName>ppt_x</p:attrName>
                                        </p:attrNameLst>
                                      </p:cBhvr>
                                      <p:tavLst>
                                        <p:tav tm="0">
                                          <p:val>
                                            <p:strVal val="#ppt_x+1"/>
                                          </p:val>
                                        </p:tav>
                                        <p:tav tm="100000">
                                          <p:val>
                                            <p:strVal val="#ppt_x"/>
                                          </p:val>
                                        </p:tav>
                                      </p:tavLst>
                                    </p:anim>
                                  </p:childTnLst>
                                </p:cTn>
                              </p:par>
                              <p:par>
                                <p:cTn id="83" presetID="2" presetClass="entr" presetSubtype="2" fill="hold" nodeType="withEffect">
                                  <p:stCondLst>
                                    <p:cond delay="300"/>
                                  </p:stCondLst>
                                  <p:childTnLst>
                                    <p:set>
                                      <p:cBhvr>
                                        <p:cTn id="84" dur="1" fill="hold">
                                          <p:stCondLst>
                                            <p:cond delay="0"/>
                                          </p:stCondLst>
                                        </p:cTn>
                                        <p:tgtEl>
                                          <p:spTgt spid="96"/>
                                        </p:tgtEl>
                                        <p:attrNameLst>
                                          <p:attrName>style.visibility</p:attrName>
                                        </p:attrNameLst>
                                      </p:cBhvr>
                                      <p:to>
                                        <p:strVal val="visible"/>
                                      </p:to>
                                    </p:set>
                                    <p:anim calcmode="lin" valueType="num">
                                      <p:cBhvr additive="base">
                                        <p:cTn id="85" dur="750"/>
                                        <p:tgtEl>
                                          <p:spTgt spid="96"/>
                                        </p:tgtEl>
                                        <p:attrNameLst>
                                          <p:attrName>ppt_x</p:attrName>
                                        </p:attrNameLst>
                                      </p:cBhvr>
                                      <p:tavLst>
                                        <p:tav tm="0">
                                          <p:val>
                                            <p:strVal val="#ppt_x+1"/>
                                          </p:val>
                                        </p:tav>
                                        <p:tav tm="100000">
                                          <p:val>
                                            <p:strVal val="#ppt_x"/>
                                          </p:val>
                                        </p:tav>
                                      </p:tavLst>
                                    </p:anim>
                                  </p:childTnLst>
                                </p:cTn>
                              </p:par>
                            </p:childTnLst>
                          </p:cTn>
                        </p:par>
                        <p:par>
                          <p:cTn id="86" fill="hold">
                            <p:stCondLst>
                              <p:cond delay="5250"/>
                            </p:stCondLst>
                            <p:childTnLst>
                              <p:par>
                                <p:cTn id="87" presetID="2" presetClass="entr" presetSubtype="2" fill="hold" nodeType="after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additive="base">
                                        <p:cTn id="89" dur="750"/>
                                        <p:tgtEl>
                                          <p:spTgt spid="74"/>
                                        </p:tgtEl>
                                        <p:attrNameLst>
                                          <p:attrName>ppt_x</p:attrName>
                                        </p:attrNameLst>
                                      </p:cBhvr>
                                      <p:tavLst>
                                        <p:tav tm="0">
                                          <p:val>
                                            <p:strVal val="#ppt_x+1"/>
                                          </p:val>
                                        </p:tav>
                                        <p:tav tm="100000">
                                          <p:val>
                                            <p:strVal val="#ppt_x"/>
                                          </p:val>
                                        </p:tav>
                                      </p:tavLst>
                                    </p:anim>
                                  </p:childTnLst>
                                </p:cTn>
                              </p:par>
                              <p:par>
                                <p:cTn id="90" presetID="2" presetClass="entr" presetSubtype="2" fill="hold" nodeType="withEffect">
                                  <p:stCondLst>
                                    <p:cond delay="100"/>
                                  </p:stCondLst>
                                  <p:childTnLst>
                                    <p:set>
                                      <p:cBhvr>
                                        <p:cTn id="91" dur="1" fill="hold">
                                          <p:stCondLst>
                                            <p:cond delay="0"/>
                                          </p:stCondLst>
                                        </p:cTn>
                                        <p:tgtEl>
                                          <p:spTgt spid="92"/>
                                        </p:tgtEl>
                                        <p:attrNameLst>
                                          <p:attrName>style.visibility</p:attrName>
                                        </p:attrNameLst>
                                      </p:cBhvr>
                                      <p:to>
                                        <p:strVal val="visible"/>
                                      </p:to>
                                    </p:set>
                                    <p:anim calcmode="lin" valueType="num">
                                      <p:cBhvr additive="base">
                                        <p:cTn id="92" dur="750"/>
                                        <p:tgtEl>
                                          <p:spTgt spid="92"/>
                                        </p:tgtEl>
                                        <p:attrNameLst>
                                          <p:attrName>ppt_x</p:attrName>
                                        </p:attrNameLst>
                                      </p:cBhvr>
                                      <p:tavLst>
                                        <p:tav tm="0">
                                          <p:val>
                                            <p:strVal val="#ppt_x+1"/>
                                          </p:val>
                                        </p:tav>
                                        <p:tav tm="100000">
                                          <p:val>
                                            <p:strVal val="#ppt_x"/>
                                          </p:val>
                                        </p:tav>
                                      </p:tavLst>
                                    </p:anim>
                                  </p:childTnLst>
                                </p:cTn>
                              </p:par>
                              <p:par>
                                <p:cTn id="93" presetID="2" presetClass="entr" presetSubtype="2" fill="hold" nodeType="withEffect">
                                  <p:stCondLst>
                                    <p:cond delay="300"/>
                                  </p:stCondLst>
                                  <p:childTnLst>
                                    <p:set>
                                      <p:cBhvr>
                                        <p:cTn id="94" dur="1" fill="hold">
                                          <p:stCondLst>
                                            <p:cond delay="0"/>
                                          </p:stCondLst>
                                        </p:cTn>
                                        <p:tgtEl>
                                          <p:spTgt spid="80"/>
                                        </p:tgtEl>
                                        <p:attrNameLst>
                                          <p:attrName>style.visibility</p:attrName>
                                        </p:attrNameLst>
                                      </p:cBhvr>
                                      <p:to>
                                        <p:strVal val="visible"/>
                                      </p:to>
                                    </p:set>
                                    <p:anim calcmode="lin" valueType="num">
                                      <p:cBhvr additive="base">
                                        <p:cTn id="95" dur="750"/>
                                        <p:tgtEl>
                                          <p:spTgt spid="8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
          <p:cNvSpPr txBox="1"/>
          <p:nvPr/>
        </p:nvSpPr>
        <p:spPr>
          <a:xfrm>
            <a:off x="1881524" y="1462094"/>
            <a:ext cx="5776576" cy="116827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Open Sans"/>
                <a:ea typeface="Open Sans"/>
                <a:cs typeface="Open Sans"/>
                <a:sym typeface="Open Sans"/>
              </a:rPr>
              <a:t>Literacy is the ability to identify, understand, interpret, create, communicate and compute, using printed and written materials associated with varying contexts. Literacy involves a continuum of learning in enabling</a:t>
            </a:r>
            <a:endParaRPr/>
          </a:p>
          <a:p>
            <a:pPr marL="0" marR="0" lvl="0" indent="0" algn="l" rtl="0">
              <a:lnSpc>
                <a:spcPct val="100000"/>
              </a:lnSpc>
              <a:spcBef>
                <a:spcPts val="0"/>
              </a:spcBef>
              <a:spcAft>
                <a:spcPts val="0"/>
              </a:spcAft>
              <a:buNone/>
            </a:pPr>
            <a:r>
              <a:rPr lang="en-US" sz="1200" b="0" i="0" u="none" strike="noStrike" cap="none">
                <a:solidFill>
                  <a:schemeClr val="dk1"/>
                </a:solidFill>
                <a:latin typeface="Open Sans"/>
                <a:ea typeface="Open Sans"/>
                <a:cs typeface="Open Sans"/>
                <a:sym typeface="Open Sans"/>
              </a:rPr>
              <a:t>individuals to achieve their goals, to develop their knowledge</a:t>
            </a:r>
            <a:endParaRPr/>
          </a:p>
          <a:p>
            <a:pPr marL="0" marR="0" lvl="0" indent="0" algn="l" rtl="0">
              <a:lnSpc>
                <a:spcPct val="100000"/>
              </a:lnSpc>
              <a:spcBef>
                <a:spcPts val="0"/>
              </a:spcBef>
              <a:spcAft>
                <a:spcPts val="0"/>
              </a:spcAft>
              <a:buNone/>
            </a:pPr>
            <a:r>
              <a:rPr lang="en-US" sz="1200" b="0" i="0" u="none" strike="noStrike" cap="none">
                <a:solidFill>
                  <a:schemeClr val="dk1"/>
                </a:solidFill>
                <a:latin typeface="Open Sans"/>
                <a:ea typeface="Open Sans"/>
                <a:cs typeface="Open Sans"/>
                <a:sym typeface="Open Sans"/>
              </a:rPr>
              <a:t>and potential, and to participate fully in their community and</a:t>
            </a:r>
            <a:endParaRPr/>
          </a:p>
          <a:p>
            <a:pPr marL="0" marR="0" lvl="0" indent="0" algn="l" rtl="0">
              <a:lnSpc>
                <a:spcPct val="100000"/>
              </a:lnSpc>
              <a:spcBef>
                <a:spcPts val="0"/>
              </a:spcBef>
              <a:spcAft>
                <a:spcPts val="0"/>
              </a:spcAft>
              <a:buNone/>
            </a:pPr>
            <a:r>
              <a:rPr lang="en-US" sz="1200" b="0" i="0" u="none" strike="noStrike" cap="none">
                <a:solidFill>
                  <a:schemeClr val="dk1"/>
                </a:solidFill>
                <a:latin typeface="Open Sans"/>
                <a:ea typeface="Open Sans"/>
                <a:cs typeface="Open Sans"/>
                <a:sym typeface="Open Sans"/>
              </a:rPr>
              <a:t>wider society </a:t>
            </a:r>
            <a:endParaRPr sz="1200" b="0" i="0" u="none" strike="noStrike" cap="none">
              <a:solidFill>
                <a:srgbClr val="000000"/>
              </a:solidFill>
              <a:latin typeface="Arial"/>
              <a:ea typeface="Arial"/>
              <a:cs typeface="Arial"/>
              <a:sym typeface="Arial"/>
            </a:endParaRPr>
          </a:p>
        </p:txBody>
      </p:sp>
      <p:grpSp>
        <p:nvGrpSpPr>
          <p:cNvPr id="106" name="Google Shape;106;p2"/>
          <p:cNvGrpSpPr/>
          <p:nvPr/>
        </p:nvGrpSpPr>
        <p:grpSpPr>
          <a:xfrm>
            <a:off x="8712199" y="5126789"/>
            <a:ext cx="2462213" cy="674687"/>
            <a:chOff x="4926012" y="5589587"/>
            <a:chExt cx="2462213" cy="674687"/>
          </a:xfrm>
        </p:grpSpPr>
        <p:cxnSp>
          <p:nvCxnSpPr>
            <p:cNvPr id="107" name="Google Shape;107;p2"/>
            <p:cNvCxnSpPr/>
            <p:nvPr/>
          </p:nvCxnSpPr>
          <p:spPr>
            <a:xfrm rot="10800000">
              <a:off x="4953000" y="56562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08" name="Google Shape;108;p2"/>
            <p:cNvCxnSpPr/>
            <p:nvPr/>
          </p:nvCxnSpPr>
          <p:spPr>
            <a:xfrm rot="10800000">
              <a:off x="4953000" y="56832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09" name="Google Shape;109;p2"/>
            <p:cNvCxnSpPr/>
            <p:nvPr/>
          </p:nvCxnSpPr>
          <p:spPr>
            <a:xfrm rot="10800000">
              <a:off x="4953000" y="57102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0" name="Google Shape;110;p2"/>
            <p:cNvCxnSpPr/>
            <p:nvPr/>
          </p:nvCxnSpPr>
          <p:spPr>
            <a:xfrm rot="10800000">
              <a:off x="4953000" y="57340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1" name="Google Shape;111;p2"/>
            <p:cNvCxnSpPr/>
            <p:nvPr/>
          </p:nvCxnSpPr>
          <p:spPr>
            <a:xfrm rot="10800000">
              <a:off x="4953000" y="57610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2" name="Google Shape;112;p2"/>
            <p:cNvCxnSpPr/>
            <p:nvPr/>
          </p:nvCxnSpPr>
          <p:spPr>
            <a:xfrm rot="10800000">
              <a:off x="4953000" y="57896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3" name="Google Shape;113;p2"/>
            <p:cNvCxnSpPr/>
            <p:nvPr/>
          </p:nvCxnSpPr>
          <p:spPr>
            <a:xfrm rot="10800000">
              <a:off x="4953000" y="58166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4" name="Google Shape;114;p2"/>
            <p:cNvCxnSpPr/>
            <p:nvPr/>
          </p:nvCxnSpPr>
          <p:spPr>
            <a:xfrm rot="10800000">
              <a:off x="4953000" y="58435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5" name="Google Shape;115;p2"/>
            <p:cNvCxnSpPr/>
            <p:nvPr/>
          </p:nvCxnSpPr>
          <p:spPr>
            <a:xfrm rot="10800000">
              <a:off x="4953000" y="58721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6" name="Google Shape;116;p2"/>
            <p:cNvCxnSpPr/>
            <p:nvPr/>
          </p:nvCxnSpPr>
          <p:spPr>
            <a:xfrm rot="10800000">
              <a:off x="4953000" y="58991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7" name="Google Shape;117;p2"/>
            <p:cNvCxnSpPr/>
            <p:nvPr/>
          </p:nvCxnSpPr>
          <p:spPr>
            <a:xfrm rot="10800000">
              <a:off x="4953000" y="59261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8" name="Google Shape;118;p2"/>
            <p:cNvCxnSpPr/>
            <p:nvPr/>
          </p:nvCxnSpPr>
          <p:spPr>
            <a:xfrm rot="10800000">
              <a:off x="4953000" y="59547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19" name="Google Shape;119;p2"/>
            <p:cNvCxnSpPr/>
            <p:nvPr/>
          </p:nvCxnSpPr>
          <p:spPr>
            <a:xfrm rot="10800000">
              <a:off x="4953000" y="59817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0" name="Google Shape;120;p2"/>
            <p:cNvCxnSpPr/>
            <p:nvPr/>
          </p:nvCxnSpPr>
          <p:spPr>
            <a:xfrm rot="10800000">
              <a:off x="4953000" y="60086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1" name="Google Shape;121;p2"/>
            <p:cNvCxnSpPr/>
            <p:nvPr/>
          </p:nvCxnSpPr>
          <p:spPr>
            <a:xfrm rot="10800000">
              <a:off x="4953000" y="60356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2" name="Google Shape;122;p2"/>
            <p:cNvCxnSpPr/>
            <p:nvPr/>
          </p:nvCxnSpPr>
          <p:spPr>
            <a:xfrm rot="10800000">
              <a:off x="4953000" y="60642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3" name="Google Shape;123;p2"/>
            <p:cNvCxnSpPr/>
            <p:nvPr/>
          </p:nvCxnSpPr>
          <p:spPr>
            <a:xfrm rot="10800000">
              <a:off x="4953000" y="60912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4" name="Google Shape;124;p2"/>
            <p:cNvCxnSpPr/>
            <p:nvPr/>
          </p:nvCxnSpPr>
          <p:spPr>
            <a:xfrm rot="10800000">
              <a:off x="4953000" y="61182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5" name="Google Shape;125;p2"/>
            <p:cNvCxnSpPr/>
            <p:nvPr/>
          </p:nvCxnSpPr>
          <p:spPr>
            <a:xfrm rot="10800000">
              <a:off x="4953000" y="61468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6" name="Google Shape;126;p2"/>
            <p:cNvCxnSpPr/>
            <p:nvPr/>
          </p:nvCxnSpPr>
          <p:spPr>
            <a:xfrm rot="10800000">
              <a:off x="4953000" y="61737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27" name="Google Shape;127;p2"/>
            <p:cNvCxnSpPr/>
            <p:nvPr/>
          </p:nvCxnSpPr>
          <p:spPr>
            <a:xfrm rot="10800000">
              <a:off x="4953000" y="6200775"/>
              <a:ext cx="2435225" cy="0"/>
            </a:xfrm>
            <a:prstGeom prst="straightConnector1">
              <a:avLst/>
            </a:prstGeom>
            <a:noFill/>
            <a:ln w="9525" cap="flat" cmpd="sng">
              <a:solidFill>
                <a:srgbClr val="D6D9DB"/>
              </a:solidFill>
              <a:prstDash val="solid"/>
              <a:miter lim="800000"/>
              <a:headEnd type="none" w="sm" len="sm"/>
              <a:tailEnd type="none" w="sm" len="sm"/>
            </a:ln>
          </p:spPr>
        </p:cxnSp>
        <p:sp>
          <p:nvSpPr>
            <p:cNvPr id="128" name="Google Shape;128;p2"/>
            <p:cNvSpPr/>
            <p:nvPr/>
          </p:nvSpPr>
          <p:spPr>
            <a:xfrm>
              <a:off x="4926012" y="5589587"/>
              <a:ext cx="2454275" cy="674687"/>
            </a:xfrm>
            <a:custGeom>
              <a:avLst/>
              <a:gdLst/>
              <a:ahLst/>
              <a:cxnLst/>
              <a:rect l="l" t="t" r="r" b="b"/>
              <a:pathLst>
                <a:path w="626" h="172" extrusionOk="0">
                  <a:moveTo>
                    <a:pt x="626" y="172"/>
                  </a:moveTo>
                  <a:cubicBezTo>
                    <a:pt x="43" y="172"/>
                    <a:pt x="43" y="172"/>
                    <a:pt x="43" y="172"/>
                  </a:cubicBezTo>
                  <a:cubicBezTo>
                    <a:pt x="19" y="172"/>
                    <a:pt x="0" y="153"/>
                    <a:pt x="0" y="130"/>
                  </a:cubicBezTo>
                  <a:cubicBezTo>
                    <a:pt x="0" y="42"/>
                    <a:pt x="0" y="42"/>
                    <a:pt x="0" y="42"/>
                  </a:cubicBezTo>
                  <a:cubicBezTo>
                    <a:pt x="0" y="19"/>
                    <a:pt x="19" y="0"/>
                    <a:pt x="43" y="0"/>
                  </a:cubicBezTo>
                  <a:cubicBezTo>
                    <a:pt x="626" y="0"/>
                    <a:pt x="626" y="0"/>
                    <a:pt x="626" y="0"/>
                  </a:cubicBezTo>
                </a:path>
              </a:pathLst>
            </a:custGeom>
            <a:noFill/>
            <a:ln w="85725" cap="rnd" cmpd="sng">
              <a:solidFill>
                <a:srgbClr val="06528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9" name="Google Shape;129;p2"/>
          <p:cNvGrpSpPr/>
          <p:nvPr/>
        </p:nvGrpSpPr>
        <p:grpSpPr>
          <a:xfrm>
            <a:off x="8866997" y="4366854"/>
            <a:ext cx="2462213" cy="674687"/>
            <a:chOff x="4643437" y="4816475"/>
            <a:chExt cx="2462213" cy="674687"/>
          </a:xfrm>
        </p:grpSpPr>
        <p:cxnSp>
          <p:nvCxnSpPr>
            <p:cNvPr id="130" name="Google Shape;130;p2"/>
            <p:cNvCxnSpPr/>
            <p:nvPr/>
          </p:nvCxnSpPr>
          <p:spPr>
            <a:xfrm rot="10800000">
              <a:off x="4670425" y="48831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1" name="Google Shape;131;p2"/>
            <p:cNvCxnSpPr/>
            <p:nvPr/>
          </p:nvCxnSpPr>
          <p:spPr>
            <a:xfrm rot="10800000">
              <a:off x="4670425" y="49101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2" name="Google Shape;132;p2"/>
            <p:cNvCxnSpPr/>
            <p:nvPr/>
          </p:nvCxnSpPr>
          <p:spPr>
            <a:xfrm rot="10800000">
              <a:off x="4670425" y="49371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3" name="Google Shape;133;p2"/>
            <p:cNvCxnSpPr/>
            <p:nvPr/>
          </p:nvCxnSpPr>
          <p:spPr>
            <a:xfrm rot="10800000">
              <a:off x="4670425" y="49657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4" name="Google Shape;134;p2"/>
            <p:cNvCxnSpPr/>
            <p:nvPr/>
          </p:nvCxnSpPr>
          <p:spPr>
            <a:xfrm rot="10800000">
              <a:off x="4670425" y="49926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5" name="Google Shape;135;p2"/>
            <p:cNvCxnSpPr/>
            <p:nvPr/>
          </p:nvCxnSpPr>
          <p:spPr>
            <a:xfrm rot="10800000">
              <a:off x="4670425" y="50196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6" name="Google Shape;136;p2"/>
            <p:cNvCxnSpPr/>
            <p:nvPr/>
          </p:nvCxnSpPr>
          <p:spPr>
            <a:xfrm rot="10800000">
              <a:off x="4670425" y="50482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7" name="Google Shape;137;p2"/>
            <p:cNvCxnSpPr/>
            <p:nvPr/>
          </p:nvCxnSpPr>
          <p:spPr>
            <a:xfrm rot="10800000">
              <a:off x="4670425" y="50752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8" name="Google Shape;138;p2"/>
            <p:cNvCxnSpPr/>
            <p:nvPr/>
          </p:nvCxnSpPr>
          <p:spPr>
            <a:xfrm rot="10800000">
              <a:off x="4670425" y="50990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39" name="Google Shape;139;p2"/>
            <p:cNvCxnSpPr/>
            <p:nvPr/>
          </p:nvCxnSpPr>
          <p:spPr>
            <a:xfrm rot="10800000">
              <a:off x="4670425" y="51260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0" name="Google Shape;140;p2"/>
            <p:cNvCxnSpPr/>
            <p:nvPr/>
          </p:nvCxnSpPr>
          <p:spPr>
            <a:xfrm rot="10800000">
              <a:off x="4670425" y="51530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1" name="Google Shape;141;p2"/>
            <p:cNvCxnSpPr/>
            <p:nvPr/>
          </p:nvCxnSpPr>
          <p:spPr>
            <a:xfrm rot="10800000">
              <a:off x="4670425" y="51816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2" name="Google Shape;142;p2"/>
            <p:cNvCxnSpPr/>
            <p:nvPr/>
          </p:nvCxnSpPr>
          <p:spPr>
            <a:xfrm rot="10800000">
              <a:off x="4670425" y="52085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3" name="Google Shape;143;p2"/>
            <p:cNvCxnSpPr/>
            <p:nvPr/>
          </p:nvCxnSpPr>
          <p:spPr>
            <a:xfrm rot="10800000">
              <a:off x="4670425" y="52355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4" name="Google Shape;144;p2"/>
            <p:cNvCxnSpPr/>
            <p:nvPr/>
          </p:nvCxnSpPr>
          <p:spPr>
            <a:xfrm rot="10800000">
              <a:off x="4670425" y="52641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5" name="Google Shape;145;p2"/>
            <p:cNvCxnSpPr/>
            <p:nvPr/>
          </p:nvCxnSpPr>
          <p:spPr>
            <a:xfrm rot="10800000">
              <a:off x="4670425" y="52911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6" name="Google Shape;146;p2"/>
            <p:cNvCxnSpPr/>
            <p:nvPr/>
          </p:nvCxnSpPr>
          <p:spPr>
            <a:xfrm rot="10800000">
              <a:off x="4670425" y="53181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7" name="Google Shape;147;p2"/>
            <p:cNvCxnSpPr/>
            <p:nvPr/>
          </p:nvCxnSpPr>
          <p:spPr>
            <a:xfrm rot="10800000">
              <a:off x="4670425" y="53451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8" name="Google Shape;148;p2"/>
            <p:cNvCxnSpPr/>
            <p:nvPr/>
          </p:nvCxnSpPr>
          <p:spPr>
            <a:xfrm rot="10800000">
              <a:off x="4670425" y="53736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49" name="Google Shape;149;p2"/>
            <p:cNvCxnSpPr/>
            <p:nvPr/>
          </p:nvCxnSpPr>
          <p:spPr>
            <a:xfrm rot="10800000">
              <a:off x="4670425" y="54006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0" name="Google Shape;150;p2"/>
            <p:cNvCxnSpPr/>
            <p:nvPr/>
          </p:nvCxnSpPr>
          <p:spPr>
            <a:xfrm rot="10800000">
              <a:off x="4670425" y="5427662"/>
              <a:ext cx="2435225" cy="0"/>
            </a:xfrm>
            <a:prstGeom prst="straightConnector1">
              <a:avLst/>
            </a:prstGeom>
            <a:noFill/>
            <a:ln w="9525" cap="flat" cmpd="sng">
              <a:solidFill>
                <a:srgbClr val="D6D9DB"/>
              </a:solidFill>
              <a:prstDash val="solid"/>
              <a:miter lim="800000"/>
              <a:headEnd type="none" w="sm" len="sm"/>
              <a:tailEnd type="none" w="sm" len="sm"/>
            </a:ln>
          </p:spPr>
        </p:cxnSp>
        <p:sp>
          <p:nvSpPr>
            <p:cNvPr id="151" name="Google Shape;151;p2"/>
            <p:cNvSpPr/>
            <p:nvPr/>
          </p:nvSpPr>
          <p:spPr>
            <a:xfrm>
              <a:off x="4643437" y="4816475"/>
              <a:ext cx="2454275" cy="674687"/>
            </a:xfrm>
            <a:custGeom>
              <a:avLst/>
              <a:gdLst/>
              <a:ahLst/>
              <a:cxnLst/>
              <a:rect l="l" t="t" r="r" b="b"/>
              <a:pathLst>
                <a:path w="626" h="172" extrusionOk="0">
                  <a:moveTo>
                    <a:pt x="626" y="172"/>
                  </a:moveTo>
                  <a:cubicBezTo>
                    <a:pt x="43" y="172"/>
                    <a:pt x="43" y="172"/>
                    <a:pt x="43" y="172"/>
                  </a:cubicBezTo>
                  <a:cubicBezTo>
                    <a:pt x="19" y="172"/>
                    <a:pt x="0" y="153"/>
                    <a:pt x="0" y="130"/>
                  </a:cubicBezTo>
                  <a:cubicBezTo>
                    <a:pt x="0" y="42"/>
                    <a:pt x="0" y="42"/>
                    <a:pt x="0" y="42"/>
                  </a:cubicBezTo>
                  <a:cubicBezTo>
                    <a:pt x="0" y="19"/>
                    <a:pt x="19" y="0"/>
                    <a:pt x="43" y="0"/>
                  </a:cubicBezTo>
                  <a:cubicBezTo>
                    <a:pt x="626" y="0"/>
                    <a:pt x="626" y="0"/>
                    <a:pt x="626" y="0"/>
                  </a:cubicBezTo>
                </a:path>
              </a:pathLst>
            </a:custGeom>
            <a:noFill/>
            <a:ln w="85725" cap="rnd" cmpd="sng">
              <a:solidFill>
                <a:srgbClr val="34B2E3"/>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2" name="Google Shape;152;p2"/>
          <p:cNvGrpSpPr/>
          <p:nvPr/>
        </p:nvGrpSpPr>
        <p:grpSpPr>
          <a:xfrm>
            <a:off x="8685212" y="3599774"/>
            <a:ext cx="2462212" cy="677862"/>
            <a:chOff x="5099050" y="4043362"/>
            <a:chExt cx="2462212" cy="677862"/>
          </a:xfrm>
        </p:grpSpPr>
        <p:cxnSp>
          <p:nvCxnSpPr>
            <p:cNvPr id="153" name="Google Shape;153;p2"/>
            <p:cNvCxnSpPr/>
            <p:nvPr/>
          </p:nvCxnSpPr>
          <p:spPr>
            <a:xfrm rot="10800000">
              <a:off x="5126037" y="41100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4" name="Google Shape;154;p2"/>
            <p:cNvCxnSpPr/>
            <p:nvPr/>
          </p:nvCxnSpPr>
          <p:spPr>
            <a:xfrm rot="10800000">
              <a:off x="5126037" y="41370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5" name="Google Shape;155;p2"/>
            <p:cNvCxnSpPr/>
            <p:nvPr/>
          </p:nvCxnSpPr>
          <p:spPr>
            <a:xfrm rot="10800000">
              <a:off x="5126037" y="41640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6" name="Google Shape;156;p2"/>
            <p:cNvCxnSpPr/>
            <p:nvPr/>
          </p:nvCxnSpPr>
          <p:spPr>
            <a:xfrm rot="10800000">
              <a:off x="5126037" y="41925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7" name="Google Shape;157;p2"/>
            <p:cNvCxnSpPr/>
            <p:nvPr/>
          </p:nvCxnSpPr>
          <p:spPr>
            <a:xfrm rot="10800000">
              <a:off x="5126037" y="42195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8" name="Google Shape;158;p2"/>
            <p:cNvCxnSpPr/>
            <p:nvPr/>
          </p:nvCxnSpPr>
          <p:spPr>
            <a:xfrm rot="10800000">
              <a:off x="5126037" y="42465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59" name="Google Shape;159;p2"/>
            <p:cNvCxnSpPr/>
            <p:nvPr/>
          </p:nvCxnSpPr>
          <p:spPr>
            <a:xfrm rot="10800000">
              <a:off x="5126037" y="42751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0" name="Google Shape;160;p2"/>
            <p:cNvCxnSpPr/>
            <p:nvPr/>
          </p:nvCxnSpPr>
          <p:spPr>
            <a:xfrm rot="10800000">
              <a:off x="5126037" y="43021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1" name="Google Shape;161;p2"/>
            <p:cNvCxnSpPr/>
            <p:nvPr/>
          </p:nvCxnSpPr>
          <p:spPr>
            <a:xfrm rot="10800000">
              <a:off x="5126037" y="43291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2" name="Google Shape;162;p2"/>
            <p:cNvCxnSpPr/>
            <p:nvPr/>
          </p:nvCxnSpPr>
          <p:spPr>
            <a:xfrm rot="10800000">
              <a:off x="5126037" y="43576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3" name="Google Shape;163;p2"/>
            <p:cNvCxnSpPr/>
            <p:nvPr/>
          </p:nvCxnSpPr>
          <p:spPr>
            <a:xfrm rot="10800000">
              <a:off x="5126037" y="43846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4" name="Google Shape;164;p2"/>
            <p:cNvCxnSpPr/>
            <p:nvPr/>
          </p:nvCxnSpPr>
          <p:spPr>
            <a:xfrm rot="10800000">
              <a:off x="5126037" y="44116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5" name="Google Shape;165;p2"/>
            <p:cNvCxnSpPr/>
            <p:nvPr/>
          </p:nvCxnSpPr>
          <p:spPr>
            <a:xfrm rot="10800000">
              <a:off x="5126037" y="44402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6" name="Google Shape;166;p2"/>
            <p:cNvCxnSpPr/>
            <p:nvPr/>
          </p:nvCxnSpPr>
          <p:spPr>
            <a:xfrm rot="10800000">
              <a:off x="5126037" y="44624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7" name="Google Shape;167;p2"/>
            <p:cNvCxnSpPr/>
            <p:nvPr/>
          </p:nvCxnSpPr>
          <p:spPr>
            <a:xfrm rot="10800000">
              <a:off x="5126037" y="44910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8" name="Google Shape;168;p2"/>
            <p:cNvCxnSpPr/>
            <p:nvPr/>
          </p:nvCxnSpPr>
          <p:spPr>
            <a:xfrm rot="10800000">
              <a:off x="5126037" y="45180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69" name="Google Shape;169;p2"/>
            <p:cNvCxnSpPr/>
            <p:nvPr/>
          </p:nvCxnSpPr>
          <p:spPr>
            <a:xfrm rot="10800000">
              <a:off x="5126037" y="45450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0" name="Google Shape;170;p2"/>
            <p:cNvCxnSpPr/>
            <p:nvPr/>
          </p:nvCxnSpPr>
          <p:spPr>
            <a:xfrm rot="10800000">
              <a:off x="5126037" y="45735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1" name="Google Shape;171;p2"/>
            <p:cNvCxnSpPr/>
            <p:nvPr/>
          </p:nvCxnSpPr>
          <p:spPr>
            <a:xfrm rot="10800000">
              <a:off x="5126037" y="46005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2" name="Google Shape;172;p2"/>
            <p:cNvCxnSpPr/>
            <p:nvPr/>
          </p:nvCxnSpPr>
          <p:spPr>
            <a:xfrm rot="10800000">
              <a:off x="5126037" y="46275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3" name="Google Shape;173;p2"/>
            <p:cNvCxnSpPr/>
            <p:nvPr/>
          </p:nvCxnSpPr>
          <p:spPr>
            <a:xfrm rot="10800000">
              <a:off x="5126037" y="4654550"/>
              <a:ext cx="2435225" cy="0"/>
            </a:xfrm>
            <a:prstGeom prst="straightConnector1">
              <a:avLst/>
            </a:prstGeom>
            <a:noFill/>
            <a:ln w="9525" cap="flat" cmpd="sng">
              <a:solidFill>
                <a:srgbClr val="D6D9DB"/>
              </a:solidFill>
              <a:prstDash val="solid"/>
              <a:miter lim="800000"/>
              <a:headEnd type="none" w="sm" len="sm"/>
              <a:tailEnd type="none" w="sm" len="sm"/>
            </a:ln>
          </p:spPr>
        </p:cxnSp>
        <p:sp>
          <p:nvSpPr>
            <p:cNvPr id="174" name="Google Shape;174;p2"/>
            <p:cNvSpPr/>
            <p:nvPr/>
          </p:nvSpPr>
          <p:spPr>
            <a:xfrm>
              <a:off x="5099050" y="4043362"/>
              <a:ext cx="2449512" cy="677862"/>
            </a:xfrm>
            <a:custGeom>
              <a:avLst/>
              <a:gdLst/>
              <a:ahLst/>
              <a:cxnLst/>
              <a:rect l="l" t="t" r="r" b="b"/>
              <a:pathLst>
                <a:path w="625" h="173" extrusionOk="0">
                  <a:moveTo>
                    <a:pt x="625" y="173"/>
                  </a:moveTo>
                  <a:cubicBezTo>
                    <a:pt x="42" y="173"/>
                    <a:pt x="42" y="173"/>
                    <a:pt x="42" y="173"/>
                  </a:cubicBezTo>
                  <a:cubicBezTo>
                    <a:pt x="19" y="173"/>
                    <a:pt x="0" y="154"/>
                    <a:pt x="0" y="130"/>
                  </a:cubicBezTo>
                  <a:cubicBezTo>
                    <a:pt x="0" y="43"/>
                    <a:pt x="0" y="43"/>
                    <a:pt x="0" y="43"/>
                  </a:cubicBezTo>
                  <a:cubicBezTo>
                    <a:pt x="0" y="19"/>
                    <a:pt x="19" y="0"/>
                    <a:pt x="42" y="0"/>
                  </a:cubicBezTo>
                  <a:cubicBezTo>
                    <a:pt x="625" y="0"/>
                    <a:pt x="625" y="0"/>
                    <a:pt x="625" y="0"/>
                  </a:cubicBezTo>
                </a:path>
              </a:pathLst>
            </a:custGeom>
            <a:noFill/>
            <a:ln w="85725" cap="rnd" cmpd="sng">
              <a:solidFill>
                <a:srgbClr val="64D1DA"/>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75" name="Google Shape;175;p2"/>
          <p:cNvGrpSpPr/>
          <p:nvPr/>
        </p:nvGrpSpPr>
        <p:grpSpPr>
          <a:xfrm>
            <a:off x="8874935" y="2848120"/>
            <a:ext cx="2462212" cy="679450"/>
            <a:chOff x="4781550" y="3270250"/>
            <a:chExt cx="2462212" cy="679450"/>
          </a:xfrm>
        </p:grpSpPr>
        <p:cxnSp>
          <p:nvCxnSpPr>
            <p:cNvPr id="176" name="Google Shape;176;p2"/>
            <p:cNvCxnSpPr/>
            <p:nvPr/>
          </p:nvCxnSpPr>
          <p:spPr>
            <a:xfrm rot="10800000">
              <a:off x="4808537" y="33369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7" name="Google Shape;177;p2"/>
            <p:cNvCxnSpPr/>
            <p:nvPr/>
          </p:nvCxnSpPr>
          <p:spPr>
            <a:xfrm rot="10800000">
              <a:off x="4808537" y="33639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8" name="Google Shape;178;p2"/>
            <p:cNvCxnSpPr/>
            <p:nvPr/>
          </p:nvCxnSpPr>
          <p:spPr>
            <a:xfrm rot="10800000">
              <a:off x="4808537" y="33924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79" name="Google Shape;179;p2"/>
            <p:cNvCxnSpPr/>
            <p:nvPr/>
          </p:nvCxnSpPr>
          <p:spPr>
            <a:xfrm rot="10800000">
              <a:off x="4808537" y="34194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0" name="Google Shape;180;p2"/>
            <p:cNvCxnSpPr/>
            <p:nvPr/>
          </p:nvCxnSpPr>
          <p:spPr>
            <a:xfrm rot="10800000">
              <a:off x="4808537" y="34464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1" name="Google Shape;181;p2"/>
            <p:cNvCxnSpPr/>
            <p:nvPr/>
          </p:nvCxnSpPr>
          <p:spPr>
            <a:xfrm rot="10800000">
              <a:off x="4808537" y="34734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2" name="Google Shape;182;p2"/>
            <p:cNvCxnSpPr/>
            <p:nvPr/>
          </p:nvCxnSpPr>
          <p:spPr>
            <a:xfrm rot="10800000">
              <a:off x="4808537" y="35020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3" name="Google Shape;183;p2"/>
            <p:cNvCxnSpPr/>
            <p:nvPr/>
          </p:nvCxnSpPr>
          <p:spPr>
            <a:xfrm rot="10800000">
              <a:off x="4808537" y="35290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4" name="Google Shape;184;p2"/>
            <p:cNvCxnSpPr/>
            <p:nvPr/>
          </p:nvCxnSpPr>
          <p:spPr>
            <a:xfrm rot="10800000">
              <a:off x="4808537" y="35560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5" name="Google Shape;185;p2"/>
            <p:cNvCxnSpPr/>
            <p:nvPr/>
          </p:nvCxnSpPr>
          <p:spPr>
            <a:xfrm rot="10800000">
              <a:off x="4808537" y="35845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6" name="Google Shape;186;p2"/>
            <p:cNvCxnSpPr/>
            <p:nvPr/>
          </p:nvCxnSpPr>
          <p:spPr>
            <a:xfrm rot="10800000">
              <a:off x="4808537" y="36115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7" name="Google Shape;187;p2"/>
            <p:cNvCxnSpPr/>
            <p:nvPr/>
          </p:nvCxnSpPr>
          <p:spPr>
            <a:xfrm rot="10800000">
              <a:off x="4808537" y="36385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8" name="Google Shape;188;p2"/>
            <p:cNvCxnSpPr/>
            <p:nvPr/>
          </p:nvCxnSpPr>
          <p:spPr>
            <a:xfrm rot="10800000">
              <a:off x="4808537" y="36671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89" name="Google Shape;189;p2"/>
            <p:cNvCxnSpPr/>
            <p:nvPr/>
          </p:nvCxnSpPr>
          <p:spPr>
            <a:xfrm rot="10800000">
              <a:off x="4808537" y="36941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0" name="Google Shape;190;p2"/>
            <p:cNvCxnSpPr/>
            <p:nvPr/>
          </p:nvCxnSpPr>
          <p:spPr>
            <a:xfrm rot="10800000">
              <a:off x="4808537" y="37211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1" name="Google Shape;191;p2"/>
            <p:cNvCxnSpPr/>
            <p:nvPr/>
          </p:nvCxnSpPr>
          <p:spPr>
            <a:xfrm rot="10800000">
              <a:off x="4808537" y="37496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2" name="Google Shape;192;p2"/>
            <p:cNvCxnSpPr/>
            <p:nvPr/>
          </p:nvCxnSpPr>
          <p:spPr>
            <a:xfrm rot="10800000">
              <a:off x="4808537" y="37766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3" name="Google Shape;193;p2"/>
            <p:cNvCxnSpPr/>
            <p:nvPr/>
          </p:nvCxnSpPr>
          <p:spPr>
            <a:xfrm rot="10800000">
              <a:off x="4808537" y="38036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4" name="Google Shape;194;p2"/>
            <p:cNvCxnSpPr/>
            <p:nvPr/>
          </p:nvCxnSpPr>
          <p:spPr>
            <a:xfrm rot="10800000">
              <a:off x="4808537" y="38274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5" name="Google Shape;195;p2"/>
            <p:cNvCxnSpPr/>
            <p:nvPr/>
          </p:nvCxnSpPr>
          <p:spPr>
            <a:xfrm rot="10800000">
              <a:off x="4808537" y="38544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196" name="Google Shape;196;p2"/>
            <p:cNvCxnSpPr/>
            <p:nvPr/>
          </p:nvCxnSpPr>
          <p:spPr>
            <a:xfrm rot="10800000">
              <a:off x="4808537" y="3883025"/>
              <a:ext cx="2435225" cy="0"/>
            </a:xfrm>
            <a:prstGeom prst="straightConnector1">
              <a:avLst/>
            </a:prstGeom>
            <a:noFill/>
            <a:ln w="9525" cap="flat" cmpd="sng">
              <a:solidFill>
                <a:srgbClr val="D6D9DB"/>
              </a:solidFill>
              <a:prstDash val="solid"/>
              <a:miter lim="800000"/>
              <a:headEnd type="none" w="sm" len="sm"/>
              <a:tailEnd type="none" w="sm" len="sm"/>
            </a:ln>
          </p:spPr>
        </p:cxnSp>
        <p:sp>
          <p:nvSpPr>
            <p:cNvPr id="197" name="Google Shape;197;p2"/>
            <p:cNvSpPr/>
            <p:nvPr/>
          </p:nvSpPr>
          <p:spPr>
            <a:xfrm>
              <a:off x="4781550" y="3270250"/>
              <a:ext cx="2454275" cy="679450"/>
            </a:xfrm>
            <a:custGeom>
              <a:avLst/>
              <a:gdLst/>
              <a:ahLst/>
              <a:cxnLst/>
              <a:rect l="l" t="t" r="r" b="b"/>
              <a:pathLst>
                <a:path w="626" h="173" extrusionOk="0">
                  <a:moveTo>
                    <a:pt x="626" y="173"/>
                  </a:moveTo>
                  <a:cubicBezTo>
                    <a:pt x="43" y="173"/>
                    <a:pt x="43" y="173"/>
                    <a:pt x="43" y="173"/>
                  </a:cubicBezTo>
                  <a:cubicBezTo>
                    <a:pt x="19" y="173"/>
                    <a:pt x="0" y="154"/>
                    <a:pt x="0" y="130"/>
                  </a:cubicBezTo>
                  <a:cubicBezTo>
                    <a:pt x="0" y="43"/>
                    <a:pt x="0" y="43"/>
                    <a:pt x="0" y="43"/>
                  </a:cubicBezTo>
                  <a:cubicBezTo>
                    <a:pt x="0" y="19"/>
                    <a:pt x="19" y="0"/>
                    <a:pt x="43" y="0"/>
                  </a:cubicBezTo>
                  <a:cubicBezTo>
                    <a:pt x="626" y="0"/>
                    <a:pt x="626" y="0"/>
                    <a:pt x="626" y="0"/>
                  </a:cubicBezTo>
                </a:path>
              </a:pathLst>
            </a:custGeom>
            <a:noFill/>
            <a:ln w="85725" cap="rnd" cmpd="sng">
              <a:solidFill>
                <a:srgbClr val="8C103D"/>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98" name="Google Shape;198;p2"/>
          <p:cNvGrpSpPr/>
          <p:nvPr/>
        </p:nvGrpSpPr>
        <p:grpSpPr>
          <a:xfrm>
            <a:off x="8653462" y="2123957"/>
            <a:ext cx="2462212" cy="679450"/>
            <a:chOff x="5075237" y="2497137"/>
            <a:chExt cx="2462212" cy="679450"/>
          </a:xfrm>
        </p:grpSpPr>
        <p:cxnSp>
          <p:nvCxnSpPr>
            <p:cNvPr id="199" name="Google Shape;199;p2"/>
            <p:cNvCxnSpPr/>
            <p:nvPr/>
          </p:nvCxnSpPr>
          <p:spPr>
            <a:xfrm rot="10800000">
              <a:off x="5106987" y="256381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0" name="Google Shape;200;p2"/>
            <p:cNvCxnSpPr/>
            <p:nvPr/>
          </p:nvCxnSpPr>
          <p:spPr>
            <a:xfrm rot="10800000">
              <a:off x="5106987" y="259080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1" name="Google Shape;201;p2"/>
            <p:cNvCxnSpPr/>
            <p:nvPr/>
          </p:nvCxnSpPr>
          <p:spPr>
            <a:xfrm rot="10800000">
              <a:off x="5106987" y="2619375"/>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2" name="Google Shape;202;p2"/>
            <p:cNvCxnSpPr/>
            <p:nvPr/>
          </p:nvCxnSpPr>
          <p:spPr>
            <a:xfrm rot="10800000">
              <a:off x="5106987" y="264636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3" name="Google Shape;203;p2"/>
            <p:cNvCxnSpPr/>
            <p:nvPr/>
          </p:nvCxnSpPr>
          <p:spPr>
            <a:xfrm rot="10800000">
              <a:off x="5106987" y="267335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4" name="Google Shape;204;p2"/>
            <p:cNvCxnSpPr/>
            <p:nvPr/>
          </p:nvCxnSpPr>
          <p:spPr>
            <a:xfrm rot="10800000">
              <a:off x="5106987" y="2701925"/>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5" name="Google Shape;205;p2"/>
            <p:cNvCxnSpPr/>
            <p:nvPr/>
          </p:nvCxnSpPr>
          <p:spPr>
            <a:xfrm rot="10800000">
              <a:off x="5106987" y="272891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6" name="Google Shape;206;p2"/>
            <p:cNvCxnSpPr/>
            <p:nvPr/>
          </p:nvCxnSpPr>
          <p:spPr>
            <a:xfrm rot="10800000">
              <a:off x="5106987" y="275590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7" name="Google Shape;207;p2"/>
            <p:cNvCxnSpPr/>
            <p:nvPr/>
          </p:nvCxnSpPr>
          <p:spPr>
            <a:xfrm rot="10800000">
              <a:off x="5106987" y="2782887"/>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8" name="Google Shape;208;p2"/>
            <p:cNvCxnSpPr/>
            <p:nvPr/>
          </p:nvCxnSpPr>
          <p:spPr>
            <a:xfrm rot="10800000">
              <a:off x="5106987" y="281146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09" name="Google Shape;209;p2"/>
            <p:cNvCxnSpPr/>
            <p:nvPr/>
          </p:nvCxnSpPr>
          <p:spPr>
            <a:xfrm rot="10800000">
              <a:off x="5106987" y="283845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0" name="Google Shape;210;p2"/>
            <p:cNvCxnSpPr/>
            <p:nvPr/>
          </p:nvCxnSpPr>
          <p:spPr>
            <a:xfrm rot="10800000">
              <a:off x="5106987" y="2865437"/>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1" name="Google Shape;211;p2"/>
            <p:cNvCxnSpPr/>
            <p:nvPr/>
          </p:nvCxnSpPr>
          <p:spPr>
            <a:xfrm rot="10800000">
              <a:off x="5106987" y="289401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2" name="Google Shape;212;p2"/>
            <p:cNvCxnSpPr/>
            <p:nvPr/>
          </p:nvCxnSpPr>
          <p:spPr>
            <a:xfrm rot="10800000">
              <a:off x="5106987" y="292100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3" name="Google Shape;213;p2"/>
            <p:cNvCxnSpPr/>
            <p:nvPr/>
          </p:nvCxnSpPr>
          <p:spPr>
            <a:xfrm rot="10800000">
              <a:off x="5106987" y="2947987"/>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4" name="Google Shape;214;p2"/>
            <p:cNvCxnSpPr/>
            <p:nvPr/>
          </p:nvCxnSpPr>
          <p:spPr>
            <a:xfrm rot="10800000">
              <a:off x="5106987" y="2976562"/>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5" name="Google Shape;215;p2"/>
            <p:cNvCxnSpPr/>
            <p:nvPr/>
          </p:nvCxnSpPr>
          <p:spPr>
            <a:xfrm rot="10800000">
              <a:off x="5106987" y="300355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6" name="Google Shape;216;p2"/>
            <p:cNvCxnSpPr/>
            <p:nvPr/>
          </p:nvCxnSpPr>
          <p:spPr>
            <a:xfrm rot="10800000">
              <a:off x="5106987" y="3030537"/>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7" name="Google Shape;217;p2"/>
            <p:cNvCxnSpPr/>
            <p:nvPr/>
          </p:nvCxnSpPr>
          <p:spPr>
            <a:xfrm rot="10800000">
              <a:off x="5106987" y="3057525"/>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8" name="Google Shape;218;p2"/>
            <p:cNvCxnSpPr/>
            <p:nvPr/>
          </p:nvCxnSpPr>
          <p:spPr>
            <a:xfrm rot="10800000">
              <a:off x="5106987" y="3086100"/>
              <a:ext cx="2430462" cy="0"/>
            </a:xfrm>
            <a:prstGeom prst="straightConnector1">
              <a:avLst/>
            </a:prstGeom>
            <a:noFill/>
            <a:ln w="9525" cap="flat" cmpd="sng">
              <a:solidFill>
                <a:srgbClr val="D6D9DB"/>
              </a:solidFill>
              <a:prstDash val="solid"/>
              <a:miter lim="800000"/>
              <a:headEnd type="none" w="sm" len="sm"/>
              <a:tailEnd type="none" w="sm" len="sm"/>
            </a:ln>
          </p:spPr>
        </p:cxnSp>
        <p:cxnSp>
          <p:nvCxnSpPr>
            <p:cNvPr id="219" name="Google Shape;219;p2"/>
            <p:cNvCxnSpPr/>
            <p:nvPr/>
          </p:nvCxnSpPr>
          <p:spPr>
            <a:xfrm rot="10800000">
              <a:off x="5106987" y="3113087"/>
              <a:ext cx="2430462" cy="0"/>
            </a:xfrm>
            <a:prstGeom prst="straightConnector1">
              <a:avLst/>
            </a:prstGeom>
            <a:noFill/>
            <a:ln w="9525" cap="flat" cmpd="sng">
              <a:solidFill>
                <a:srgbClr val="D6D9DB"/>
              </a:solidFill>
              <a:prstDash val="solid"/>
              <a:miter lim="800000"/>
              <a:headEnd type="none" w="sm" len="sm"/>
              <a:tailEnd type="none" w="sm" len="sm"/>
            </a:ln>
          </p:spPr>
        </p:cxnSp>
        <p:sp>
          <p:nvSpPr>
            <p:cNvPr id="220" name="Google Shape;220;p2"/>
            <p:cNvSpPr/>
            <p:nvPr/>
          </p:nvSpPr>
          <p:spPr>
            <a:xfrm>
              <a:off x="5075237" y="2497137"/>
              <a:ext cx="2454275" cy="679450"/>
            </a:xfrm>
            <a:custGeom>
              <a:avLst/>
              <a:gdLst/>
              <a:ahLst/>
              <a:cxnLst/>
              <a:rect l="l" t="t" r="r" b="b"/>
              <a:pathLst>
                <a:path w="626" h="173" extrusionOk="0">
                  <a:moveTo>
                    <a:pt x="626" y="173"/>
                  </a:moveTo>
                  <a:cubicBezTo>
                    <a:pt x="43" y="173"/>
                    <a:pt x="43" y="173"/>
                    <a:pt x="43" y="173"/>
                  </a:cubicBezTo>
                  <a:cubicBezTo>
                    <a:pt x="20" y="173"/>
                    <a:pt x="0" y="154"/>
                    <a:pt x="0" y="130"/>
                  </a:cubicBezTo>
                  <a:cubicBezTo>
                    <a:pt x="0" y="43"/>
                    <a:pt x="0" y="43"/>
                    <a:pt x="0" y="43"/>
                  </a:cubicBezTo>
                  <a:cubicBezTo>
                    <a:pt x="0" y="19"/>
                    <a:pt x="20" y="0"/>
                    <a:pt x="43" y="0"/>
                  </a:cubicBezTo>
                  <a:cubicBezTo>
                    <a:pt x="626" y="0"/>
                    <a:pt x="626" y="0"/>
                    <a:pt x="626" y="0"/>
                  </a:cubicBezTo>
                </a:path>
              </a:pathLst>
            </a:custGeom>
            <a:noFill/>
            <a:ln w="85725" cap="rnd" cmpd="sng">
              <a:solidFill>
                <a:srgbClr val="E24956"/>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21" name="Google Shape;221;p2"/>
          <p:cNvGrpSpPr/>
          <p:nvPr/>
        </p:nvGrpSpPr>
        <p:grpSpPr>
          <a:xfrm>
            <a:off x="8882872" y="1382304"/>
            <a:ext cx="2462213" cy="679450"/>
            <a:chOff x="4859337" y="1724025"/>
            <a:chExt cx="2462213" cy="679450"/>
          </a:xfrm>
        </p:grpSpPr>
        <p:cxnSp>
          <p:nvCxnSpPr>
            <p:cNvPr id="222" name="Google Shape;222;p2"/>
            <p:cNvCxnSpPr/>
            <p:nvPr/>
          </p:nvCxnSpPr>
          <p:spPr>
            <a:xfrm rot="10800000">
              <a:off x="4886325" y="17907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3" name="Google Shape;223;p2"/>
            <p:cNvCxnSpPr/>
            <p:nvPr/>
          </p:nvCxnSpPr>
          <p:spPr>
            <a:xfrm rot="10800000">
              <a:off x="4886325" y="18176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4" name="Google Shape;224;p2"/>
            <p:cNvCxnSpPr/>
            <p:nvPr/>
          </p:nvCxnSpPr>
          <p:spPr>
            <a:xfrm rot="10800000">
              <a:off x="4886325" y="18462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5" name="Google Shape;225;p2"/>
            <p:cNvCxnSpPr/>
            <p:nvPr/>
          </p:nvCxnSpPr>
          <p:spPr>
            <a:xfrm rot="10800000">
              <a:off x="4886325" y="18732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6" name="Google Shape;226;p2"/>
            <p:cNvCxnSpPr/>
            <p:nvPr/>
          </p:nvCxnSpPr>
          <p:spPr>
            <a:xfrm rot="10800000">
              <a:off x="4886325" y="19002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7" name="Google Shape;227;p2"/>
            <p:cNvCxnSpPr/>
            <p:nvPr/>
          </p:nvCxnSpPr>
          <p:spPr>
            <a:xfrm rot="10800000">
              <a:off x="4886325" y="192881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8" name="Google Shape;228;p2"/>
            <p:cNvCxnSpPr/>
            <p:nvPr/>
          </p:nvCxnSpPr>
          <p:spPr>
            <a:xfrm rot="10800000">
              <a:off x="4886325" y="19558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29" name="Google Shape;229;p2"/>
            <p:cNvCxnSpPr/>
            <p:nvPr/>
          </p:nvCxnSpPr>
          <p:spPr>
            <a:xfrm rot="10800000">
              <a:off x="4886325" y="19827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0" name="Google Shape;230;p2"/>
            <p:cNvCxnSpPr/>
            <p:nvPr/>
          </p:nvCxnSpPr>
          <p:spPr>
            <a:xfrm rot="10800000">
              <a:off x="4886325" y="2011362"/>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1" name="Google Shape;231;p2"/>
            <p:cNvCxnSpPr/>
            <p:nvPr/>
          </p:nvCxnSpPr>
          <p:spPr>
            <a:xfrm rot="10800000">
              <a:off x="4886325" y="20383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2" name="Google Shape;232;p2"/>
            <p:cNvCxnSpPr/>
            <p:nvPr/>
          </p:nvCxnSpPr>
          <p:spPr>
            <a:xfrm rot="10800000">
              <a:off x="4886325" y="20653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3" name="Google Shape;233;p2"/>
            <p:cNvCxnSpPr/>
            <p:nvPr/>
          </p:nvCxnSpPr>
          <p:spPr>
            <a:xfrm rot="10800000">
              <a:off x="4886325" y="20923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4" name="Google Shape;234;p2"/>
            <p:cNvCxnSpPr/>
            <p:nvPr/>
          </p:nvCxnSpPr>
          <p:spPr>
            <a:xfrm rot="10800000">
              <a:off x="4886325" y="21209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5" name="Google Shape;235;p2"/>
            <p:cNvCxnSpPr/>
            <p:nvPr/>
          </p:nvCxnSpPr>
          <p:spPr>
            <a:xfrm rot="10800000">
              <a:off x="4886325" y="21478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6" name="Google Shape;236;p2"/>
            <p:cNvCxnSpPr/>
            <p:nvPr/>
          </p:nvCxnSpPr>
          <p:spPr>
            <a:xfrm rot="10800000">
              <a:off x="4886325" y="217487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7" name="Google Shape;237;p2"/>
            <p:cNvCxnSpPr/>
            <p:nvPr/>
          </p:nvCxnSpPr>
          <p:spPr>
            <a:xfrm rot="10800000">
              <a:off x="4886325" y="220345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8" name="Google Shape;238;p2"/>
            <p:cNvCxnSpPr/>
            <p:nvPr/>
          </p:nvCxnSpPr>
          <p:spPr>
            <a:xfrm rot="10800000">
              <a:off x="4886325" y="223043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39" name="Google Shape;239;p2"/>
            <p:cNvCxnSpPr/>
            <p:nvPr/>
          </p:nvCxnSpPr>
          <p:spPr>
            <a:xfrm rot="10800000">
              <a:off x="4886325" y="2257425"/>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40" name="Google Shape;240;p2"/>
            <p:cNvCxnSpPr/>
            <p:nvPr/>
          </p:nvCxnSpPr>
          <p:spPr>
            <a:xfrm rot="10800000">
              <a:off x="4886325" y="2286000"/>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41" name="Google Shape;241;p2"/>
            <p:cNvCxnSpPr/>
            <p:nvPr/>
          </p:nvCxnSpPr>
          <p:spPr>
            <a:xfrm rot="10800000">
              <a:off x="4886325" y="2312987"/>
              <a:ext cx="2435225" cy="0"/>
            </a:xfrm>
            <a:prstGeom prst="straightConnector1">
              <a:avLst/>
            </a:prstGeom>
            <a:noFill/>
            <a:ln w="9525" cap="flat" cmpd="sng">
              <a:solidFill>
                <a:srgbClr val="D6D9DB"/>
              </a:solidFill>
              <a:prstDash val="solid"/>
              <a:miter lim="800000"/>
              <a:headEnd type="none" w="sm" len="sm"/>
              <a:tailEnd type="none" w="sm" len="sm"/>
            </a:ln>
          </p:spPr>
        </p:cxnSp>
        <p:cxnSp>
          <p:nvCxnSpPr>
            <p:cNvPr id="242" name="Google Shape;242;p2"/>
            <p:cNvCxnSpPr/>
            <p:nvPr/>
          </p:nvCxnSpPr>
          <p:spPr>
            <a:xfrm rot="10800000">
              <a:off x="4886325" y="2339975"/>
              <a:ext cx="2435225" cy="0"/>
            </a:xfrm>
            <a:prstGeom prst="straightConnector1">
              <a:avLst/>
            </a:prstGeom>
            <a:noFill/>
            <a:ln w="9525" cap="flat" cmpd="sng">
              <a:solidFill>
                <a:srgbClr val="D6D9DB"/>
              </a:solidFill>
              <a:prstDash val="solid"/>
              <a:miter lim="800000"/>
              <a:headEnd type="none" w="sm" len="sm"/>
              <a:tailEnd type="none" w="sm" len="sm"/>
            </a:ln>
          </p:spPr>
        </p:cxnSp>
        <p:sp>
          <p:nvSpPr>
            <p:cNvPr id="243" name="Google Shape;243;p2"/>
            <p:cNvSpPr/>
            <p:nvPr/>
          </p:nvSpPr>
          <p:spPr>
            <a:xfrm>
              <a:off x="4859337" y="1724025"/>
              <a:ext cx="2454275" cy="679450"/>
            </a:xfrm>
            <a:custGeom>
              <a:avLst/>
              <a:gdLst/>
              <a:ahLst/>
              <a:cxnLst/>
              <a:rect l="l" t="t" r="r" b="b"/>
              <a:pathLst>
                <a:path w="626" h="173" extrusionOk="0">
                  <a:moveTo>
                    <a:pt x="626" y="173"/>
                  </a:moveTo>
                  <a:cubicBezTo>
                    <a:pt x="43" y="173"/>
                    <a:pt x="43" y="173"/>
                    <a:pt x="43" y="173"/>
                  </a:cubicBezTo>
                  <a:cubicBezTo>
                    <a:pt x="19" y="173"/>
                    <a:pt x="0" y="154"/>
                    <a:pt x="0" y="130"/>
                  </a:cubicBezTo>
                  <a:cubicBezTo>
                    <a:pt x="0" y="43"/>
                    <a:pt x="0" y="43"/>
                    <a:pt x="0" y="43"/>
                  </a:cubicBezTo>
                  <a:cubicBezTo>
                    <a:pt x="0" y="20"/>
                    <a:pt x="19" y="0"/>
                    <a:pt x="43" y="0"/>
                  </a:cubicBezTo>
                  <a:cubicBezTo>
                    <a:pt x="626" y="0"/>
                    <a:pt x="626" y="0"/>
                    <a:pt x="626" y="0"/>
                  </a:cubicBezTo>
                </a:path>
              </a:pathLst>
            </a:custGeom>
            <a:noFill/>
            <a:ln w="85725" cap="rnd" cmpd="sng">
              <a:solidFill>
                <a:srgbClr val="FF912B"/>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4" name="Google Shape;244;p2"/>
          <p:cNvSpPr txBox="1"/>
          <p:nvPr/>
        </p:nvSpPr>
        <p:spPr>
          <a:xfrm>
            <a:off x="1873584" y="4718850"/>
            <a:ext cx="2353307" cy="4882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8C103D"/>
              </a:buClr>
              <a:buSzPts val="2100"/>
              <a:buFont typeface="Open Sans SemiBold"/>
              <a:buNone/>
            </a:pPr>
            <a:r>
              <a:rPr lang="en-US" sz="2100" b="1" i="0" u="none" strike="noStrike" cap="none">
                <a:solidFill>
                  <a:srgbClr val="065280"/>
                </a:solidFill>
                <a:latin typeface="Open Sans SemiBold"/>
                <a:ea typeface="Open Sans SemiBold"/>
                <a:cs typeface="Open Sans SemiBold"/>
                <a:sym typeface="Open Sans SemiBold"/>
              </a:rPr>
              <a:t>DIGITAL LITERACY</a:t>
            </a:r>
            <a:endParaRPr sz="1400" b="0" i="0" u="none" strike="noStrike" cap="none">
              <a:solidFill>
                <a:srgbClr val="065280"/>
              </a:solidFill>
              <a:latin typeface="Arial"/>
              <a:ea typeface="Arial"/>
              <a:cs typeface="Arial"/>
              <a:sym typeface="Arial"/>
            </a:endParaRPr>
          </a:p>
        </p:txBody>
      </p:sp>
      <p:sp>
        <p:nvSpPr>
          <p:cNvPr id="245" name="Google Shape;245;p2"/>
          <p:cNvSpPr txBox="1"/>
          <p:nvPr/>
        </p:nvSpPr>
        <p:spPr>
          <a:xfrm>
            <a:off x="1881524" y="2861620"/>
            <a:ext cx="3262331" cy="4577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24956"/>
              </a:buClr>
              <a:buSzPts val="2100"/>
              <a:buFont typeface="Open Sans SemiBold"/>
              <a:buNone/>
            </a:pPr>
            <a:r>
              <a:rPr lang="en-US" sz="2100" b="1" i="0" u="none" strike="noStrike" cap="none">
                <a:solidFill>
                  <a:srgbClr val="64D1DA"/>
                </a:solidFill>
                <a:latin typeface="Open Sans SemiBold"/>
                <a:ea typeface="Open Sans SemiBold"/>
                <a:cs typeface="Open Sans SemiBold"/>
                <a:sym typeface="Open Sans SemiBold"/>
              </a:rPr>
              <a:t>MEDIA LITERACY</a:t>
            </a:r>
            <a:endParaRPr sz="1400" b="0" i="0" u="none" strike="noStrike" cap="none">
              <a:solidFill>
                <a:srgbClr val="64D1DA"/>
              </a:solidFill>
              <a:latin typeface="Arial"/>
              <a:ea typeface="Arial"/>
              <a:cs typeface="Arial"/>
              <a:sym typeface="Arial"/>
            </a:endParaRPr>
          </a:p>
        </p:txBody>
      </p:sp>
      <p:sp>
        <p:nvSpPr>
          <p:cNvPr id="246" name="Google Shape;246;p2"/>
          <p:cNvSpPr txBox="1"/>
          <p:nvPr/>
        </p:nvSpPr>
        <p:spPr>
          <a:xfrm>
            <a:off x="1881524" y="1109644"/>
            <a:ext cx="3068664" cy="35245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F912B"/>
              </a:buClr>
              <a:buSzPts val="2100"/>
              <a:buFont typeface="Open Sans SemiBold"/>
              <a:buNone/>
            </a:pPr>
            <a:r>
              <a:rPr lang="en-US" sz="2100" b="1" i="0" u="none" strike="noStrike" cap="none">
                <a:solidFill>
                  <a:srgbClr val="FF912B"/>
                </a:solidFill>
                <a:latin typeface="Open Sans SemiBold"/>
                <a:ea typeface="Open Sans SemiBold"/>
                <a:cs typeface="Open Sans SemiBold"/>
                <a:sym typeface="Open Sans SemiBold"/>
              </a:rPr>
              <a:t>TRADITIONAL LITERACY</a:t>
            </a:r>
            <a:endParaRPr sz="1400" b="0" i="0" u="none" strike="noStrike" cap="none">
              <a:solidFill>
                <a:srgbClr val="FF912B"/>
              </a:solidFill>
              <a:latin typeface="Arial"/>
              <a:ea typeface="Arial"/>
              <a:cs typeface="Arial"/>
              <a:sym typeface="Arial"/>
            </a:endParaRPr>
          </a:p>
        </p:txBody>
      </p:sp>
      <p:sp>
        <p:nvSpPr>
          <p:cNvPr id="247" name="Google Shape;247;p2"/>
          <p:cNvSpPr txBox="1"/>
          <p:nvPr/>
        </p:nvSpPr>
        <p:spPr>
          <a:xfrm>
            <a:off x="2054225" y="220724"/>
            <a:ext cx="8083550" cy="62200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600"/>
              <a:buFont typeface="Montserrat"/>
              <a:buNone/>
            </a:pPr>
            <a:r>
              <a:rPr lang="en-US" sz="2800" b="1" i="0" u="none" strike="noStrike" cap="none">
                <a:solidFill>
                  <a:srgbClr val="FFC000"/>
                </a:solidFill>
                <a:latin typeface="Open Sans SemiBold"/>
                <a:ea typeface="Open Sans SemiBold"/>
                <a:cs typeface="Open Sans SemiBold"/>
                <a:sym typeface="Open Sans SemiBold"/>
              </a:rPr>
              <a:t>Literacy Types</a:t>
            </a:r>
            <a:endParaRPr/>
          </a:p>
        </p:txBody>
      </p:sp>
      <p:sp>
        <p:nvSpPr>
          <p:cNvPr id="248" name="Google Shape;248;p2"/>
          <p:cNvSpPr txBox="1"/>
          <p:nvPr/>
        </p:nvSpPr>
        <p:spPr>
          <a:xfrm>
            <a:off x="1881523" y="3196411"/>
            <a:ext cx="5776577" cy="115945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Media literacy is developing an understand understanding of the functions of media and other information providers, to critically evaluate their content, and make informed decisions as users and producers of information and media content </a:t>
            </a:r>
            <a:endParaRPr/>
          </a:p>
        </p:txBody>
      </p:sp>
      <p:sp>
        <p:nvSpPr>
          <p:cNvPr id="249" name="Google Shape;249;p2"/>
          <p:cNvSpPr txBox="1"/>
          <p:nvPr/>
        </p:nvSpPr>
        <p:spPr>
          <a:xfrm>
            <a:off x="1881522" y="5046773"/>
            <a:ext cx="5776578" cy="1038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Digital literacy is the ability to define, access, manage, integrate, communicate, evaluate and create information safely and appropriately through digital technologies and networked devices for participation in economic and social life</a:t>
            </a:r>
            <a:endParaRPr sz="1200" b="0" i="0" u="none" strike="noStrike" cap="none">
              <a:solidFill>
                <a:srgbClr val="000000"/>
              </a:solidFill>
              <a:latin typeface="Open Sans"/>
              <a:ea typeface="Open Sans"/>
              <a:cs typeface="Open Sans"/>
              <a:sym typeface="Open Sans"/>
            </a:endParaRPr>
          </a:p>
        </p:txBody>
      </p:sp>
      <p:pic>
        <p:nvPicPr>
          <p:cNvPr id="250" name="Google Shape;250;p2" descr="Books"/>
          <p:cNvPicPr preferRelativeResize="0"/>
          <p:nvPr/>
        </p:nvPicPr>
        <p:blipFill rotWithShape="1">
          <a:blip r:embed="rId3">
            <a:alphaModFix/>
          </a:blip>
          <a:srcRect/>
          <a:stretch/>
        </p:blipFill>
        <p:spPr>
          <a:xfrm>
            <a:off x="661510" y="1158117"/>
            <a:ext cx="914400" cy="914400"/>
          </a:xfrm>
          <a:prstGeom prst="rect">
            <a:avLst/>
          </a:prstGeom>
          <a:noFill/>
          <a:ln>
            <a:noFill/>
          </a:ln>
        </p:spPr>
      </p:pic>
      <p:pic>
        <p:nvPicPr>
          <p:cNvPr id="251" name="Google Shape;251;p2" descr="Monitor"/>
          <p:cNvPicPr preferRelativeResize="0"/>
          <p:nvPr/>
        </p:nvPicPr>
        <p:blipFill rotWithShape="1">
          <a:blip r:embed="rId4">
            <a:alphaModFix/>
          </a:blip>
          <a:srcRect/>
          <a:stretch/>
        </p:blipFill>
        <p:spPr>
          <a:xfrm>
            <a:off x="661173" y="4867863"/>
            <a:ext cx="914400" cy="914400"/>
          </a:xfrm>
          <a:prstGeom prst="rect">
            <a:avLst/>
          </a:prstGeom>
          <a:noFill/>
          <a:ln>
            <a:noFill/>
          </a:ln>
        </p:spPr>
      </p:pic>
      <p:pic>
        <p:nvPicPr>
          <p:cNvPr id="252" name="Google Shape;252;p2" descr="Selfie"/>
          <p:cNvPicPr preferRelativeResize="0"/>
          <p:nvPr/>
        </p:nvPicPr>
        <p:blipFill rotWithShape="1">
          <a:blip r:embed="rId5">
            <a:alphaModFix/>
          </a:blip>
          <a:srcRect/>
          <a:stretch/>
        </p:blipFill>
        <p:spPr>
          <a:xfrm>
            <a:off x="661510" y="3089546"/>
            <a:ext cx="914400" cy="914400"/>
          </a:xfrm>
          <a:prstGeom prst="rect">
            <a:avLst/>
          </a:prstGeom>
          <a:noFill/>
          <a:ln>
            <a:noFill/>
          </a:ln>
        </p:spPr>
      </p:pic>
      <p:pic>
        <p:nvPicPr>
          <p:cNvPr id="253" name="Google Shape;253;p2">
            <a:hlinkClick r:id="rId6" action="ppaction://hlinksldjump"/>
          </p:cNvPr>
          <p:cNvPicPr preferRelativeResize="0"/>
          <p:nvPr/>
        </p:nvPicPr>
        <p:blipFill rotWithShape="1">
          <a:blip r:embed="rId7">
            <a:alphaModFix/>
          </a:blip>
          <a:srcRect/>
          <a:stretch/>
        </p:blipFill>
        <p:spPr>
          <a:xfrm>
            <a:off x="45290" y="0"/>
            <a:ext cx="914479" cy="914479"/>
          </a:xfrm>
          <a:prstGeom prst="rect">
            <a:avLst/>
          </a:prstGeom>
          <a:noFill/>
          <a:ln>
            <a:noFill/>
          </a:ln>
        </p:spPr>
      </p:pic>
      <p:pic>
        <p:nvPicPr>
          <p:cNvPr id="254" name="Google Shape;254;p2">
            <a:hlinkClick r:id="rId6" action="ppaction://hlinksldjump"/>
          </p:cNvPr>
          <p:cNvPicPr preferRelativeResize="0"/>
          <p:nvPr/>
        </p:nvPicPr>
        <p:blipFill rotWithShape="1">
          <a:blip r:embed="rId8">
            <a:alphaModFix/>
          </a:blip>
          <a:srcRect/>
          <a:stretch/>
        </p:blipFill>
        <p:spPr>
          <a:xfrm>
            <a:off x="11321272" y="5952290"/>
            <a:ext cx="914479" cy="914479"/>
          </a:xfrm>
          <a:prstGeom prst="rect">
            <a:avLst/>
          </a:prstGeom>
          <a:noFill/>
          <a:ln>
            <a:noFill/>
          </a:ln>
        </p:spPr>
      </p:pic>
      <p:pic>
        <p:nvPicPr>
          <p:cNvPr id="255" name="Google Shape;255;p2" descr="Back with solid fill"/>
          <p:cNvPicPr preferRelativeResize="0"/>
          <p:nvPr/>
        </p:nvPicPr>
        <p:blipFill rotWithShape="1">
          <a:blip r:embed="rId9">
            <a:alphaModFix/>
          </a:blip>
          <a:srcRect/>
          <a:stretch/>
        </p:blipFill>
        <p:spPr>
          <a:xfrm>
            <a:off x="11277600" y="-67242"/>
            <a:ext cx="914400" cy="914400"/>
          </a:xfrm>
          <a:prstGeom prst="rect">
            <a:avLst/>
          </a:prstGeom>
          <a:noFill/>
          <a:ln>
            <a:noFill/>
          </a:ln>
        </p:spPr>
      </p:pic>
      <p:sp>
        <p:nvSpPr>
          <p:cNvPr id="256" name="Google Shape;256;p2">
            <a:hlinkClick r:id="rId10"/>
          </p:cNvPr>
          <p:cNvSpPr txBox="1"/>
          <p:nvPr/>
        </p:nvSpPr>
        <p:spPr>
          <a:xfrm>
            <a:off x="45290" y="6528191"/>
            <a:ext cx="966742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C000"/>
                </a:solidFill>
                <a:latin typeface="Open Sans"/>
                <a:ea typeface="Open Sans"/>
                <a:cs typeface="Open Sans"/>
                <a:sym typeface="Open Sans"/>
              </a:rPr>
              <a:t>UNESCO DEFINITIONS🡪 </a:t>
            </a:r>
            <a:r>
              <a:rPr lang="en-US" sz="1050" b="0" i="0" u="none" strike="noStrike" cap="none">
                <a:solidFill>
                  <a:schemeClr val="dk1"/>
                </a:solidFill>
                <a:latin typeface="Open Sans"/>
                <a:ea typeface="Open Sans"/>
                <a:cs typeface="Open Sans"/>
                <a:sym typeface="Open Sans"/>
              </a:rPr>
              <a:t>http://gaml.uis.unesco.org/wp-content/uploads/sites/2/2018/12/4.6.1_07_4.6-defining-literacy.pdf </a:t>
            </a:r>
            <a:endParaRPr sz="1050" b="0" i="0" u="none" strike="noStrike" cap="none">
              <a:solidFill>
                <a:schemeClr val="dk1"/>
              </a:solidFill>
              <a:latin typeface="Open Sans"/>
              <a:ea typeface="Open Sans"/>
              <a:cs typeface="Open Sans"/>
              <a:sym typeface="Open Sans"/>
            </a:endParaRPr>
          </a:p>
        </p:txBody>
      </p:sp>
      <p:sp>
        <p:nvSpPr>
          <p:cNvPr id="257" name="Google Shape;257;p2">
            <a:hlinkClick r:id="rId11"/>
          </p:cNvPr>
          <p:cNvSpPr txBox="1"/>
          <p:nvPr/>
        </p:nvSpPr>
        <p:spPr>
          <a:xfrm>
            <a:off x="45290" y="6266980"/>
            <a:ext cx="1020361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C000"/>
                </a:solidFill>
                <a:latin typeface="Open Sans"/>
                <a:ea typeface="Open Sans"/>
                <a:cs typeface="Open Sans"/>
                <a:sym typeface="Open Sans"/>
              </a:rPr>
              <a:t>UNESCO MEDIA LITERACY 🡪 </a:t>
            </a:r>
            <a:r>
              <a:rPr lang="en-US" sz="1050" b="0" i="0" u="none" strike="noStrike" cap="none">
                <a:solidFill>
                  <a:schemeClr val="dk1"/>
                </a:solidFill>
                <a:latin typeface="Open Sans"/>
                <a:ea typeface="Open Sans"/>
                <a:cs typeface="Open Sans"/>
                <a:sym typeface="Open Sans"/>
              </a:rPr>
              <a:t>http://www.unesco.org/new/en/communication-and-information/media-development/media-literacy/mil-as-composite-concept/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750"/>
                                        <p:tgtEl>
                                          <p:spTgt spid="106"/>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100"/>
                                  </p:stCondLst>
                                  <p:childTnLst>
                                    <p:set>
                                      <p:cBhvr>
                                        <p:cTn id="9" dur="1" fill="hold">
                                          <p:stCondLst>
                                            <p:cond delay="0"/>
                                          </p:stCondLst>
                                        </p:cTn>
                                        <p:tgtEl>
                                          <p:spTgt spid="129"/>
                                        </p:tgtEl>
                                        <p:attrNameLst>
                                          <p:attrName>style.visibility</p:attrName>
                                        </p:attrNameLst>
                                      </p:cBhvr>
                                      <p:to>
                                        <p:strVal val="visible"/>
                                      </p:to>
                                    </p:set>
                                    <p:anim calcmode="lin" valueType="num">
                                      <p:cBhvr additive="base">
                                        <p:cTn id="10" dur="750"/>
                                        <p:tgtEl>
                                          <p:spTgt spid="129"/>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200"/>
                                  </p:stCondLst>
                                  <p:childTnLst>
                                    <p:set>
                                      <p:cBhvr>
                                        <p:cTn id="12" dur="1" fill="hold">
                                          <p:stCondLst>
                                            <p:cond delay="0"/>
                                          </p:stCondLst>
                                        </p:cTn>
                                        <p:tgtEl>
                                          <p:spTgt spid="152"/>
                                        </p:tgtEl>
                                        <p:attrNameLst>
                                          <p:attrName>style.visibility</p:attrName>
                                        </p:attrNameLst>
                                      </p:cBhvr>
                                      <p:to>
                                        <p:strVal val="visible"/>
                                      </p:to>
                                    </p:set>
                                    <p:anim calcmode="lin" valueType="num">
                                      <p:cBhvr additive="base">
                                        <p:cTn id="13" dur="750"/>
                                        <p:tgtEl>
                                          <p:spTgt spid="152"/>
                                        </p:tgtEl>
                                        <p:attrNameLst>
                                          <p:attrName>ppt_y</p:attrName>
                                        </p:attrNameLst>
                                      </p:cBhvr>
                                      <p:tavLst>
                                        <p:tav tm="0">
                                          <p:val>
                                            <p:strVal val="#ppt_y-1"/>
                                          </p:val>
                                        </p:tav>
                                        <p:tav tm="100000">
                                          <p:val>
                                            <p:strVal val="#ppt_y"/>
                                          </p:val>
                                        </p:tav>
                                      </p:tavLst>
                                    </p:anim>
                                  </p:childTnLst>
                                </p:cTn>
                              </p:par>
                              <p:par>
                                <p:cTn id="14" presetID="2" presetClass="entr" presetSubtype="1" fill="hold" nodeType="withEffect">
                                  <p:stCondLst>
                                    <p:cond delay="300"/>
                                  </p:stCondLst>
                                  <p:childTnLst>
                                    <p:set>
                                      <p:cBhvr>
                                        <p:cTn id="15" dur="1" fill="hold">
                                          <p:stCondLst>
                                            <p:cond delay="0"/>
                                          </p:stCondLst>
                                        </p:cTn>
                                        <p:tgtEl>
                                          <p:spTgt spid="175"/>
                                        </p:tgtEl>
                                        <p:attrNameLst>
                                          <p:attrName>style.visibility</p:attrName>
                                        </p:attrNameLst>
                                      </p:cBhvr>
                                      <p:to>
                                        <p:strVal val="visible"/>
                                      </p:to>
                                    </p:set>
                                    <p:anim calcmode="lin" valueType="num">
                                      <p:cBhvr additive="base">
                                        <p:cTn id="16" dur="750"/>
                                        <p:tgtEl>
                                          <p:spTgt spid="175"/>
                                        </p:tgtEl>
                                        <p:attrNameLst>
                                          <p:attrName>ppt_y</p:attrName>
                                        </p:attrNameLst>
                                      </p:cBhvr>
                                      <p:tavLst>
                                        <p:tav tm="0">
                                          <p:val>
                                            <p:strVal val="#ppt_y-1"/>
                                          </p:val>
                                        </p:tav>
                                        <p:tav tm="100000">
                                          <p:val>
                                            <p:strVal val="#ppt_y"/>
                                          </p:val>
                                        </p:tav>
                                      </p:tavLst>
                                    </p:anim>
                                  </p:childTnLst>
                                </p:cTn>
                              </p:par>
                              <p:par>
                                <p:cTn id="17" presetID="2" presetClass="entr" presetSubtype="1" fill="hold" nodeType="withEffect">
                                  <p:stCondLst>
                                    <p:cond delay="400"/>
                                  </p:stCondLst>
                                  <p:childTnLst>
                                    <p:set>
                                      <p:cBhvr>
                                        <p:cTn id="18" dur="1" fill="hold">
                                          <p:stCondLst>
                                            <p:cond delay="0"/>
                                          </p:stCondLst>
                                        </p:cTn>
                                        <p:tgtEl>
                                          <p:spTgt spid="198"/>
                                        </p:tgtEl>
                                        <p:attrNameLst>
                                          <p:attrName>style.visibility</p:attrName>
                                        </p:attrNameLst>
                                      </p:cBhvr>
                                      <p:to>
                                        <p:strVal val="visible"/>
                                      </p:to>
                                    </p:set>
                                    <p:anim calcmode="lin" valueType="num">
                                      <p:cBhvr additive="base">
                                        <p:cTn id="19" dur="750"/>
                                        <p:tgtEl>
                                          <p:spTgt spid="198"/>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300"/>
                                  </p:stCondLst>
                                  <p:childTnLst>
                                    <p:set>
                                      <p:cBhvr>
                                        <p:cTn id="21" dur="1" fill="hold">
                                          <p:stCondLst>
                                            <p:cond delay="0"/>
                                          </p:stCondLst>
                                        </p:cTn>
                                        <p:tgtEl>
                                          <p:spTgt spid="221"/>
                                        </p:tgtEl>
                                        <p:attrNameLst>
                                          <p:attrName>style.visibility</p:attrName>
                                        </p:attrNameLst>
                                      </p:cBhvr>
                                      <p:to>
                                        <p:strVal val="visible"/>
                                      </p:to>
                                    </p:set>
                                    <p:anim calcmode="lin" valueType="num">
                                      <p:cBhvr additive="base">
                                        <p:cTn id="22" dur="750"/>
                                        <p:tgtEl>
                                          <p:spTgt spid="221"/>
                                        </p:tgtEl>
                                        <p:attrNameLst>
                                          <p:attrName>ppt_y</p:attrName>
                                        </p:attrNameLst>
                                      </p:cBhvr>
                                      <p:tavLst>
                                        <p:tav tm="0">
                                          <p:val>
                                            <p:strVal val="#ppt_y-1"/>
                                          </p:val>
                                        </p:tav>
                                        <p:tav tm="100000">
                                          <p:val>
                                            <p:strVal val="#ppt_y"/>
                                          </p:val>
                                        </p:tav>
                                      </p:tavLst>
                                    </p:anim>
                                  </p:childTnLst>
                                </p:cTn>
                              </p:par>
                              <p:par>
                                <p:cTn id="23" presetID="2" presetClass="entr" presetSubtype="1" fill="hold" nodeType="withEffect">
                                  <p:stCondLst>
                                    <p:cond delay="600"/>
                                  </p:stCondLst>
                                  <p:childTnLst>
                                    <p:set>
                                      <p:cBhvr>
                                        <p:cTn id="24" dur="1" fill="hold">
                                          <p:stCondLst>
                                            <p:cond delay="0"/>
                                          </p:stCondLst>
                                        </p:cTn>
                                        <p:tgtEl>
                                          <p:spTgt spid="247"/>
                                        </p:tgtEl>
                                        <p:attrNameLst>
                                          <p:attrName>style.visibility</p:attrName>
                                        </p:attrNameLst>
                                      </p:cBhvr>
                                      <p:to>
                                        <p:strVal val="visible"/>
                                      </p:to>
                                    </p:set>
                                    <p:anim calcmode="lin" valueType="num">
                                      <p:cBhvr additive="base">
                                        <p:cTn id="25" dur="750"/>
                                        <p:tgtEl>
                                          <p:spTgt spid="247"/>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 presetClass="entr" presetSubtype="8" fill="hold" nodeType="afterEffect">
                                  <p:stCondLst>
                                    <p:cond delay="200"/>
                                  </p:stCondLst>
                                  <p:childTnLst>
                                    <p:set>
                                      <p:cBhvr>
                                        <p:cTn id="28" dur="1" fill="hold">
                                          <p:stCondLst>
                                            <p:cond delay="0"/>
                                          </p:stCondLst>
                                        </p:cTn>
                                        <p:tgtEl>
                                          <p:spTgt spid="246"/>
                                        </p:tgtEl>
                                        <p:attrNameLst>
                                          <p:attrName>style.visibility</p:attrName>
                                        </p:attrNameLst>
                                      </p:cBhvr>
                                      <p:to>
                                        <p:strVal val="visible"/>
                                      </p:to>
                                    </p:set>
                                    <p:anim calcmode="lin" valueType="num">
                                      <p:cBhvr additive="base">
                                        <p:cTn id="29" dur="1000"/>
                                        <p:tgtEl>
                                          <p:spTgt spid="246"/>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244"/>
                                        </p:tgtEl>
                                        <p:attrNameLst>
                                          <p:attrName>style.visibility</p:attrName>
                                        </p:attrNameLst>
                                      </p:cBhvr>
                                      <p:to>
                                        <p:strVal val="visible"/>
                                      </p:to>
                                    </p:set>
                                    <p:anim calcmode="lin" valueType="num">
                                      <p:cBhvr additive="base">
                                        <p:cTn id="32" dur="1000"/>
                                        <p:tgtEl>
                                          <p:spTgt spid="244"/>
                                        </p:tgtEl>
                                        <p:attrNameLst>
                                          <p:attrName>ppt_x</p:attrName>
                                        </p:attrNameLst>
                                      </p:cBhvr>
                                      <p:tavLst>
                                        <p:tav tm="0">
                                          <p:val>
                                            <p:strVal val="#ppt_x-1"/>
                                          </p:val>
                                        </p:tav>
                                        <p:tav tm="100000">
                                          <p:val>
                                            <p:strVal val="#ppt_x"/>
                                          </p:val>
                                        </p:tav>
                                      </p:tavLst>
                                    </p:anim>
                                  </p:childTnLst>
                                </p:cTn>
                              </p:par>
                              <p:par>
                                <p:cTn id="33" presetID="2" presetClass="entr" presetSubtype="8" fill="hold" nodeType="withEffect">
                                  <p:stCondLst>
                                    <p:cond delay="0"/>
                                  </p:stCondLst>
                                  <p:childTnLst>
                                    <p:set>
                                      <p:cBhvr>
                                        <p:cTn id="34" dur="1" fill="hold">
                                          <p:stCondLst>
                                            <p:cond delay="0"/>
                                          </p:stCondLst>
                                        </p:cTn>
                                        <p:tgtEl>
                                          <p:spTgt spid="245"/>
                                        </p:tgtEl>
                                        <p:attrNameLst>
                                          <p:attrName>style.visibility</p:attrName>
                                        </p:attrNameLst>
                                      </p:cBhvr>
                                      <p:to>
                                        <p:strVal val="visible"/>
                                      </p:to>
                                    </p:set>
                                    <p:anim calcmode="lin" valueType="num">
                                      <p:cBhvr additive="base">
                                        <p:cTn id="35" dur="1000"/>
                                        <p:tgtEl>
                                          <p:spTgt spid="245"/>
                                        </p:tgtEl>
                                        <p:attrNameLst>
                                          <p:attrName>ppt_x</p:attrName>
                                        </p:attrNameLst>
                                      </p:cBhvr>
                                      <p:tavLst>
                                        <p:tav tm="0">
                                          <p:val>
                                            <p:strVal val="#ppt_x-1"/>
                                          </p:val>
                                        </p:tav>
                                        <p:tav tm="100000">
                                          <p:val>
                                            <p:strVal val="#ppt_x"/>
                                          </p:val>
                                        </p:tav>
                                      </p:tavLst>
                                    </p:anim>
                                  </p:childTnLst>
                                </p:cTn>
                              </p:par>
                              <p:par>
                                <p:cTn id="36" presetID="2" presetClass="entr" presetSubtype="8" fill="hold" nodeType="withEffect">
                                  <p:stCondLst>
                                    <p:cond delay="200"/>
                                  </p:stCondLst>
                                  <p:childTnLst>
                                    <p:set>
                                      <p:cBhvr>
                                        <p:cTn id="37" dur="1" fill="hold">
                                          <p:stCondLst>
                                            <p:cond delay="0"/>
                                          </p:stCondLst>
                                        </p:cTn>
                                        <p:tgtEl>
                                          <p:spTgt spid="248"/>
                                        </p:tgtEl>
                                        <p:attrNameLst>
                                          <p:attrName>style.visibility</p:attrName>
                                        </p:attrNameLst>
                                      </p:cBhvr>
                                      <p:to>
                                        <p:strVal val="visible"/>
                                      </p:to>
                                    </p:set>
                                    <p:anim calcmode="lin" valueType="num">
                                      <p:cBhvr additive="base">
                                        <p:cTn id="38" dur="1000"/>
                                        <p:tgtEl>
                                          <p:spTgt spid="248"/>
                                        </p:tgtEl>
                                        <p:attrNameLst>
                                          <p:attrName>ppt_x</p:attrName>
                                        </p:attrNameLst>
                                      </p:cBhvr>
                                      <p:tavLst>
                                        <p:tav tm="0">
                                          <p:val>
                                            <p:strVal val="#ppt_x-1"/>
                                          </p:val>
                                        </p:tav>
                                        <p:tav tm="100000">
                                          <p:val>
                                            <p:strVal val="#ppt_x"/>
                                          </p:val>
                                        </p:tav>
                                      </p:tavLst>
                                    </p:anim>
                                  </p:childTnLst>
                                </p:cTn>
                              </p:par>
                              <p:par>
                                <p:cTn id="39" presetID="2" presetClass="entr" presetSubtype="8" fill="hold" nodeType="withEffect">
                                  <p:stCondLst>
                                    <p:cond delay="200"/>
                                  </p:stCondLst>
                                  <p:childTnLst>
                                    <p:set>
                                      <p:cBhvr>
                                        <p:cTn id="40" dur="1" fill="hold">
                                          <p:stCondLst>
                                            <p:cond delay="0"/>
                                          </p:stCondLst>
                                        </p:cTn>
                                        <p:tgtEl>
                                          <p:spTgt spid="249"/>
                                        </p:tgtEl>
                                        <p:attrNameLst>
                                          <p:attrName>style.visibility</p:attrName>
                                        </p:attrNameLst>
                                      </p:cBhvr>
                                      <p:to>
                                        <p:strVal val="visible"/>
                                      </p:to>
                                    </p:set>
                                    <p:anim calcmode="lin" valueType="num">
                                      <p:cBhvr additive="base">
                                        <p:cTn id="41" dur="1000"/>
                                        <p:tgtEl>
                                          <p:spTgt spid="249"/>
                                        </p:tgtEl>
                                        <p:attrNameLst>
                                          <p:attrName>ppt_x</p:attrName>
                                        </p:attrNameLst>
                                      </p:cBhvr>
                                      <p:tavLst>
                                        <p:tav tm="0">
                                          <p:val>
                                            <p:strVal val="#ppt_x-1"/>
                                          </p:val>
                                        </p:tav>
                                        <p:tav tm="100000">
                                          <p:val>
                                            <p:strVal val="#ppt_x"/>
                                          </p:val>
                                        </p:tav>
                                      </p:tavLst>
                                    </p:anim>
                                  </p:childTnLst>
                                </p:cTn>
                              </p:par>
                              <p:par>
                                <p:cTn id="42" presetID="2" presetClass="entr" presetSubtype="8" fill="hold" nodeType="withEffect">
                                  <p:stCondLst>
                                    <p:cond delay="200"/>
                                  </p:stCondLst>
                                  <p:childTnLst>
                                    <p:set>
                                      <p:cBhvr>
                                        <p:cTn id="43" dur="1" fill="hold">
                                          <p:stCondLst>
                                            <p:cond delay="0"/>
                                          </p:stCondLst>
                                        </p:cTn>
                                        <p:tgtEl>
                                          <p:spTgt spid="105"/>
                                        </p:tgtEl>
                                        <p:attrNameLst>
                                          <p:attrName>style.visibility</p:attrName>
                                        </p:attrNameLst>
                                      </p:cBhvr>
                                      <p:to>
                                        <p:strVal val="visible"/>
                                      </p:to>
                                    </p:set>
                                    <p:anim calcmode="lin" valueType="num">
                                      <p:cBhvr additive="base">
                                        <p:cTn id="44" dur="1000"/>
                                        <p:tgtEl>
                                          <p:spTgt spid="105"/>
                                        </p:tgtEl>
                                        <p:attrNameLst>
                                          <p:attrName>ppt_x</p:attrName>
                                        </p:attrNameLst>
                                      </p:cBhvr>
                                      <p:tavLst>
                                        <p:tav tm="0">
                                          <p:val>
                                            <p:strVal val="#ppt_x-1"/>
                                          </p:val>
                                        </p:tav>
                                        <p:tav tm="100000">
                                          <p:val>
                                            <p:strVal val="#ppt_x"/>
                                          </p:val>
                                        </p:tav>
                                      </p:tavLst>
                                    </p:anim>
                                  </p:childTnLst>
                                </p:cTn>
                              </p:par>
                              <p:par>
                                <p:cTn id="45" presetID="2" presetClass="entr" presetSubtype="8" fill="hold" nodeType="withEffect">
                                  <p:stCondLst>
                                    <p:cond delay="300"/>
                                  </p:stCondLst>
                                  <p:childTnLst>
                                    <p:set>
                                      <p:cBhvr>
                                        <p:cTn id="46" dur="1" fill="hold">
                                          <p:stCondLst>
                                            <p:cond delay="0"/>
                                          </p:stCondLst>
                                        </p:cTn>
                                        <p:tgtEl>
                                          <p:spTgt spid="250"/>
                                        </p:tgtEl>
                                        <p:attrNameLst>
                                          <p:attrName>style.visibility</p:attrName>
                                        </p:attrNameLst>
                                      </p:cBhvr>
                                      <p:to>
                                        <p:strVal val="visible"/>
                                      </p:to>
                                    </p:set>
                                    <p:anim calcmode="lin" valueType="num">
                                      <p:cBhvr additive="base">
                                        <p:cTn id="47" dur="1000"/>
                                        <p:tgtEl>
                                          <p:spTgt spid="250"/>
                                        </p:tgtEl>
                                        <p:attrNameLst>
                                          <p:attrName>ppt_x</p:attrName>
                                        </p:attrNameLst>
                                      </p:cBhvr>
                                      <p:tavLst>
                                        <p:tav tm="0">
                                          <p:val>
                                            <p:strVal val="#ppt_x-1"/>
                                          </p:val>
                                        </p:tav>
                                        <p:tav tm="100000">
                                          <p:val>
                                            <p:strVal val="#ppt_x"/>
                                          </p:val>
                                        </p:tav>
                                      </p:tavLst>
                                    </p:anim>
                                  </p:childTnLst>
                                </p:cTn>
                              </p:par>
                              <p:par>
                                <p:cTn id="48" presetID="2" presetClass="entr" presetSubtype="8" fill="hold" nodeType="withEffect">
                                  <p:stCondLst>
                                    <p:cond delay="300"/>
                                  </p:stCondLst>
                                  <p:childTnLst>
                                    <p:set>
                                      <p:cBhvr>
                                        <p:cTn id="49" dur="1" fill="hold">
                                          <p:stCondLst>
                                            <p:cond delay="0"/>
                                          </p:stCondLst>
                                        </p:cTn>
                                        <p:tgtEl>
                                          <p:spTgt spid="252"/>
                                        </p:tgtEl>
                                        <p:attrNameLst>
                                          <p:attrName>style.visibility</p:attrName>
                                        </p:attrNameLst>
                                      </p:cBhvr>
                                      <p:to>
                                        <p:strVal val="visible"/>
                                      </p:to>
                                    </p:set>
                                    <p:anim calcmode="lin" valueType="num">
                                      <p:cBhvr additive="base">
                                        <p:cTn id="50" dur="1000"/>
                                        <p:tgtEl>
                                          <p:spTgt spid="252"/>
                                        </p:tgtEl>
                                        <p:attrNameLst>
                                          <p:attrName>ppt_x</p:attrName>
                                        </p:attrNameLst>
                                      </p:cBhvr>
                                      <p:tavLst>
                                        <p:tav tm="0">
                                          <p:val>
                                            <p:strVal val="#ppt_x-1"/>
                                          </p:val>
                                        </p:tav>
                                        <p:tav tm="100000">
                                          <p:val>
                                            <p:strVal val="#ppt_x"/>
                                          </p:val>
                                        </p:tav>
                                      </p:tavLst>
                                    </p:anim>
                                  </p:childTnLst>
                                </p:cTn>
                              </p:par>
                              <p:par>
                                <p:cTn id="51" presetID="2" presetClass="entr" presetSubtype="8" fill="hold" nodeType="withEffect">
                                  <p:stCondLst>
                                    <p:cond delay="300"/>
                                  </p:stCondLst>
                                  <p:childTnLst>
                                    <p:set>
                                      <p:cBhvr>
                                        <p:cTn id="52" dur="1" fill="hold">
                                          <p:stCondLst>
                                            <p:cond delay="0"/>
                                          </p:stCondLst>
                                        </p:cTn>
                                        <p:tgtEl>
                                          <p:spTgt spid="251"/>
                                        </p:tgtEl>
                                        <p:attrNameLst>
                                          <p:attrName>style.visibility</p:attrName>
                                        </p:attrNameLst>
                                      </p:cBhvr>
                                      <p:to>
                                        <p:strVal val="visible"/>
                                      </p:to>
                                    </p:set>
                                    <p:anim calcmode="lin" valueType="num">
                                      <p:cBhvr additive="base">
                                        <p:cTn id="53" dur="1000"/>
                                        <p:tgtEl>
                                          <p:spTgt spid="251"/>
                                        </p:tgtEl>
                                        <p:attrNameLst>
                                          <p:attrName>ppt_x</p:attrName>
                                        </p:attrNameLst>
                                      </p:cBhvr>
                                      <p:tavLst>
                                        <p:tav tm="0">
                                          <p:val>
                                            <p:strVal val="#ppt_x-1"/>
                                          </p:val>
                                        </p:tav>
                                        <p:tav tm="100000">
                                          <p:val>
                                            <p:strVal val="#ppt_x"/>
                                          </p:val>
                                        </p:tav>
                                      </p:tavLst>
                                    </p:anim>
                                  </p:childTnLst>
                                </p:cTn>
                              </p:par>
                            </p:childTnLst>
                          </p:cTn>
                        </p:par>
                        <p:par>
                          <p:cTn id="54" fill="hold">
                            <p:stCondLst>
                              <p:cond delay="1750"/>
                            </p:stCondLst>
                            <p:childTnLst>
                              <p:par>
                                <p:cTn id="55" presetID="10" presetClass="entr" presetSubtype="0" fill="hold" nodeType="afterEffect">
                                  <p:stCondLst>
                                    <p:cond delay="0"/>
                                  </p:stCondLst>
                                  <p:childTnLst>
                                    <p:set>
                                      <p:cBhvr>
                                        <p:cTn id="56" dur="1" fill="hold">
                                          <p:stCondLst>
                                            <p:cond delay="0"/>
                                          </p:stCondLst>
                                        </p:cTn>
                                        <p:tgtEl>
                                          <p:spTgt spid="253"/>
                                        </p:tgtEl>
                                        <p:attrNameLst>
                                          <p:attrName>style.visibility</p:attrName>
                                        </p:attrNameLst>
                                      </p:cBhvr>
                                      <p:to>
                                        <p:strVal val="visible"/>
                                      </p:to>
                                    </p:set>
                                    <p:animEffect transition="in" filter="fade">
                                      <p:cBhvr>
                                        <p:cTn id="57" dur="500"/>
                                        <p:tgtEl>
                                          <p:spTgt spid="253"/>
                                        </p:tgtEl>
                                      </p:cBhvr>
                                    </p:animEffect>
                                  </p:childTnLst>
                                </p:cTn>
                              </p:par>
                              <p:par>
                                <p:cTn id="58" presetID="10" presetClass="entr" presetSubtype="0" fill="hold" nodeType="withEffect">
                                  <p:stCondLst>
                                    <p:cond delay="0"/>
                                  </p:stCondLst>
                                  <p:childTnLst>
                                    <p:set>
                                      <p:cBhvr>
                                        <p:cTn id="59" dur="1" fill="hold">
                                          <p:stCondLst>
                                            <p:cond delay="0"/>
                                          </p:stCondLst>
                                        </p:cTn>
                                        <p:tgtEl>
                                          <p:spTgt spid="254"/>
                                        </p:tgtEl>
                                        <p:attrNameLst>
                                          <p:attrName>style.visibility</p:attrName>
                                        </p:attrNameLst>
                                      </p:cBhvr>
                                      <p:to>
                                        <p:strVal val="visible"/>
                                      </p:to>
                                    </p:set>
                                    <p:animEffect transition="in" filter="fade">
                                      <p:cBhvr>
                                        <p:cTn id="60" dur="500"/>
                                        <p:tgtEl>
                                          <p:spTgt spid="254"/>
                                        </p:tgtEl>
                                      </p:cBhvr>
                                    </p:animEffect>
                                  </p:childTnLst>
                                </p:cTn>
                              </p:par>
                              <p:par>
                                <p:cTn id="61" presetID="10" presetClass="entr" presetSubtype="0" fill="hold" nodeType="withEffect">
                                  <p:stCondLst>
                                    <p:cond delay="0"/>
                                  </p:stCondLst>
                                  <p:childTnLst>
                                    <p:set>
                                      <p:cBhvr>
                                        <p:cTn id="62" dur="1" fill="hold">
                                          <p:stCondLst>
                                            <p:cond delay="0"/>
                                          </p:stCondLst>
                                        </p:cTn>
                                        <p:tgtEl>
                                          <p:spTgt spid="255"/>
                                        </p:tgtEl>
                                        <p:attrNameLst>
                                          <p:attrName>style.visibility</p:attrName>
                                        </p:attrNameLst>
                                      </p:cBhvr>
                                      <p:to>
                                        <p:strVal val="visible"/>
                                      </p:to>
                                    </p:set>
                                    <p:animEffect transition="in" filter="fade">
                                      <p:cBhvr>
                                        <p:cTn id="63" dur="500"/>
                                        <p:tgtEl>
                                          <p:spTgt spid="255"/>
                                        </p:tgtEl>
                                      </p:cBhvr>
                                    </p:animEffect>
                                  </p:childTnLst>
                                </p:cTn>
                              </p:par>
                              <p:par>
                                <p:cTn id="64" presetID="10" presetClass="entr" presetSubtype="0" fill="hold" nodeType="withEffect">
                                  <p:stCondLst>
                                    <p:cond delay="0"/>
                                  </p:stCondLst>
                                  <p:childTnLst>
                                    <p:set>
                                      <p:cBhvr>
                                        <p:cTn id="65" dur="1" fill="hold">
                                          <p:stCondLst>
                                            <p:cond delay="0"/>
                                          </p:stCondLst>
                                        </p:cTn>
                                        <p:tgtEl>
                                          <p:spTgt spid="256"/>
                                        </p:tgtEl>
                                        <p:attrNameLst>
                                          <p:attrName>style.visibility</p:attrName>
                                        </p:attrNameLst>
                                      </p:cBhvr>
                                      <p:to>
                                        <p:strVal val="visible"/>
                                      </p:to>
                                    </p:set>
                                    <p:animEffect transition="in" filter="fade">
                                      <p:cBhvr>
                                        <p:cTn id="66" dur="500"/>
                                        <p:tgtEl>
                                          <p:spTgt spid="256"/>
                                        </p:tgtEl>
                                      </p:cBhvr>
                                    </p:animEffect>
                                  </p:childTnLst>
                                </p:cTn>
                              </p:par>
                              <p:par>
                                <p:cTn id="67" presetID="10" presetClass="entr" presetSubtype="0" fill="hold" nodeType="withEffect">
                                  <p:stCondLst>
                                    <p:cond delay="0"/>
                                  </p:stCondLst>
                                  <p:childTnLst>
                                    <p:set>
                                      <p:cBhvr>
                                        <p:cTn id="68" dur="1" fill="hold">
                                          <p:stCondLst>
                                            <p:cond delay="0"/>
                                          </p:stCondLst>
                                        </p:cTn>
                                        <p:tgtEl>
                                          <p:spTgt spid="257">
                                            <p:txEl>
                                              <p:pRg st="0" end="0"/>
                                            </p:txEl>
                                          </p:spTgt>
                                        </p:tgtEl>
                                        <p:attrNameLst>
                                          <p:attrName>style.visibility</p:attrName>
                                        </p:attrNameLst>
                                      </p:cBhvr>
                                      <p:to>
                                        <p:strVal val="visible"/>
                                      </p:to>
                                    </p:set>
                                    <p:animEffect transition="in" filter="fade">
                                      <p:cBhvr>
                                        <p:cTn id="69" dur="500"/>
                                        <p:tgtEl>
                                          <p:spTgt spid="2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pSp>
        <p:nvGrpSpPr>
          <p:cNvPr id="262" name="Google Shape;262;p3"/>
          <p:cNvGrpSpPr/>
          <p:nvPr/>
        </p:nvGrpSpPr>
        <p:grpSpPr>
          <a:xfrm>
            <a:off x="8221566" y="4029338"/>
            <a:ext cx="3308350" cy="2828662"/>
            <a:chOff x="1003300" y="1046162"/>
            <a:chExt cx="6494462" cy="5813425"/>
          </a:xfrm>
        </p:grpSpPr>
        <p:sp>
          <p:nvSpPr>
            <p:cNvPr id="263" name="Google Shape;263;p3"/>
            <p:cNvSpPr/>
            <p:nvPr/>
          </p:nvSpPr>
          <p:spPr>
            <a:xfrm>
              <a:off x="5637212" y="1549400"/>
              <a:ext cx="488950" cy="2857500"/>
            </a:xfrm>
            <a:custGeom>
              <a:avLst/>
              <a:gdLst/>
              <a:ahLst/>
              <a:cxnLst/>
              <a:rect l="l" t="t" r="r" b="b"/>
              <a:pathLst>
                <a:path w="120" h="700" extrusionOk="0">
                  <a:moveTo>
                    <a:pt x="114" y="268"/>
                  </a:moveTo>
                  <a:cubicBezTo>
                    <a:pt x="109" y="150"/>
                    <a:pt x="69" y="63"/>
                    <a:pt x="0" y="0"/>
                  </a:cubicBezTo>
                  <a:cubicBezTo>
                    <a:pt x="0" y="700"/>
                    <a:pt x="0" y="700"/>
                    <a:pt x="0" y="700"/>
                  </a:cubicBezTo>
                  <a:cubicBezTo>
                    <a:pt x="86" y="573"/>
                    <a:pt x="120" y="426"/>
                    <a:pt x="114" y="268"/>
                  </a:cubicBezTo>
                  <a:close/>
                </a:path>
              </a:pathLst>
            </a:custGeom>
            <a:solidFill>
              <a:srgbClr val="5656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4" name="Google Shape;264;p3"/>
            <p:cNvSpPr/>
            <p:nvPr/>
          </p:nvSpPr>
          <p:spPr>
            <a:xfrm>
              <a:off x="4552950" y="3625850"/>
              <a:ext cx="1019175" cy="1038225"/>
            </a:xfrm>
            <a:custGeom>
              <a:avLst/>
              <a:gdLst/>
              <a:ahLst/>
              <a:cxnLst/>
              <a:rect l="l" t="t" r="r" b="b"/>
              <a:pathLst>
                <a:path w="250" h="254" extrusionOk="0">
                  <a:moveTo>
                    <a:pt x="0" y="0"/>
                  </a:moveTo>
                  <a:cubicBezTo>
                    <a:pt x="0" y="91"/>
                    <a:pt x="0" y="91"/>
                    <a:pt x="0" y="91"/>
                  </a:cubicBezTo>
                  <a:cubicBezTo>
                    <a:pt x="6" y="84"/>
                    <a:pt x="14" y="80"/>
                    <a:pt x="23" y="80"/>
                  </a:cubicBezTo>
                  <a:cubicBezTo>
                    <a:pt x="32" y="80"/>
                    <a:pt x="40" y="84"/>
                    <a:pt x="46" y="91"/>
                  </a:cubicBezTo>
                  <a:cubicBezTo>
                    <a:pt x="55" y="101"/>
                    <a:pt x="59" y="115"/>
                    <a:pt x="59" y="131"/>
                  </a:cubicBezTo>
                  <a:cubicBezTo>
                    <a:pt x="59" y="147"/>
                    <a:pt x="55" y="161"/>
                    <a:pt x="46" y="171"/>
                  </a:cubicBezTo>
                  <a:cubicBezTo>
                    <a:pt x="40" y="178"/>
                    <a:pt x="32" y="182"/>
                    <a:pt x="23" y="182"/>
                  </a:cubicBezTo>
                  <a:cubicBezTo>
                    <a:pt x="14" y="182"/>
                    <a:pt x="6" y="178"/>
                    <a:pt x="0" y="170"/>
                  </a:cubicBezTo>
                  <a:cubicBezTo>
                    <a:pt x="0" y="254"/>
                    <a:pt x="0" y="254"/>
                    <a:pt x="0" y="254"/>
                  </a:cubicBezTo>
                  <a:cubicBezTo>
                    <a:pt x="218" y="254"/>
                    <a:pt x="218" y="254"/>
                    <a:pt x="218" y="254"/>
                  </a:cubicBezTo>
                  <a:cubicBezTo>
                    <a:pt x="229" y="241"/>
                    <a:pt x="240" y="228"/>
                    <a:pt x="250" y="214"/>
                  </a:cubicBezTo>
                  <a:cubicBezTo>
                    <a:pt x="250" y="0"/>
                    <a:pt x="250" y="0"/>
                    <a:pt x="250" y="0"/>
                  </a:cubicBezTo>
                  <a:lnTo>
                    <a:pt x="0" y="0"/>
                  </a:lnTo>
                  <a:close/>
                </a:path>
              </a:pathLst>
            </a:custGeom>
            <a:solidFill>
              <a:srgbClr val="E2566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5" name="Google Shape;265;p3"/>
            <p:cNvSpPr/>
            <p:nvPr/>
          </p:nvSpPr>
          <p:spPr>
            <a:xfrm>
              <a:off x="3463925" y="1458912"/>
              <a:ext cx="1263650" cy="1012825"/>
            </a:xfrm>
            <a:custGeom>
              <a:avLst/>
              <a:gdLst/>
              <a:ahLst/>
              <a:cxnLst/>
              <a:rect l="l" t="t" r="r" b="b"/>
              <a:pathLst>
                <a:path w="310" h="248" extrusionOk="0">
                  <a:moveTo>
                    <a:pt x="0" y="0"/>
                  </a:moveTo>
                  <a:cubicBezTo>
                    <a:pt x="0" y="108"/>
                    <a:pt x="0" y="108"/>
                    <a:pt x="0" y="108"/>
                  </a:cubicBezTo>
                  <a:cubicBezTo>
                    <a:pt x="6" y="101"/>
                    <a:pt x="15" y="97"/>
                    <a:pt x="24" y="97"/>
                  </a:cubicBezTo>
                  <a:cubicBezTo>
                    <a:pt x="32" y="97"/>
                    <a:pt x="41" y="101"/>
                    <a:pt x="46" y="108"/>
                  </a:cubicBezTo>
                  <a:cubicBezTo>
                    <a:pt x="55" y="118"/>
                    <a:pt x="59" y="132"/>
                    <a:pt x="59" y="148"/>
                  </a:cubicBezTo>
                  <a:cubicBezTo>
                    <a:pt x="59" y="164"/>
                    <a:pt x="55" y="178"/>
                    <a:pt x="46" y="188"/>
                  </a:cubicBezTo>
                  <a:cubicBezTo>
                    <a:pt x="41" y="195"/>
                    <a:pt x="32" y="199"/>
                    <a:pt x="24" y="199"/>
                  </a:cubicBezTo>
                  <a:cubicBezTo>
                    <a:pt x="15" y="199"/>
                    <a:pt x="6" y="195"/>
                    <a:pt x="0" y="188"/>
                  </a:cubicBezTo>
                  <a:cubicBezTo>
                    <a:pt x="0" y="248"/>
                    <a:pt x="0" y="248"/>
                    <a:pt x="0" y="248"/>
                  </a:cubicBezTo>
                  <a:cubicBezTo>
                    <a:pt x="251" y="248"/>
                    <a:pt x="251" y="248"/>
                    <a:pt x="251" y="248"/>
                  </a:cubicBezTo>
                  <a:cubicBezTo>
                    <a:pt x="251" y="138"/>
                    <a:pt x="251" y="138"/>
                    <a:pt x="251" y="138"/>
                  </a:cubicBezTo>
                  <a:cubicBezTo>
                    <a:pt x="252" y="135"/>
                    <a:pt x="254" y="133"/>
                    <a:pt x="257" y="133"/>
                  </a:cubicBezTo>
                  <a:cubicBezTo>
                    <a:pt x="262" y="132"/>
                    <a:pt x="268" y="132"/>
                    <a:pt x="271" y="138"/>
                  </a:cubicBezTo>
                  <a:cubicBezTo>
                    <a:pt x="273" y="140"/>
                    <a:pt x="275" y="144"/>
                    <a:pt x="277" y="147"/>
                  </a:cubicBezTo>
                  <a:cubicBezTo>
                    <a:pt x="282" y="156"/>
                    <a:pt x="294" y="157"/>
                    <a:pt x="301" y="148"/>
                  </a:cubicBezTo>
                  <a:cubicBezTo>
                    <a:pt x="308" y="140"/>
                    <a:pt x="310" y="129"/>
                    <a:pt x="310" y="118"/>
                  </a:cubicBezTo>
                  <a:cubicBezTo>
                    <a:pt x="310" y="107"/>
                    <a:pt x="308" y="96"/>
                    <a:pt x="301" y="87"/>
                  </a:cubicBezTo>
                  <a:cubicBezTo>
                    <a:pt x="294" y="79"/>
                    <a:pt x="282" y="79"/>
                    <a:pt x="277" y="89"/>
                  </a:cubicBezTo>
                  <a:cubicBezTo>
                    <a:pt x="275" y="92"/>
                    <a:pt x="273" y="95"/>
                    <a:pt x="271" y="98"/>
                  </a:cubicBezTo>
                  <a:cubicBezTo>
                    <a:pt x="268" y="103"/>
                    <a:pt x="262" y="103"/>
                    <a:pt x="257" y="103"/>
                  </a:cubicBezTo>
                  <a:cubicBezTo>
                    <a:pt x="254" y="103"/>
                    <a:pt x="252" y="100"/>
                    <a:pt x="251" y="98"/>
                  </a:cubicBezTo>
                  <a:cubicBezTo>
                    <a:pt x="251" y="0"/>
                    <a:pt x="251" y="0"/>
                    <a:pt x="251" y="0"/>
                  </a:cubicBezTo>
                  <a:lnTo>
                    <a:pt x="0" y="0"/>
                  </a:lnTo>
                  <a:close/>
                </a:path>
              </a:pathLst>
            </a:custGeom>
            <a:solidFill>
              <a:srgbClr val="FFB8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6" name="Google Shape;266;p3"/>
            <p:cNvSpPr/>
            <p:nvPr/>
          </p:nvSpPr>
          <p:spPr>
            <a:xfrm>
              <a:off x="4311650" y="4732337"/>
              <a:ext cx="1293812" cy="1004887"/>
            </a:xfrm>
            <a:custGeom>
              <a:avLst/>
              <a:gdLst/>
              <a:ahLst/>
              <a:cxnLst/>
              <a:rect l="l" t="t" r="r" b="b"/>
              <a:pathLst>
                <a:path w="317" h="246" extrusionOk="0">
                  <a:moveTo>
                    <a:pt x="317" y="246"/>
                  </a:moveTo>
                  <a:cubicBezTo>
                    <a:pt x="309" y="243"/>
                    <a:pt x="301" y="240"/>
                    <a:pt x="294" y="237"/>
                  </a:cubicBezTo>
                  <a:cubicBezTo>
                    <a:pt x="194" y="198"/>
                    <a:pt x="165" y="96"/>
                    <a:pt x="240" y="23"/>
                  </a:cubicBezTo>
                  <a:cubicBezTo>
                    <a:pt x="248" y="15"/>
                    <a:pt x="255" y="7"/>
                    <a:pt x="262" y="0"/>
                  </a:cubicBezTo>
                  <a:cubicBezTo>
                    <a:pt x="59" y="0"/>
                    <a:pt x="59" y="0"/>
                    <a:pt x="59" y="0"/>
                  </a:cubicBezTo>
                  <a:cubicBezTo>
                    <a:pt x="59" y="103"/>
                    <a:pt x="59" y="103"/>
                    <a:pt x="59" y="103"/>
                  </a:cubicBezTo>
                  <a:cubicBezTo>
                    <a:pt x="58" y="105"/>
                    <a:pt x="56" y="108"/>
                    <a:pt x="53" y="108"/>
                  </a:cubicBezTo>
                  <a:cubicBezTo>
                    <a:pt x="48" y="108"/>
                    <a:pt x="42" y="108"/>
                    <a:pt x="39" y="103"/>
                  </a:cubicBezTo>
                  <a:cubicBezTo>
                    <a:pt x="37" y="100"/>
                    <a:pt x="35" y="96"/>
                    <a:pt x="33" y="93"/>
                  </a:cubicBezTo>
                  <a:cubicBezTo>
                    <a:pt x="28" y="84"/>
                    <a:pt x="16" y="83"/>
                    <a:pt x="9" y="92"/>
                  </a:cubicBezTo>
                  <a:cubicBezTo>
                    <a:pt x="2" y="100"/>
                    <a:pt x="0" y="112"/>
                    <a:pt x="0" y="122"/>
                  </a:cubicBezTo>
                  <a:cubicBezTo>
                    <a:pt x="0" y="133"/>
                    <a:pt x="2" y="145"/>
                    <a:pt x="9" y="153"/>
                  </a:cubicBezTo>
                  <a:cubicBezTo>
                    <a:pt x="16" y="161"/>
                    <a:pt x="28" y="161"/>
                    <a:pt x="33" y="151"/>
                  </a:cubicBezTo>
                  <a:cubicBezTo>
                    <a:pt x="35" y="148"/>
                    <a:pt x="37" y="145"/>
                    <a:pt x="39" y="142"/>
                  </a:cubicBezTo>
                  <a:cubicBezTo>
                    <a:pt x="42" y="137"/>
                    <a:pt x="48" y="137"/>
                    <a:pt x="53" y="137"/>
                  </a:cubicBezTo>
                  <a:cubicBezTo>
                    <a:pt x="56" y="137"/>
                    <a:pt x="58" y="140"/>
                    <a:pt x="59" y="142"/>
                  </a:cubicBezTo>
                  <a:cubicBezTo>
                    <a:pt x="59" y="246"/>
                    <a:pt x="59" y="246"/>
                    <a:pt x="59" y="246"/>
                  </a:cubicBezTo>
                  <a:lnTo>
                    <a:pt x="317" y="246"/>
                  </a:lnTo>
                  <a:close/>
                </a:path>
              </a:pathLst>
            </a:custGeom>
            <a:solidFill>
              <a:srgbClr val="68619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7" name="Google Shape;267;p3"/>
            <p:cNvSpPr/>
            <p:nvPr/>
          </p:nvSpPr>
          <p:spPr>
            <a:xfrm>
              <a:off x="2390775" y="2540000"/>
              <a:ext cx="1008062" cy="1020762"/>
            </a:xfrm>
            <a:custGeom>
              <a:avLst/>
              <a:gdLst/>
              <a:ahLst/>
              <a:cxnLst/>
              <a:rect l="l" t="t" r="r" b="b"/>
              <a:pathLst>
                <a:path w="247" h="250" extrusionOk="0">
                  <a:moveTo>
                    <a:pt x="247" y="250"/>
                  </a:moveTo>
                  <a:cubicBezTo>
                    <a:pt x="247" y="162"/>
                    <a:pt x="247" y="162"/>
                    <a:pt x="247" y="162"/>
                  </a:cubicBezTo>
                  <a:cubicBezTo>
                    <a:pt x="241" y="170"/>
                    <a:pt x="233" y="174"/>
                    <a:pt x="224" y="174"/>
                  </a:cubicBezTo>
                  <a:cubicBezTo>
                    <a:pt x="215" y="174"/>
                    <a:pt x="207" y="170"/>
                    <a:pt x="201" y="163"/>
                  </a:cubicBezTo>
                  <a:cubicBezTo>
                    <a:pt x="193" y="153"/>
                    <a:pt x="188" y="139"/>
                    <a:pt x="188" y="123"/>
                  </a:cubicBezTo>
                  <a:cubicBezTo>
                    <a:pt x="188" y="107"/>
                    <a:pt x="193" y="93"/>
                    <a:pt x="201" y="83"/>
                  </a:cubicBezTo>
                  <a:cubicBezTo>
                    <a:pt x="207" y="76"/>
                    <a:pt x="215" y="72"/>
                    <a:pt x="224" y="72"/>
                  </a:cubicBezTo>
                  <a:cubicBezTo>
                    <a:pt x="233" y="72"/>
                    <a:pt x="241" y="76"/>
                    <a:pt x="247" y="83"/>
                  </a:cubicBezTo>
                  <a:cubicBezTo>
                    <a:pt x="247" y="0"/>
                    <a:pt x="247" y="0"/>
                    <a:pt x="247" y="0"/>
                  </a:cubicBezTo>
                  <a:cubicBezTo>
                    <a:pt x="4" y="0"/>
                    <a:pt x="4" y="0"/>
                    <a:pt x="4" y="0"/>
                  </a:cubicBezTo>
                  <a:cubicBezTo>
                    <a:pt x="3" y="8"/>
                    <a:pt x="3" y="17"/>
                    <a:pt x="3" y="25"/>
                  </a:cubicBezTo>
                  <a:cubicBezTo>
                    <a:pt x="0" y="103"/>
                    <a:pt x="6" y="178"/>
                    <a:pt x="24" y="250"/>
                  </a:cubicBezTo>
                  <a:lnTo>
                    <a:pt x="247" y="250"/>
                  </a:lnTo>
                  <a:close/>
                </a:path>
              </a:pathLst>
            </a:custGeom>
            <a:solidFill>
              <a:srgbClr val="BDAFA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p3"/>
            <p:cNvSpPr/>
            <p:nvPr/>
          </p:nvSpPr>
          <p:spPr>
            <a:xfrm>
              <a:off x="2414587" y="1458912"/>
              <a:ext cx="1228725" cy="1012825"/>
            </a:xfrm>
            <a:custGeom>
              <a:avLst/>
              <a:gdLst/>
              <a:ahLst/>
              <a:cxnLst/>
              <a:rect l="l" t="t" r="r" b="b"/>
              <a:pathLst>
                <a:path w="301" h="248" extrusionOk="0">
                  <a:moveTo>
                    <a:pt x="241" y="248"/>
                  </a:moveTo>
                  <a:cubicBezTo>
                    <a:pt x="241" y="168"/>
                    <a:pt x="241" y="168"/>
                    <a:pt x="241" y="168"/>
                  </a:cubicBezTo>
                  <a:cubicBezTo>
                    <a:pt x="242" y="166"/>
                    <a:pt x="244" y="163"/>
                    <a:pt x="247" y="163"/>
                  </a:cubicBezTo>
                  <a:cubicBezTo>
                    <a:pt x="253" y="163"/>
                    <a:pt x="258" y="163"/>
                    <a:pt x="262" y="168"/>
                  </a:cubicBezTo>
                  <a:cubicBezTo>
                    <a:pt x="264" y="171"/>
                    <a:pt x="265" y="174"/>
                    <a:pt x="267" y="177"/>
                  </a:cubicBezTo>
                  <a:cubicBezTo>
                    <a:pt x="273" y="187"/>
                    <a:pt x="284" y="187"/>
                    <a:pt x="291" y="179"/>
                  </a:cubicBezTo>
                  <a:cubicBezTo>
                    <a:pt x="298" y="170"/>
                    <a:pt x="301" y="159"/>
                    <a:pt x="300" y="148"/>
                  </a:cubicBezTo>
                  <a:cubicBezTo>
                    <a:pt x="301" y="137"/>
                    <a:pt x="298" y="126"/>
                    <a:pt x="291" y="118"/>
                  </a:cubicBezTo>
                  <a:cubicBezTo>
                    <a:pt x="284" y="109"/>
                    <a:pt x="273" y="110"/>
                    <a:pt x="267" y="119"/>
                  </a:cubicBezTo>
                  <a:cubicBezTo>
                    <a:pt x="265" y="122"/>
                    <a:pt x="264" y="125"/>
                    <a:pt x="262" y="128"/>
                  </a:cubicBezTo>
                  <a:cubicBezTo>
                    <a:pt x="258" y="134"/>
                    <a:pt x="253" y="134"/>
                    <a:pt x="247" y="133"/>
                  </a:cubicBezTo>
                  <a:cubicBezTo>
                    <a:pt x="244" y="133"/>
                    <a:pt x="242" y="131"/>
                    <a:pt x="241" y="128"/>
                  </a:cubicBezTo>
                  <a:cubicBezTo>
                    <a:pt x="241" y="0"/>
                    <a:pt x="241" y="0"/>
                    <a:pt x="241" y="0"/>
                  </a:cubicBezTo>
                  <a:cubicBezTo>
                    <a:pt x="136" y="0"/>
                    <a:pt x="136" y="0"/>
                    <a:pt x="136" y="0"/>
                  </a:cubicBezTo>
                  <a:cubicBezTo>
                    <a:pt x="61" y="57"/>
                    <a:pt x="13" y="138"/>
                    <a:pt x="0" y="248"/>
                  </a:cubicBezTo>
                  <a:lnTo>
                    <a:pt x="241" y="248"/>
                  </a:lnTo>
                  <a:close/>
                </a:path>
              </a:pathLst>
            </a:custGeom>
            <a:solidFill>
              <a:srgbClr val="57D48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9" name="Google Shape;269;p3"/>
            <p:cNvSpPr/>
            <p:nvPr/>
          </p:nvSpPr>
          <p:spPr>
            <a:xfrm>
              <a:off x="3467100" y="3638549"/>
              <a:ext cx="1260475" cy="2355850"/>
            </a:xfrm>
            <a:custGeom>
              <a:avLst/>
              <a:gdLst/>
              <a:ahLst/>
              <a:cxnLst/>
              <a:rect l="l" t="t" r="r" b="b"/>
              <a:pathLst>
                <a:path w="309" h="577" extrusionOk="0">
                  <a:moveTo>
                    <a:pt x="160" y="517"/>
                  </a:moveTo>
                  <a:cubicBezTo>
                    <a:pt x="250" y="517"/>
                    <a:pt x="250" y="517"/>
                    <a:pt x="250" y="517"/>
                  </a:cubicBezTo>
                  <a:cubicBezTo>
                    <a:pt x="250" y="433"/>
                    <a:pt x="250" y="433"/>
                    <a:pt x="250" y="433"/>
                  </a:cubicBezTo>
                  <a:cubicBezTo>
                    <a:pt x="244" y="440"/>
                    <a:pt x="236" y="445"/>
                    <a:pt x="227" y="445"/>
                  </a:cubicBezTo>
                  <a:cubicBezTo>
                    <a:pt x="218" y="445"/>
                    <a:pt x="210" y="441"/>
                    <a:pt x="204" y="434"/>
                  </a:cubicBezTo>
                  <a:cubicBezTo>
                    <a:pt x="196" y="423"/>
                    <a:pt x="191" y="409"/>
                    <a:pt x="191" y="393"/>
                  </a:cubicBezTo>
                  <a:cubicBezTo>
                    <a:pt x="191" y="378"/>
                    <a:pt x="196" y="363"/>
                    <a:pt x="204" y="353"/>
                  </a:cubicBezTo>
                  <a:cubicBezTo>
                    <a:pt x="210" y="346"/>
                    <a:pt x="218" y="342"/>
                    <a:pt x="227" y="342"/>
                  </a:cubicBezTo>
                  <a:cubicBezTo>
                    <a:pt x="236" y="342"/>
                    <a:pt x="244" y="346"/>
                    <a:pt x="250" y="354"/>
                  </a:cubicBezTo>
                  <a:cubicBezTo>
                    <a:pt x="250" y="271"/>
                    <a:pt x="250" y="271"/>
                    <a:pt x="250" y="271"/>
                  </a:cubicBezTo>
                  <a:cubicBezTo>
                    <a:pt x="250" y="271"/>
                    <a:pt x="250" y="271"/>
                    <a:pt x="250" y="271"/>
                  </a:cubicBezTo>
                  <a:cubicBezTo>
                    <a:pt x="250" y="258"/>
                    <a:pt x="250" y="258"/>
                    <a:pt x="250" y="258"/>
                  </a:cubicBezTo>
                  <a:cubicBezTo>
                    <a:pt x="250" y="254"/>
                    <a:pt x="250" y="254"/>
                    <a:pt x="250" y="254"/>
                  </a:cubicBezTo>
                  <a:cubicBezTo>
                    <a:pt x="250" y="151"/>
                    <a:pt x="250" y="151"/>
                    <a:pt x="250" y="151"/>
                  </a:cubicBezTo>
                  <a:cubicBezTo>
                    <a:pt x="251" y="148"/>
                    <a:pt x="253" y="146"/>
                    <a:pt x="256" y="145"/>
                  </a:cubicBezTo>
                  <a:cubicBezTo>
                    <a:pt x="262" y="145"/>
                    <a:pt x="267" y="145"/>
                    <a:pt x="271" y="150"/>
                  </a:cubicBezTo>
                  <a:cubicBezTo>
                    <a:pt x="273" y="153"/>
                    <a:pt x="274" y="157"/>
                    <a:pt x="276" y="160"/>
                  </a:cubicBezTo>
                  <a:cubicBezTo>
                    <a:pt x="282" y="169"/>
                    <a:pt x="293" y="170"/>
                    <a:pt x="300" y="161"/>
                  </a:cubicBezTo>
                  <a:cubicBezTo>
                    <a:pt x="307" y="153"/>
                    <a:pt x="309" y="141"/>
                    <a:pt x="309" y="131"/>
                  </a:cubicBezTo>
                  <a:cubicBezTo>
                    <a:pt x="309" y="120"/>
                    <a:pt x="307" y="108"/>
                    <a:pt x="300" y="100"/>
                  </a:cubicBezTo>
                  <a:cubicBezTo>
                    <a:pt x="293" y="92"/>
                    <a:pt x="282" y="92"/>
                    <a:pt x="276" y="102"/>
                  </a:cubicBezTo>
                  <a:cubicBezTo>
                    <a:pt x="274" y="105"/>
                    <a:pt x="273" y="108"/>
                    <a:pt x="271" y="111"/>
                  </a:cubicBezTo>
                  <a:cubicBezTo>
                    <a:pt x="267" y="116"/>
                    <a:pt x="262" y="116"/>
                    <a:pt x="256" y="116"/>
                  </a:cubicBezTo>
                  <a:cubicBezTo>
                    <a:pt x="253" y="116"/>
                    <a:pt x="251" y="113"/>
                    <a:pt x="250" y="111"/>
                  </a:cubicBezTo>
                  <a:cubicBezTo>
                    <a:pt x="250" y="0"/>
                    <a:pt x="250" y="0"/>
                    <a:pt x="250" y="0"/>
                  </a:cubicBezTo>
                  <a:cubicBezTo>
                    <a:pt x="160" y="0"/>
                    <a:pt x="160" y="0"/>
                    <a:pt x="160" y="0"/>
                  </a:cubicBezTo>
                  <a:cubicBezTo>
                    <a:pt x="167" y="6"/>
                    <a:pt x="171" y="14"/>
                    <a:pt x="171" y="23"/>
                  </a:cubicBezTo>
                  <a:cubicBezTo>
                    <a:pt x="171" y="32"/>
                    <a:pt x="167" y="40"/>
                    <a:pt x="160" y="46"/>
                  </a:cubicBezTo>
                  <a:cubicBezTo>
                    <a:pt x="150" y="54"/>
                    <a:pt x="136" y="59"/>
                    <a:pt x="120" y="59"/>
                  </a:cubicBezTo>
                  <a:cubicBezTo>
                    <a:pt x="104" y="59"/>
                    <a:pt x="90" y="54"/>
                    <a:pt x="80" y="46"/>
                  </a:cubicBezTo>
                  <a:cubicBezTo>
                    <a:pt x="73" y="40"/>
                    <a:pt x="69" y="32"/>
                    <a:pt x="69" y="23"/>
                  </a:cubicBezTo>
                  <a:cubicBezTo>
                    <a:pt x="69" y="14"/>
                    <a:pt x="73" y="6"/>
                    <a:pt x="80" y="0"/>
                  </a:cubicBezTo>
                  <a:cubicBezTo>
                    <a:pt x="0" y="0"/>
                    <a:pt x="0" y="0"/>
                    <a:pt x="0" y="0"/>
                  </a:cubicBezTo>
                  <a:cubicBezTo>
                    <a:pt x="0" y="260"/>
                    <a:pt x="0" y="260"/>
                    <a:pt x="0" y="260"/>
                  </a:cubicBezTo>
                  <a:cubicBezTo>
                    <a:pt x="0" y="260"/>
                    <a:pt x="0" y="260"/>
                    <a:pt x="0" y="260"/>
                  </a:cubicBezTo>
                  <a:cubicBezTo>
                    <a:pt x="0" y="363"/>
                    <a:pt x="0" y="363"/>
                    <a:pt x="0" y="363"/>
                  </a:cubicBezTo>
                  <a:cubicBezTo>
                    <a:pt x="5" y="356"/>
                    <a:pt x="14" y="351"/>
                    <a:pt x="23" y="351"/>
                  </a:cubicBezTo>
                  <a:cubicBezTo>
                    <a:pt x="31" y="351"/>
                    <a:pt x="40" y="355"/>
                    <a:pt x="45" y="362"/>
                  </a:cubicBezTo>
                  <a:cubicBezTo>
                    <a:pt x="54" y="372"/>
                    <a:pt x="58" y="387"/>
                    <a:pt x="58" y="402"/>
                  </a:cubicBezTo>
                  <a:cubicBezTo>
                    <a:pt x="58" y="418"/>
                    <a:pt x="54" y="433"/>
                    <a:pt x="45" y="443"/>
                  </a:cubicBezTo>
                  <a:cubicBezTo>
                    <a:pt x="40" y="450"/>
                    <a:pt x="31" y="454"/>
                    <a:pt x="23" y="454"/>
                  </a:cubicBezTo>
                  <a:cubicBezTo>
                    <a:pt x="14" y="454"/>
                    <a:pt x="5" y="449"/>
                    <a:pt x="0" y="442"/>
                  </a:cubicBezTo>
                  <a:cubicBezTo>
                    <a:pt x="0" y="517"/>
                    <a:pt x="0" y="517"/>
                    <a:pt x="0" y="517"/>
                  </a:cubicBezTo>
                  <a:cubicBezTo>
                    <a:pt x="120" y="517"/>
                    <a:pt x="120" y="517"/>
                    <a:pt x="120" y="517"/>
                  </a:cubicBezTo>
                  <a:cubicBezTo>
                    <a:pt x="123" y="518"/>
                    <a:pt x="125" y="520"/>
                    <a:pt x="125" y="523"/>
                  </a:cubicBezTo>
                  <a:cubicBezTo>
                    <a:pt x="125" y="529"/>
                    <a:pt x="125" y="534"/>
                    <a:pt x="120" y="538"/>
                  </a:cubicBezTo>
                  <a:cubicBezTo>
                    <a:pt x="117" y="540"/>
                    <a:pt x="114" y="541"/>
                    <a:pt x="111" y="543"/>
                  </a:cubicBezTo>
                  <a:cubicBezTo>
                    <a:pt x="102" y="549"/>
                    <a:pt x="101" y="561"/>
                    <a:pt x="109" y="567"/>
                  </a:cubicBezTo>
                  <a:cubicBezTo>
                    <a:pt x="118" y="574"/>
                    <a:pt x="129" y="577"/>
                    <a:pt x="140" y="576"/>
                  </a:cubicBezTo>
                  <a:cubicBezTo>
                    <a:pt x="151" y="577"/>
                    <a:pt x="162" y="574"/>
                    <a:pt x="170" y="567"/>
                  </a:cubicBezTo>
                  <a:cubicBezTo>
                    <a:pt x="179" y="561"/>
                    <a:pt x="178" y="549"/>
                    <a:pt x="169" y="543"/>
                  </a:cubicBezTo>
                  <a:cubicBezTo>
                    <a:pt x="166" y="541"/>
                    <a:pt x="163" y="540"/>
                    <a:pt x="160" y="538"/>
                  </a:cubicBezTo>
                  <a:cubicBezTo>
                    <a:pt x="155" y="534"/>
                    <a:pt x="154" y="529"/>
                    <a:pt x="155" y="523"/>
                  </a:cubicBezTo>
                  <a:cubicBezTo>
                    <a:pt x="155" y="520"/>
                    <a:pt x="157" y="518"/>
                    <a:pt x="160" y="517"/>
                  </a:cubicBezTo>
                  <a:close/>
                </a:path>
              </a:pathLst>
            </a:custGeom>
            <a:solidFill>
              <a:srgbClr val="FFA64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270" name="Google Shape;270;p3"/>
            <p:cNvSpPr/>
            <p:nvPr/>
          </p:nvSpPr>
          <p:spPr>
            <a:xfrm>
              <a:off x="3222625" y="5807075"/>
              <a:ext cx="1504950" cy="1052512"/>
            </a:xfrm>
            <a:custGeom>
              <a:avLst/>
              <a:gdLst/>
              <a:ahLst/>
              <a:cxnLst/>
              <a:rect l="l" t="t" r="r" b="b"/>
              <a:pathLst>
                <a:path w="369" h="258" extrusionOk="0">
                  <a:moveTo>
                    <a:pt x="316" y="145"/>
                  </a:moveTo>
                  <a:cubicBezTo>
                    <a:pt x="321" y="145"/>
                    <a:pt x="327" y="145"/>
                    <a:pt x="330" y="150"/>
                  </a:cubicBezTo>
                  <a:cubicBezTo>
                    <a:pt x="332" y="153"/>
                    <a:pt x="334" y="157"/>
                    <a:pt x="336" y="160"/>
                  </a:cubicBezTo>
                  <a:cubicBezTo>
                    <a:pt x="341" y="169"/>
                    <a:pt x="353" y="170"/>
                    <a:pt x="360" y="161"/>
                  </a:cubicBezTo>
                  <a:cubicBezTo>
                    <a:pt x="367" y="153"/>
                    <a:pt x="369" y="141"/>
                    <a:pt x="369" y="131"/>
                  </a:cubicBezTo>
                  <a:cubicBezTo>
                    <a:pt x="369" y="120"/>
                    <a:pt x="367" y="108"/>
                    <a:pt x="360" y="100"/>
                  </a:cubicBezTo>
                  <a:cubicBezTo>
                    <a:pt x="353" y="92"/>
                    <a:pt x="341" y="92"/>
                    <a:pt x="336" y="102"/>
                  </a:cubicBezTo>
                  <a:cubicBezTo>
                    <a:pt x="334" y="105"/>
                    <a:pt x="332" y="108"/>
                    <a:pt x="330" y="111"/>
                  </a:cubicBezTo>
                  <a:cubicBezTo>
                    <a:pt x="327" y="116"/>
                    <a:pt x="321" y="116"/>
                    <a:pt x="316" y="116"/>
                  </a:cubicBezTo>
                  <a:cubicBezTo>
                    <a:pt x="313" y="116"/>
                    <a:pt x="311" y="113"/>
                    <a:pt x="310" y="111"/>
                  </a:cubicBezTo>
                  <a:cubicBezTo>
                    <a:pt x="310" y="0"/>
                    <a:pt x="310" y="0"/>
                    <a:pt x="310" y="0"/>
                  </a:cubicBezTo>
                  <a:cubicBezTo>
                    <a:pt x="240" y="0"/>
                    <a:pt x="240" y="0"/>
                    <a:pt x="240" y="0"/>
                  </a:cubicBezTo>
                  <a:cubicBezTo>
                    <a:pt x="247" y="5"/>
                    <a:pt x="251" y="14"/>
                    <a:pt x="251" y="23"/>
                  </a:cubicBezTo>
                  <a:cubicBezTo>
                    <a:pt x="251" y="31"/>
                    <a:pt x="247" y="40"/>
                    <a:pt x="240" y="45"/>
                  </a:cubicBezTo>
                  <a:cubicBezTo>
                    <a:pt x="230" y="54"/>
                    <a:pt x="216" y="58"/>
                    <a:pt x="200" y="58"/>
                  </a:cubicBezTo>
                  <a:cubicBezTo>
                    <a:pt x="184" y="58"/>
                    <a:pt x="170" y="54"/>
                    <a:pt x="160" y="45"/>
                  </a:cubicBezTo>
                  <a:cubicBezTo>
                    <a:pt x="153" y="40"/>
                    <a:pt x="149" y="31"/>
                    <a:pt x="149" y="23"/>
                  </a:cubicBezTo>
                  <a:cubicBezTo>
                    <a:pt x="149" y="14"/>
                    <a:pt x="153" y="5"/>
                    <a:pt x="160" y="0"/>
                  </a:cubicBezTo>
                  <a:cubicBezTo>
                    <a:pt x="60" y="0"/>
                    <a:pt x="60" y="0"/>
                    <a:pt x="60" y="0"/>
                  </a:cubicBezTo>
                  <a:cubicBezTo>
                    <a:pt x="60" y="94"/>
                    <a:pt x="60" y="94"/>
                    <a:pt x="60" y="94"/>
                  </a:cubicBezTo>
                  <a:cubicBezTo>
                    <a:pt x="59" y="97"/>
                    <a:pt x="57" y="100"/>
                    <a:pt x="54" y="100"/>
                  </a:cubicBezTo>
                  <a:cubicBezTo>
                    <a:pt x="48" y="100"/>
                    <a:pt x="43" y="100"/>
                    <a:pt x="39" y="95"/>
                  </a:cubicBezTo>
                  <a:cubicBezTo>
                    <a:pt x="37" y="92"/>
                    <a:pt x="36" y="88"/>
                    <a:pt x="34" y="85"/>
                  </a:cubicBezTo>
                  <a:cubicBezTo>
                    <a:pt x="28" y="76"/>
                    <a:pt x="16" y="75"/>
                    <a:pt x="9" y="84"/>
                  </a:cubicBezTo>
                  <a:cubicBezTo>
                    <a:pt x="3" y="92"/>
                    <a:pt x="0" y="104"/>
                    <a:pt x="0" y="114"/>
                  </a:cubicBezTo>
                  <a:cubicBezTo>
                    <a:pt x="0" y="125"/>
                    <a:pt x="3" y="137"/>
                    <a:pt x="9" y="145"/>
                  </a:cubicBezTo>
                  <a:cubicBezTo>
                    <a:pt x="16" y="153"/>
                    <a:pt x="28" y="153"/>
                    <a:pt x="34" y="143"/>
                  </a:cubicBezTo>
                  <a:cubicBezTo>
                    <a:pt x="36" y="140"/>
                    <a:pt x="37" y="137"/>
                    <a:pt x="39" y="134"/>
                  </a:cubicBezTo>
                  <a:cubicBezTo>
                    <a:pt x="43" y="129"/>
                    <a:pt x="48" y="129"/>
                    <a:pt x="54" y="129"/>
                  </a:cubicBezTo>
                  <a:cubicBezTo>
                    <a:pt x="57" y="129"/>
                    <a:pt x="59" y="132"/>
                    <a:pt x="60" y="134"/>
                  </a:cubicBezTo>
                  <a:cubicBezTo>
                    <a:pt x="60" y="258"/>
                    <a:pt x="60" y="258"/>
                    <a:pt x="60" y="258"/>
                  </a:cubicBezTo>
                  <a:cubicBezTo>
                    <a:pt x="310" y="258"/>
                    <a:pt x="310" y="258"/>
                    <a:pt x="310" y="258"/>
                  </a:cubicBezTo>
                  <a:cubicBezTo>
                    <a:pt x="310" y="151"/>
                    <a:pt x="310" y="151"/>
                    <a:pt x="310" y="151"/>
                  </a:cubicBezTo>
                  <a:cubicBezTo>
                    <a:pt x="311" y="148"/>
                    <a:pt x="313" y="146"/>
                    <a:pt x="316" y="145"/>
                  </a:cubicBezTo>
                  <a:close/>
                </a:path>
              </a:pathLst>
            </a:custGeom>
            <a:solidFill>
              <a:srgbClr val="916C4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p3"/>
            <p:cNvSpPr/>
            <p:nvPr/>
          </p:nvSpPr>
          <p:spPr>
            <a:xfrm>
              <a:off x="2505075" y="3625850"/>
              <a:ext cx="1138237" cy="2111375"/>
            </a:xfrm>
            <a:custGeom>
              <a:avLst/>
              <a:gdLst/>
              <a:ahLst/>
              <a:cxnLst/>
              <a:rect l="l" t="t" r="r" b="b"/>
              <a:pathLst>
                <a:path w="279" h="517" extrusionOk="0">
                  <a:moveTo>
                    <a:pt x="120" y="508"/>
                  </a:moveTo>
                  <a:cubicBezTo>
                    <a:pt x="112" y="511"/>
                    <a:pt x="104" y="514"/>
                    <a:pt x="96" y="517"/>
                  </a:cubicBezTo>
                  <a:cubicBezTo>
                    <a:pt x="219" y="517"/>
                    <a:pt x="219" y="517"/>
                    <a:pt x="219" y="517"/>
                  </a:cubicBezTo>
                  <a:cubicBezTo>
                    <a:pt x="219" y="422"/>
                    <a:pt x="219" y="422"/>
                    <a:pt x="219" y="422"/>
                  </a:cubicBezTo>
                  <a:cubicBezTo>
                    <a:pt x="220" y="420"/>
                    <a:pt x="222" y="417"/>
                    <a:pt x="225" y="417"/>
                  </a:cubicBezTo>
                  <a:cubicBezTo>
                    <a:pt x="231" y="417"/>
                    <a:pt x="236" y="417"/>
                    <a:pt x="240" y="422"/>
                  </a:cubicBezTo>
                  <a:cubicBezTo>
                    <a:pt x="242" y="425"/>
                    <a:pt x="243" y="428"/>
                    <a:pt x="245" y="431"/>
                  </a:cubicBezTo>
                  <a:cubicBezTo>
                    <a:pt x="251" y="441"/>
                    <a:pt x="262" y="442"/>
                    <a:pt x="269" y="433"/>
                  </a:cubicBezTo>
                  <a:cubicBezTo>
                    <a:pt x="276" y="425"/>
                    <a:pt x="279" y="413"/>
                    <a:pt x="278" y="402"/>
                  </a:cubicBezTo>
                  <a:cubicBezTo>
                    <a:pt x="279" y="392"/>
                    <a:pt x="276" y="380"/>
                    <a:pt x="269" y="372"/>
                  </a:cubicBezTo>
                  <a:cubicBezTo>
                    <a:pt x="262" y="363"/>
                    <a:pt x="251" y="364"/>
                    <a:pt x="245" y="374"/>
                  </a:cubicBezTo>
                  <a:cubicBezTo>
                    <a:pt x="243" y="377"/>
                    <a:pt x="242" y="380"/>
                    <a:pt x="240" y="383"/>
                  </a:cubicBezTo>
                  <a:cubicBezTo>
                    <a:pt x="236" y="388"/>
                    <a:pt x="231" y="388"/>
                    <a:pt x="225" y="388"/>
                  </a:cubicBezTo>
                  <a:cubicBezTo>
                    <a:pt x="222" y="388"/>
                    <a:pt x="220" y="385"/>
                    <a:pt x="219" y="383"/>
                  </a:cubicBezTo>
                  <a:cubicBezTo>
                    <a:pt x="219" y="259"/>
                    <a:pt x="219" y="259"/>
                    <a:pt x="219" y="259"/>
                  </a:cubicBezTo>
                  <a:cubicBezTo>
                    <a:pt x="219" y="259"/>
                    <a:pt x="219" y="259"/>
                    <a:pt x="219" y="259"/>
                  </a:cubicBezTo>
                  <a:cubicBezTo>
                    <a:pt x="219" y="0"/>
                    <a:pt x="219" y="0"/>
                    <a:pt x="219" y="0"/>
                  </a:cubicBezTo>
                  <a:cubicBezTo>
                    <a:pt x="219" y="0"/>
                    <a:pt x="219" y="0"/>
                    <a:pt x="219" y="0"/>
                  </a:cubicBezTo>
                  <a:cubicBezTo>
                    <a:pt x="219" y="0"/>
                    <a:pt x="219" y="0"/>
                    <a:pt x="219" y="0"/>
                  </a:cubicBezTo>
                  <a:cubicBezTo>
                    <a:pt x="0" y="0"/>
                    <a:pt x="0" y="0"/>
                    <a:pt x="0" y="0"/>
                  </a:cubicBezTo>
                  <a:cubicBezTo>
                    <a:pt x="30" y="107"/>
                    <a:pt x="86" y="206"/>
                    <a:pt x="173" y="294"/>
                  </a:cubicBezTo>
                  <a:cubicBezTo>
                    <a:pt x="247" y="368"/>
                    <a:pt x="219" y="469"/>
                    <a:pt x="120" y="508"/>
                  </a:cubicBezTo>
                  <a:close/>
                </a:path>
              </a:pathLst>
            </a:custGeom>
            <a:solidFill>
              <a:srgbClr val="5656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2" name="Google Shape;272;p3"/>
            <p:cNvSpPr/>
            <p:nvPr/>
          </p:nvSpPr>
          <p:spPr>
            <a:xfrm>
              <a:off x="2378075" y="5807075"/>
              <a:ext cx="1020762" cy="1052512"/>
            </a:xfrm>
            <a:custGeom>
              <a:avLst/>
              <a:gdLst/>
              <a:ahLst/>
              <a:cxnLst/>
              <a:rect l="l" t="t" r="r" b="b"/>
              <a:pathLst>
                <a:path w="250" h="258" extrusionOk="0">
                  <a:moveTo>
                    <a:pt x="227" y="165"/>
                  </a:moveTo>
                  <a:cubicBezTo>
                    <a:pt x="218" y="165"/>
                    <a:pt x="210" y="161"/>
                    <a:pt x="204" y="155"/>
                  </a:cubicBezTo>
                  <a:cubicBezTo>
                    <a:pt x="196" y="144"/>
                    <a:pt x="191" y="130"/>
                    <a:pt x="192" y="114"/>
                  </a:cubicBezTo>
                  <a:cubicBezTo>
                    <a:pt x="191" y="99"/>
                    <a:pt x="196" y="84"/>
                    <a:pt x="204" y="74"/>
                  </a:cubicBezTo>
                  <a:cubicBezTo>
                    <a:pt x="210" y="67"/>
                    <a:pt x="218" y="63"/>
                    <a:pt x="227" y="63"/>
                  </a:cubicBezTo>
                  <a:cubicBezTo>
                    <a:pt x="236" y="63"/>
                    <a:pt x="244" y="67"/>
                    <a:pt x="250" y="75"/>
                  </a:cubicBezTo>
                  <a:cubicBezTo>
                    <a:pt x="250" y="0"/>
                    <a:pt x="250" y="0"/>
                    <a:pt x="250" y="0"/>
                  </a:cubicBezTo>
                  <a:cubicBezTo>
                    <a:pt x="85" y="0"/>
                    <a:pt x="85" y="0"/>
                    <a:pt x="85" y="0"/>
                  </a:cubicBezTo>
                  <a:cubicBezTo>
                    <a:pt x="56" y="11"/>
                    <a:pt x="28" y="22"/>
                    <a:pt x="0" y="35"/>
                  </a:cubicBezTo>
                  <a:cubicBezTo>
                    <a:pt x="0" y="258"/>
                    <a:pt x="0" y="258"/>
                    <a:pt x="0" y="258"/>
                  </a:cubicBezTo>
                  <a:cubicBezTo>
                    <a:pt x="250" y="258"/>
                    <a:pt x="250" y="258"/>
                    <a:pt x="250" y="258"/>
                  </a:cubicBezTo>
                  <a:cubicBezTo>
                    <a:pt x="250" y="154"/>
                    <a:pt x="250" y="154"/>
                    <a:pt x="250" y="154"/>
                  </a:cubicBezTo>
                  <a:cubicBezTo>
                    <a:pt x="244" y="161"/>
                    <a:pt x="236" y="165"/>
                    <a:pt x="227" y="165"/>
                  </a:cubicBezTo>
                  <a:close/>
                </a:path>
              </a:pathLst>
            </a:custGeom>
            <a:solidFill>
              <a:srgbClr val="9269A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3" name="Google Shape;273;p3"/>
            <p:cNvSpPr/>
            <p:nvPr/>
          </p:nvSpPr>
          <p:spPr>
            <a:xfrm>
              <a:off x="6726237" y="6264275"/>
              <a:ext cx="771525" cy="595312"/>
            </a:xfrm>
            <a:custGeom>
              <a:avLst/>
              <a:gdLst/>
              <a:ahLst/>
              <a:cxnLst/>
              <a:rect l="l" t="t" r="r" b="b"/>
              <a:pathLst>
                <a:path w="189" h="146" extrusionOk="0">
                  <a:moveTo>
                    <a:pt x="0" y="0"/>
                  </a:moveTo>
                  <a:cubicBezTo>
                    <a:pt x="0" y="146"/>
                    <a:pt x="0" y="146"/>
                    <a:pt x="0" y="146"/>
                  </a:cubicBezTo>
                  <a:cubicBezTo>
                    <a:pt x="189" y="146"/>
                    <a:pt x="189" y="146"/>
                    <a:pt x="189" y="146"/>
                  </a:cubicBezTo>
                  <a:cubicBezTo>
                    <a:pt x="186" y="143"/>
                    <a:pt x="183" y="140"/>
                    <a:pt x="180" y="137"/>
                  </a:cubicBezTo>
                  <a:cubicBezTo>
                    <a:pt x="126" y="82"/>
                    <a:pt x="65" y="38"/>
                    <a:pt x="0" y="0"/>
                  </a:cubicBezTo>
                  <a:close/>
                </a:path>
              </a:pathLst>
            </a:custGeom>
            <a:solidFill>
              <a:srgbClr val="5656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4" name="Google Shape;274;p3"/>
            <p:cNvSpPr/>
            <p:nvPr/>
          </p:nvSpPr>
          <p:spPr>
            <a:xfrm>
              <a:off x="4552950" y="5807075"/>
              <a:ext cx="2108200" cy="1052512"/>
            </a:xfrm>
            <a:custGeom>
              <a:avLst/>
              <a:gdLst/>
              <a:ahLst/>
              <a:cxnLst/>
              <a:rect l="l" t="t" r="r" b="b"/>
              <a:pathLst>
                <a:path w="517" h="258" extrusionOk="0">
                  <a:moveTo>
                    <a:pt x="517" y="102"/>
                  </a:moveTo>
                  <a:cubicBezTo>
                    <a:pt x="477" y="79"/>
                    <a:pt x="436" y="58"/>
                    <a:pt x="394" y="39"/>
                  </a:cubicBezTo>
                  <a:cubicBezTo>
                    <a:pt x="363" y="25"/>
                    <a:pt x="332" y="12"/>
                    <a:pt x="300" y="0"/>
                  </a:cubicBezTo>
                  <a:cubicBezTo>
                    <a:pt x="0" y="0"/>
                    <a:pt x="0" y="0"/>
                    <a:pt x="0" y="0"/>
                  </a:cubicBezTo>
                  <a:cubicBezTo>
                    <a:pt x="0" y="3"/>
                    <a:pt x="0" y="3"/>
                    <a:pt x="0" y="3"/>
                  </a:cubicBezTo>
                  <a:cubicBezTo>
                    <a:pt x="0" y="3"/>
                    <a:pt x="0" y="3"/>
                    <a:pt x="0" y="3"/>
                  </a:cubicBezTo>
                  <a:cubicBezTo>
                    <a:pt x="0" y="91"/>
                    <a:pt x="0" y="91"/>
                    <a:pt x="0" y="91"/>
                  </a:cubicBezTo>
                  <a:cubicBezTo>
                    <a:pt x="6" y="84"/>
                    <a:pt x="14" y="80"/>
                    <a:pt x="23" y="80"/>
                  </a:cubicBezTo>
                  <a:cubicBezTo>
                    <a:pt x="32" y="80"/>
                    <a:pt x="40" y="84"/>
                    <a:pt x="46" y="91"/>
                  </a:cubicBezTo>
                  <a:cubicBezTo>
                    <a:pt x="54" y="101"/>
                    <a:pt x="59" y="115"/>
                    <a:pt x="59" y="131"/>
                  </a:cubicBezTo>
                  <a:cubicBezTo>
                    <a:pt x="59" y="147"/>
                    <a:pt x="54" y="161"/>
                    <a:pt x="46" y="171"/>
                  </a:cubicBezTo>
                  <a:cubicBezTo>
                    <a:pt x="40" y="178"/>
                    <a:pt x="32" y="182"/>
                    <a:pt x="23" y="182"/>
                  </a:cubicBezTo>
                  <a:cubicBezTo>
                    <a:pt x="14" y="182"/>
                    <a:pt x="6" y="178"/>
                    <a:pt x="0" y="170"/>
                  </a:cubicBezTo>
                  <a:cubicBezTo>
                    <a:pt x="0" y="258"/>
                    <a:pt x="0" y="258"/>
                    <a:pt x="0" y="258"/>
                  </a:cubicBezTo>
                  <a:cubicBezTo>
                    <a:pt x="517" y="258"/>
                    <a:pt x="517" y="258"/>
                    <a:pt x="517" y="258"/>
                  </a:cubicBezTo>
                  <a:lnTo>
                    <a:pt x="517" y="102"/>
                  </a:lnTo>
                  <a:close/>
                </a:path>
              </a:pathLst>
            </a:custGeom>
            <a:solidFill>
              <a:srgbClr val="99365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5" name="Google Shape;275;p3"/>
            <p:cNvSpPr/>
            <p:nvPr/>
          </p:nvSpPr>
          <p:spPr>
            <a:xfrm>
              <a:off x="1003300" y="5981700"/>
              <a:ext cx="1306512" cy="877887"/>
            </a:xfrm>
            <a:custGeom>
              <a:avLst/>
              <a:gdLst/>
              <a:ahLst/>
              <a:cxnLst/>
              <a:rect l="l" t="t" r="r" b="b"/>
              <a:pathLst>
                <a:path w="320" h="215" extrusionOk="0">
                  <a:moveTo>
                    <a:pt x="320" y="0"/>
                  </a:moveTo>
                  <a:cubicBezTo>
                    <a:pt x="206" y="53"/>
                    <a:pt x="98" y="116"/>
                    <a:pt x="9" y="206"/>
                  </a:cubicBezTo>
                  <a:cubicBezTo>
                    <a:pt x="6" y="209"/>
                    <a:pt x="3" y="212"/>
                    <a:pt x="0" y="215"/>
                  </a:cubicBezTo>
                  <a:cubicBezTo>
                    <a:pt x="320" y="215"/>
                    <a:pt x="320" y="215"/>
                    <a:pt x="320" y="215"/>
                  </a:cubicBezTo>
                  <a:lnTo>
                    <a:pt x="320" y="0"/>
                  </a:lnTo>
                  <a:close/>
                </a:path>
              </a:pathLst>
            </a:custGeom>
            <a:solidFill>
              <a:srgbClr val="5656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p3"/>
            <p:cNvSpPr/>
            <p:nvPr/>
          </p:nvSpPr>
          <p:spPr>
            <a:xfrm>
              <a:off x="4552950" y="1458912"/>
              <a:ext cx="1019175" cy="1257300"/>
            </a:xfrm>
            <a:custGeom>
              <a:avLst/>
              <a:gdLst/>
              <a:ahLst/>
              <a:cxnLst/>
              <a:rect l="l" t="t" r="r" b="b"/>
              <a:pathLst>
                <a:path w="250" h="308" extrusionOk="0">
                  <a:moveTo>
                    <a:pt x="105" y="254"/>
                  </a:moveTo>
                  <a:cubicBezTo>
                    <a:pt x="106" y="260"/>
                    <a:pt x="106" y="266"/>
                    <a:pt x="100" y="269"/>
                  </a:cubicBezTo>
                  <a:cubicBezTo>
                    <a:pt x="98" y="271"/>
                    <a:pt x="94" y="273"/>
                    <a:pt x="91" y="274"/>
                  </a:cubicBezTo>
                  <a:cubicBezTo>
                    <a:pt x="82" y="280"/>
                    <a:pt x="81" y="292"/>
                    <a:pt x="90" y="299"/>
                  </a:cubicBezTo>
                  <a:cubicBezTo>
                    <a:pt x="98" y="305"/>
                    <a:pt x="109" y="308"/>
                    <a:pt x="120" y="308"/>
                  </a:cubicBezTo>
                  <a:cubicBezTo>
                    <a:pt x="131" y="308"/>
                    <a:pt x="142" y="305"/>
                    <a:pt x="151" y="299"/>
                  </a:cubicBezTo>
                  <a:cubicBezTo>
                    <a:pt x="159" y="292"/>
                    <a:pt x="159" y="280"/>
                    <a:pt x="149" y="274"/>
                  </a:cubicBezTo>
                  <a:cubicBezTo>
                    <a:pt x="146" y="273"/>
                    <a:pt x="143" y="271"/>
                    <a:pt x="140" y="269"/>
                  </a:cubicBezTo>
                  <a:cubicBezTo>
                    <a:pt x="135" y="266"/>
                    <a:pt x="135" y="260"/>
                    <a:pt x="135" y="254"/>
                  </a:cubicBezTo>
                  <a:cubicBezTo>
                    <a:pt x="135" y="251"/>
                    <a:pt x="138" y="250"/>
                    <a:pt x="140" y="248"/>
                  </a:cubicBezTo>
                  <a:cubicBezTo>
                    <a:pt x="242" y="248"/>
                    <a:pt x="242" y="248"/>
                    <a:pt x="242" y="248"/>
                  </a:cubicBezTo>
                  <a:cubicBezTo>
                    <a:pt x="249" y="248"/>
                    <a:pt x="249" y="248"/>
                    <a:pt x="249" y="248"/>
                  </a:cubicBezTo>
                  <a:cubicBezTo>
                    <a:pt x="250" y="248"/>
                    <a:pt x="250" y="248"/>
                    <a:pt x="250" y="248"/>
                  </a:cubicBezTo>
                  <a:cubicBezTo>
                    <a:pt x="250" y="8"/>
                    <a:pt x="250" y="8"/>
                    <a:pt x="250" y="8"/>
                  </a:cubicBezTo>
                  <a:cubicBezTo>
                    <a:pt x="247" y="5"/>
                    <a:pt x="243" y="2"/>
                    <a:pt x="240" y="0"/>
                  </a:cubicBezTo>
                  <a:cubicBezTo>
                    <a:pt x="0" y="0"/>
                    <a:pt x="0" y="0"/>
                    <a:pt x="0" y="0"/>
                  </a:cubicBezTo>
                  <a:cubicBezTo>
                    <a:pt x="0" y="78"/>
                    <a:pt x="0" y="78"/>
                    <a:pt x="0" y="78"/>
                  </a:cubicBezTo>
                  <a:cubicBezTo>
                    <a:pt x="6" y="71"/>
                    <a:pt x="14" y="67"/>
                    <a:pt x="23" y="67"/>
                  </a:cubicBezTo>
                  <a:cubicBezTo>
                    <a:pt x="32" y="67"/>
                    <a:pt x="40" y="71"/>
                    <a:pt x="46" y="78"/>
                  </a:cubicBezTo>
                  <a:cubicBezTo>
                    <a:pt x="54" y="88"/>
                    <a:pt x="59" y="102"/>
                    <a:pt x="59" y="118"/>
                  </a:cubicBezTo>
                  <a:cubicBezTo>
                    <a:pt x="59" y="134"/>
                    <a:pt x="54" y="148"/>
                    <a:pt x="46" y="158"/>
                  </a:cubicBezTo>
                  <a:cubicBezTo>
                    <a:pt x="40" y="165"/>
                    <a:pt x="32" y="169"/>
                    <a:pt x="23" y="169"/>
                  </a:cubicBezTo>
                  <a:cubicBezTo>
                    <a:pt x="14" y="169"/>
                    <a:pt x="6" y="165"/>
                    <a:pt x="0" y="157"/>
                  </a:cubicBezTo>
                  <a:cubicBezTo>
                    <a:pt x="0" y="248"/>
                    <a:pt x="0" y="248"/>
                    <a:pt x="0" y="248"/>
                  </a:cubicBezTo>
                  <a:cubicBezTo>
                    <a:pt x="100" y="248"/>
                    <a:pt x="100" y="248"/>
                    <a:pt x="100" y="248"/>
                  </a:cubicBezTo>
                  <a:cubicBezTo>
                    <a:pt x="103" y="250"/>
                    <a:pt x="105" y="251"/>
                    <a:pt x="105" y="254"/>
                  </a:cubicBezTo>
                  <a:close/>
                </a:path>
              </a:pathLst>
            </a:custGeom>
            <a:solidFill>
              <a:srgbClr val="32749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7" name="Google Shape;277;p3"/>
            <p:cNvSpPr/>
            <p:nvPr/>
          </p:nvSpPr>
          <p:spPr>
            <a:xfrm>
              <a:off x="3222625" y="2540000"/>
              <a:ext cx="2349500" cy="1262062"/>
            </a:xfrm>
            <a:custGeom>
              <a:avLst/>
              <a:gdLst/>
              <a:ahLst/>
              <a:cxnLst/>
              <a:rect l="l" t="t" r="r" b="b"/>
              <a:pathLst>
                <a:path w="576" h="309" extrusionOk="0">
                  <a:moveTo>
                    <a:pt x="200" y="250"/>
                  </a:moveTo>
                  <a:cubicBezTo>
                    <a:pt x="576" y="250"/>
                    <a:pt x="576" y="250"/>
                    <a:pt x="576" y="250"/>
                  </a:cubicBezTo>
                  <a:cubicBezTo>
                    <a:pt x="576" y="0"/>
                    <a:pt x="576" y="0"/>
                    <a:pt x="576" y="0"/>
                  </a:cubicBezTo>
                  <a:cubicBezTo>
                    <a:pt x="575" y="0"/>
                    <a:pt x="575" y="0"/>
                    <a:pt x="575" y="0"/>
                  </a:cubicBezTo>
                  <a:cubicBezTo>
                    <a:pt x="568" y="0"/>
                    <a:pt x="568" y="0"/>
                    <a:pt x="568" y="0"/>
                  </a:cubicBezTo>
                  <a:cubicBezTo>
                    <a:pt x="486" y="0"/>
                    <a:pt x="486" y="0"/>
                    <a:pt x="486" y="0"/>
                  </a:cubicBezTo>
                  <a:cubicBezTo>
                    <a:pt x="493" y="6"/>
                    <a:pt x="497" y="14"/>
                    <a:pt x="497" y="23"/>
                  </a:cubicBezTo>
                  <a:cubicBezTo>
                    <a:pt x="497" y="32"/>
                    <a:pt x="493" y="40"/>
                    <a:pt x="486" y="46"/>
                  </a:cubicBezTo>
                  <a:cubicBezTo>
                    <a:pt x="476" y="54"/>
                    <a:pt x="462" y="59"/>
                    <a:pt x="446" y="58"/>
                  </a:cubicBezTo>
                  <a:cubicBezTo>
                    <a:pt x="430" y="59"/>
                    <a:pt x="416" y="54"/>
                    <a:pt x="406" y="46"/>
                  </a:cubicBezTo>
                  <a:cubicBezTo>
                    <a:pt x="399" y="40"/>
                    <a:pt x="395" y="32"/>
                    <a:pt x="395" y="23"/>
                  </a:cubicBezTo>
                  <a:cubicBezTo>
                    <a:pt x="395" y="14"/>
                    <a:pt x="399" y="6"/>
                    <a:pt x="407" y="0"/>
                  </a:cubicBezTo>
                  <a:cubicBezTo>
                    <a:pt x="59" y="0"/>
                    <a:pt x="59" y="0"/>
                    <a:pt x="59" y="0"/>
                  </a:cubicBezTo>
                  <a:cubicBezTo>
                    <a:pt x="59" y="10"/>
                    <a:pt x="59" y="10"/>
                    <a:pt x="59" y="10"/>
                  </a:cubicBezTo>
                  <a:cubicBezTo>
                    <a:pt x="59" y="10"/>
                    <a:pt x="59" y="10"/>
                    <a:pt x="59" y="10"/>
                  </a:cubicBezTo>
                  <a:cubicBezTo>
                    <a:pt x="59" y="103"/>
                    <a:pt x="59" y="103"/>
                    <a:pt x="59" y="103"/>
                  </a:cubicBezTo>
                  <a:cubicBezTo>
                    <a:pt x="58" y="105"/>
                    <a:pt x="56" y="108"/>
                    <a:pt x="53" y="108"/>
                  </a:cubicBezTo>
                  <a:cubicBezTo>
                    <a:pt x="47" y="108"/>
                    <a:pt x="42" y="108"/>
                    <a:pt x="39" y="103"/>
                  </a:cubicBezTo>
                  <a:cubicBezTo>
                    <a:pt x="37" y="100"/>
                    <a:pt x="35" y="97"/>
                    <a:pt x="33" y="94"/>
                  </a:cubicBezTo>
                  <a:cubicBezTo>
                    <a:pt x="27" y="84"/>
                    <a:pt x="16" y="84"/>
                    <a:pt x="9" y="92"/>
                  </a:cubicBezTo>
                  <a:cubicBezTo>
                    <a:pt x="2" y="101"/>
                    <a:pt x="0" y="112"/>
                    <a:pt x="0" y="123"/>
                  </a:cubicBezTo>
                  <a:cubicBezTo>
                    <a:pt x="0" y="134"/>
                    <a:pt x="2" y="145"/>
                    <a:pt x="9" y="153"/>
                  </a:cubicBezTo>
                  <a:cubicBezTo>
                    <a:pt x="16" y="162"/>
                    <a:pt x="27" y="161"/>
                    <a:pt x="33" y="152"/>
                  </a:cubicBezTo>
                  <a:cubicBezTo>
                    <a:pt x="35" y="149"/>
                    <a:pt x="37" y="145"/>
                    <a:pt x="39" y="143"/>
                  </a:cubicBezTo>
                  <a:cubicBezTo>
                    <a:pt x="42" y="137"/>
                    <a:pt x="47" y="137"/>
                    <a:pt x="53" y="138"/>
                  </a:cubicBezTo>
                  <a:cubicBezTo>
                    <a:pt x="56" y="138"/>
                    <a:pt x="58" y="140"/>
                    <a:pt x="59" y="143"/>
                  </a:cubicBezTo>
                  <a:cubicBezTo>
                    <a:pt x="59" y="250"/>
                    <a:pt x="59" y="250"/>
                    <a:pt x="59" y="250"/>
                  </a:cubicBezTo>
                  <a:cubicBezTo>
                    <a:pt x="160" y="250"/>
                    <a:pt x="160" y="250"/>
                    <a:pt x="160" y="250"/>
                  </a:cubicBezTo>
                  <a:cubicBezTo>
                    <a:pt x="163" y="251"/>
                    <a:pt x="165" y="253"/>
                    <a:pt x="165" y="256"/>
                  </a:cubicBezTo>
                  <a:cubicBezTo>
                    <a:pt x="166" y="262"/>
                    <a:pt x="165" y="267"/>
                    <a:pt x="160" y="270"/>
                  </a:cubicBezTo>
                  <a:cubicBezTo>
                    <a:pt x="157" y="272"/>
                    <a:pt x="154" y="274"/>
                    <a:pt x="151" y="276"/>
                  </a:cubicBezTo>
                  <a:cubicBezTo>
                    <a:pt x="142" y="282"/>
                    <a:pt x="141" y="293"/>
                    <a:pt x="150" y="300"/>
                  </a:cubicBezTo>
                  <a:cubicBezTo>
                    <a:pt x="158" y="307"/>
                    <a:pt x="169" y="309"/>
                    <a:pt x="180" y="309"/>
                  </a:cubicBezTo>
                  <a:cubicBezTo>
                    <a:pt x="191" y="309"/>
                    <a:pt x="202" y="307"/>
                    <a:pt x="210" y="300"/>
                  </a:cubicBezTo>
                  <a:cubicBezTo>
                    <a:pt x="219" y="293"/>
                    <a:pt x="218" y="282"/>
                    <a:pt x="209" y="276"/>
                  </a:cubicBezTo>
                  <a:cubicBezTo>
                    <a:pt x="206" y="274"/>
                    <a:pt x="203" y="272"/>
                    <a:pt x="200" y="270"/>
                  </a:cubicBezTo>
                  <a:cubicBezTo>
                    <a:pt x="195" y="267"/>
                    <a:pt x="195" y="262"/>
                    <a:pt x="195" y="256"/>
                  </a:cubicBezTo>
                  <a:cubicBezTo>
                    <a:pt x="195" y="253"/>
                    <a:pt x="197" y="251"/>
                    <a:pt x="200" y="250"/>
                  </a:cubicBezTo>
                  <a:close/>
                </a:path>
              </a:pathLst>
            </a:custGeom>
            <a:solidFill>
              <a:srgbClr val="81D3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8" name="Google Shape;278;p3"/>
            <p:cNvSpPr/>
            <p:nvPr/>
          </p:nvSpPr>
          <p:spPr>
            <a:xfrm>
              <a:off x="3067050" y="1046162"/>
              <a:ext cx="2366962" cy="342900"/>
            </a:xfrm>
            <a:custGeom>
              <a:avLst/>
              <a:gdLst/>
              <a:ahLst/>
              <a:cxnLst/>
              <a:rect l="l" t="t" r="r" b="b"/>
              <a:pathLst>
                <a:path w="580" h="84" extrusionOk="0">
                  <a:moveTo>
                    <a:pt x="580" y="84"/>
                  </a:moveTo>
                  <a:cubicBezTo>
                    <a:pt x="533" y="54"/>
                    <a:pt x="477" y="32"/>
                    <a:pt x="414" y="16"/>
                  </a:cubicBezTo>
                  <a:cubicBezTo>
                    <a:pt x="372" y="6"/>
                    <a:pt x="330" y="1"/>
                    <a:pt x="290" y="0"/>
                  </a:cubicBezTo>
                  <a:cubicBezTo>
                    <a:pt x="250" y="1"/>
                    <a:pt x="208" y="6"/>
                    <a:pt x="166" y="16"/>
                  </a:cubicBezTo>
                  <a:cubicBezTo>
                    <a:pt x="103" y="32"/>
                    <a:pt x="47" y="54"/>
                    <a:pt x="0" y="84"/>
                  </a:cubicBezTo>
                  <a:lnTo>
                    <a:pt x="580" y="84"/>
                  </a:lnTo>
                  <a:close/>
                </a:path>
              </a:pathLst>
            </a:custGeom>
            <a:solidFill>
              <a:srgbClr val="5656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9" name="Google Shape;279;p3"/>
            <p:cNvSpPr txBox="1"/>
            <p:nvPr/>
          </p:nvSpPr>
          <p:spPr>
            <a:xfrm>
              <a:off x="4854577" y="6089650"/>
              <a:ext cx="1654173" cy="52387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600"/>
                <a:buFont typeface="Open Sans SemiBold"/>
                <a:buNone/>
              </a:pPr>
              <a:r>
                <a:rPr lang="en-US" sz="2000" b="1" i="0" u="none" strike="noStrike" cap="none">
                  <a:solidFill>
                    <a:srgbClr val="FFFFFF"/>
                  </a:solidFill>
                  <a:latin typeface="Open Sans SemiBold"/>
                  <a:ea typeface="Open Sans SemiBold"/>
                  <a:cs typeface="Open Sans SemiBold"/>
                  <a:sym typeface="Open Sans SemiBold"/>
                </a:rPr>
                <a:t>  </a:t>
              </a:r>
              <a:endParaRPr sz="1100" b="0" i="0" u="none" strike="noStrike" cap="none">
                <a:solidFill>
                  <a:srgbClr val="000000"/>
                </a:solidFill>
                <a:latin typeface="Arial"/>
                <a:ea typeface="Arial"/>
                <a:cs typeface="Arial"/>
                <a:sym typeface="Arial"/>
              </a:endParaRPr>
            </a:p>
          </p:txBody>
        </p:sp>
        <p:sp>
          <p:nvSpPr>
            <p:cNvPr id="280" name="Google Shape;280;p3"/>
            <p:cNvSpPr txBox="1"/>
            <p:nvPr/>
          </p:nvSpPr>
          <p:spPr>
            <a:xfrm>
              <a:off x="2500312" y="3654425"/>
              <a:ext cx="946150" cy="13144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600"/>
                <a:buFont typeface="Open Sans SemiBold"/>
                <a:buNone/>
              </a:pPr>
              <a:endParaRPr sz="1400" b="0" i="0" u="none" strike="noStrike" cap="none">
                <a:solidFill>
                  <a:schemeClr val="lt1"/>
                </a:solidFill>
                <a:latin typeface="Open Sans SemiBold"/>
                <a:ea typeface="Open Sans SemiBold"/>
                <a:cs typeface="Open Sans SemiBold"/>
                <a:sym typeface="Open Sans SemiBold"/>
              </a:endParaRPr>
            </a:p>
          </p:txBody>
        </p:sp>
      </p:grpSp>
      <p:sp>
        <p:nvSpPr>
          <p:cNvPr id="281" name="Google Shape;281;p3"/>
          <p:cNvSpPr txBox="1"/>
          <p:nvPr/>
        </p:nvSpPr>
        <p:spPr>
          <a:xfrm>
            <a:off x="3715942" y="191578"/>
            <a:ext cx="4760115" cy="64645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700"/>
              <a:buFont typeface="Montserrat"/>
              <a:buNone/>
            </a:pPr>
            <a:r>
              <a:rPr lang="en-US" sz="2800" b="0" i="0" u="none" strike="noStrike" cap="none">
                <a:solidFill>
                  <a:srgbClr val="FF872B"/>
                </a:solidFill>
                <a:latin typeface="Open Sans SemiBold"/>
                <a:ea typeface="Open Sans SemiBold"/>
                <a:cs typeface="Open Sans SemiBold"/>
                <a:sym typeface="Open Sans SemiBold"/>
              </a:rPr>
              <a:t>Who is at Risk?</a:t>
            </a:r>
            <a:endParaRPr sz="2800" b="0" i="0" u="none" strike="noStrike" cap="none">
              <a:solidFill>
                <a:srgbClr val="FF872B"/>
              </a:solidFill>
              <a:latin typeface="Open Sans SemiBold"/>
              <a:ea typeface="Open Sans SemiBold"/>
              <a:cs typeface="Open Sans SemiBold"/>
              <a:sym typeface="Open Sans SemiBold"/>
            </a:endParaRPr>
          </a:p>
        </p:txBody>
      </p:sp>
      <p:sp>
        <p:nvSpPr>
          <p:cNvPr id="282" name="Google Shape;282;p3"/>
          <p:cNvSpPr txBox="1"/>
          <p:nvPr/>
        </p:nvSpPr>
        <p:spPr>
          <a:xfrm>
            <a:off x="244973" y="1170214"/>
            <a:ext cx="7073651" cy="2320059"/>
          </a:xfrm>
          <a:prstGeom prst="rect">
            <a:avLst/>
          </a:prstGeom>
          <a:noFill/>
          <a:ln w="9525" cap="flat" cmpd="sng">
            <a:solidFill>
              <a:srgbClr val="FF872B"/>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b="0" i="0" u="none" strike="noStrike" cap="none">
                <a:solidFill>
                  <a:srgbClr val="000000"/>
                </a:solidFill>
                <a:latin typeface="Open Sans"/>
                <a:ea typeface="Open Sans"/>
                <a:cs typeface="Open Sans"/>
                <a:sym typeface="Open Sans"/>
              </a:rPr>
              <a:t>In Canada, some groups that are likely to experience literacy challenges include: </a:t>
            </a:r>
            <a:endParaRPr/>
          </a:p>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Canadians with fewer years of schooling</a:t>
            </a:r>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Immigrants </a:t>
            </a:r>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Indigenous Peoples </a:t>
            </a:r>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Older Canadians </a:t>
            </a:r>
            <a:endParaRPr/>
          </a:p>
          <a:p>
            <a:pPr marL="0" marR="0" lvl="3" indent="0" algn="l" rtl="0">
              <a:lnSpc>
                <a:spcPct val="150000"/>
              </a:lnSpc>
              <a:spcBef>
                <a:spcPts val="0"/>
              </a:spcBef>
              <a:spcAft>
                <a:spcPts val="0"/>
              </a:spcAft>
              <a:buNone/>
            </a:pPr>
            <a:r>
              <a:rPr lang="en-US" sz="1400" b="0" i="1" u="none" strike="noStrike" cap="none">
                <a:solidFill>
                  <a:srgbClr val="000000"/>
                </a:solidFill>
                <a:latin typeface="Open Sans"/>
                <a:ea typeface="Open Sans"/>
                <a:cs typeface="Open Sans"/>
                <a:sym typeface="Open Sans"/>
              </a:rPr>
              <a:t>                                                                        (Decoda Literacy Matters Fact Sheet, 2018)</a:t>
            </a:r>
            <a:endParaRPr/>
          </a:p>
        </p:txBody>
      </p:sp>
      <p:sp>
        <p:nvSpPr>
          <p:cNvPr id="283" name="Google Shape;283;p3">
            <a:hlinkClick r:id="rId3"/>
          </p:cNvPr>
          <p:cNvSpPr txBox="1"/>
          <p:nvPr/>
        </p:nvSpPr>
        <p:spPr>
          <a:xfrm>
            <a:off x="1" y="6639924"/>
            <a:ext cx="825472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872B"/>
                </a:solidFill>
                <a:latin typeface="Open Sans"/>
                <a:ea typeface="Open Sans"/>
                <a:cs typeface="Open Sans"/>
                <a:sym typeface="Open Sans"/>
              </a:rPr>
              <a:t>Decoda Literacy Matters 🡪 </a:t>
            </a:r>
            <a:r>
              <a:rPr lang="en-US" sz="1050" b="0" i="0" u="none" strike="noStrike" cap="none">
                <a:solidFill>
                  <a:srgbClr val="000000"/>
                </a:solidFill>
                <a:latin typeface="Open Sans"/>
                <a:ea typeface="Open Sans"/>
                <a:cs typeface="Open Sans"/>
                <a:sym typeface="Open Sans"/>
              </a:rPr>
              <a:t>https://www.decoda.ca/wp-content/uploads/Literacy-Matters-Fact-Sheet_August-2018.pdf</a:t>
            </a:r>
            <a:endParaRPr/>
          </a:p>
        </p:txBody>
      </p:sp>
      <p:sp>
        <p:nvSpPr>
          <p:cNvPr id="284" name="Google Shape;284;p3"/>
          <p:cNvSpPr txBox="1"/>
          <p:nvPr/>
        </p:nvSpPr>
        <p:spPr>
          <a:xfrm>
            <a:off x="7600950" y="1170214"/>
            <a:ext cx="4030617" cy="2320059"/>
          </a:xfrm>
          <a:prstGeom prst="rect">
            <a:avLst/>
          </a:prstGeom>
          <a:noFill/>
          <a:ln w="9525" cap="flat" cmpd="sng">
            <a:solidFill>
              <a:srgbClr val="FF872B"/>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400" b="0" i="0" u="none" strike="noStrike" cap="none">
                <a:solidFill>
                  <a:srgbClr val="000000"/>
                </a:solidFill>
                <a:latin typeface="Open Sans"/>
                <a:ea typeface="Open Sans"/>
                <a:cs typeface="Open Sans"/>
                <a:sym typeface="Open Sans"/>
              </a:rPr>
              <a:t>Immigrants are the most at risk of low literacy proficiency scores if they arrive in Canada at an older age, do not speak an official language in Canada and have low levels of education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0" marR="0" lvl="1" indent="0" algn="l" rtl="0">
              <a:lnSpc>
                <a:spcPct val="150000"/>
              </a:lnSpc>
              <a:spcBef>
                <a:spcPts val="0"/>
              </a:spcBef>
              <a:spcAft>
                <a:spcPts val="0"/>
              </a:spcAft>
              <a:buNone/>
            </a:pPr>
            <a:endParaRPr sz="1400" b="0" i="1" u="none" strike="noStrike" cap="none">
              <a:solidFill>
                <a:srgbClr val="000000"/>
              </a:solidFill>
              <a:latin typeface="Open Sans"/>
              <a:ea typeface="Open Sans"/>
              <a:cs typeface="Open Sans"/>
              <a:sym typeface="Open Sans"/>
            </a:endParaRPr>
          </a:p>
          <a:p>
            <a:pPr marL="0" marR="0" lvl="1" indent="0" algn="l" rtl="0">
              <a:lnSpc>
                <a:spcPct val="150000"/>
              </a:lnSpc>
              <a:spcBef>
                <a:spcPts val="0"/>
              </a:spcBef>
              <a:spcAft>
                <a:spcPts val="0"/>
              </a:spcAft>
              <a:buNone/>
            </a:pPr>
            <a:r>
              <a:rPr lang="en-US" sz="1400" b="0" i="1" u="none" strike="noStrike" cap="none">
                <a:solidFill>
                  <a:srgbClr val="000000"/>
                </a:solidFill>
                <a:latin typeface="Open Sans"/>
                <a:ea typeface="Open Sans"/>
                <a:cs typeface="Open Sans"/>
                <a:sym typeface="Open Sans"/>
              </a:rPr>
              <a:t>	(PIAAC 2012, Immigrants in Canada) </a:t>
            </a:r>
            <a:endParaRPr/>
          </a:p>
        </p:txBody>
      </p:sp>
      <p:sp>
        <p:nvSpPr>
          <p:cNvPr id="285" name="Google Shape;285;p3">
            <a:hlinkClick r:id="rId4"/>
          </p:cNvPr>
          <p:cNvSpPr txBox="1"/>
          <p:nvPr/>
        </p:nvSpPr>
        <p:spPr>
          <a:xfrm>
            <a:off x="0" y="6386008"/>
            <a:ext cx="8221566"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872B"/>
                </a:solidFill>
                <a:latin typeface="Open Sans"/>
                <a:ea typeface="Open Sans"/>
                <a:cs typeface="Open Sans"/>
                <a:sym typeface="Open Sans"/>
              </a:rPr>
              <a:t>PIAAC 2012, Immigrants in Canada 🡪 </a:t>
            </a:r>
            <a:r>
              <a:rPr lang="en-US" sz="1050" b="0" i="0" u="none" strike="noStrike" cap="none">
                <a:solidFill>
                  <a:srgbClr val="000000"/>
                </a:solidFill>
                <a:latin typeface="Open Sans"/>
                <a:ea typeface="Open Sans"/>
                <a:cs typeface="Open Sans"/>
                <a:sym typeface="Open Sans"/>
              </a:rPr>
              <a:t>http://www.piaac.ca/docs/PIAAC%202012%20Immigrants%20Canada%20Final%20EN.pdf</a:t>
            </a:r>
            <a:endParaRPr/>
          </a:p>
        </p:txBody>
      </p:sp>
      <p:pic>
        <p:nvPicPr>
          <p:cNvPr id="286" name="Google Shape;286;p3">
            <a:hlinkClick r:id="rId5" action="ppaction://hlinksldjump"/>
          </p:cNvPr>
          <p:cNvPicPr preferRelativeResize="0"/>
          <p:nvPr/>
        </p:nvPicPr>
        <p:blipFill rotWithShape="1">
          <a:blip r:embed="rId6">
            <a:alphaModFix/>
          </a:blip>
          <a:srcRect/>
          <a:stretch/>
        </p:blipFill>
        <p:spPr>
          <a:xfrm>
            <a:off x="0" y="0"/>
            <a:ext cx="914479" cy="914479"/>
          </a:xfrm>
          <a:prstGeom prst="rect">
            <a:avLst/>
          </a:prstGeom>
          <a:noFill/>
          <a:ln>
            <a:noFill/>
          </a:ln>
        </p:spPr>
      </p:pic>
      <p:pic>
        <p:nvPicPr>
          <p:cNvPr id="287" name="Google Shape;287;p3">
            <a:hlinkClick r:id="rId5" action="ppaction://hlinksldjump"/>
          </p:cNvPr>
          <p:cNvPicPr preferRelativeResize="0"/>
          <p:nvPr/>
        </p:nvPicPr>
        <p:blipFill rotWithShape="1">
          <a:blip r:embed="rId7">
            <a:alphaModFix/>
          </a:blip>
          <a:srcRect/>
          <a:stretch/>
        </p:blipFill>
        <p:spPr>
          <a:xfrm>
            <a:off x="11277521" y="6040123"/>
            <a:ext cx="914479" cy="914479"/>
          </a:xfrm>
          <a:prstGeom prst="rect">
            <a:avLst/>
          </a:prstGeom>
          <a:noFill/>
          <a:ln>
            <a:noFill/>
          </a:ln>
        </p:spPr>
      </p:pic>
      <p:pic>
        <p:nvPicPr>
          <p:cNvPr id="288" name="Google Shape;288;p3">
            <a:hlinkClick r:id="rId8" action="ppaction://hlinksldjump"/>
          </p:cNvPr>
          <p:cNvPicPr preferRelativeResize="0"/>
          <p:nvPr/>
        </p:nvPicPr>
        <p:blipFill rotWithShape="1">
          <a:blip r:embed="rId9">
            <a:alphaModFix/>
          </a:blip>
          <a:srcRect/>
          <a:stretch/>
        </p:blipFill>
        <p:spPr>
          <a:xfrm>
            <a:off x="11277520" y="-102466"/>
            <a:ext cx="914479" cy="914479"/>
          </a:xfrm>
          <a:prstGeom prst="rect">
            <a:avLst/>
          </a:prstGeom>
          <a:noFill/>
          <a:ln>
            <a:noFill/>
          </a:ln>
        </p:spPr>
      </p:pic>
      <p:sp>
        <p:nvSpPr>
          <p:cNvPr id="289" name="Google Shape;289;p3"/>
          <p:cNvSpPr txBox="1"/>
          <p:nvPr/>
        </p:nvSpPr>
        <p:spPr>
          <a:xfrm>
            <a:off x="244972" y="3746008"/>
            <a:ext cx="6413003" cy="2354491"/>
          </a:xfrm>
          <a:prstGeom prst="rect">
            <a:avLst/>
          </a:prstGeom>
          <a:noFill/>
          <a:ln w="9525" cap="flat" cmpd="sng">
            <a:solidFill>
              <a:srgbClr val="FF872B"/>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400" b="0" i="0" u="none" strike="noStrike" cap="none">
                <a:solidFill>
                  <a:srgbClr val="000000"/>
                </a:solidFill>
                <a:latin typeface="Open Sans"/>
                <a:ea typeface="Open Sans"/>
                <a:cs typeface="Open Sans"/>
                <a:sym typeface="Open Sans"/>
              </a:rPr>
              <a:t>In Canada, Indigenous peoples score lower on literacy, numeracy and problem-solving in technology rich environments compared to the non-Indigenous population. The health and social outcomes of these results should be interpreted in the context of ongoing social, cultural and economic marginalization, including the implications of colonization.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1400" b="0" i="1" u="none" strike="noStrike" cap="none">
                <a:solidFill>
                  <a:srgbClr val="000000"/>
                </a:solidFill>
                <a:latin typeface="Open Sans"/>
                <a:ea typeface="Open Sans"/>
                <a:cs typeface="Open Sans"/>
                <a:sym typeface="Open Sans"/>
              </a:rPr>
              <a:t>PIAAC 2012, Executive Summary)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90" name="Google Shape;290;p3">
            <a:hlinkClick r:id="rId10"/>
          </p:cNvPr>
          <p:cNvSpPr txBox="1"/>
          <p:nvPr/>
        </p:nvSpPr>
        <p:spPr>
          <a:xfrm>
            <a:off x="0" y="6100500"/>
            <a:ext cx="8210328"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872B"/>
                </a:solidFill>
                <a:latin typeface="Open Sans"/>
                <a:ea typeface="Open Sans"/>
                <a:cs typeface="Open Sans"/>
                <a:sym typeface="Open Sans"/>
              </a:rPr>
              <a:t>PIAAC 2012, Executive Summary 🡪 </a:t>
            </a:r>
            <a:r>
              <a:rPr lang="en-US" sz="1050" b="0" i="0" u="none" strike="noStrike" cap="none">
                <a:solidFill>
                  <a:srgbClr val="000000"/>
                </a:solidFill>
                <a:latin typeface="Open Sans"/>
                <a:ea typeface="Open Sans"/>
                <a:cs typeface="Open Sans"/>
                <a:sym typeface="Open Sans"/>
              </a:rPr>
              <a:t>http://www.piaac.ca/docs/PIAAC2018/PIAAC-HS-Outcomes_Executive-Summary_EN.pdf</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additive="base">
                                        <p:cTn id="7" dur="750"/>
                                        <p:tgtEl>
                                          <p:spTgt spid="262"/>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281"/>
                                        </p:tgtEl>
                                        <p:attrNameLst>
                                          <p:attrName>style.visibility</p:attrName>
                                        </p:attrNameLst>
                                      </p:cBhvr>
                                      <p:to>
                                        <p:strVal val="visible"/>
                                      </p:to>
                                    </p:set>
                                    <p:anim calcmode="lin" valueType="num">
                                      <p:cBhvr additive="base">
                                        <p:cTn id="10" dur="750"/>
                                        <p:tgtEl>
                                          <p:spTgt spid="281"/>
                                        </p:tgtEl>
                                        <p:attrNameLst>
                                          <p:attrName>ppt_y</p:attrName>
                                        </p:attrNameLst>
                                      </p:cBhvr>
                                      <p:tavLst>
                                        <p:tav tm="0">
                                          <p:val>
                                            <p:strVal val="#ppt_y-1"/>
                                          </p:val>
                                        </p:tav>
                                        <p:tav tm="100000">
                                          <p:val>
                                            <p:strVal val="#ppt_y"/>
                                          </p:val>
                                        </p:tav>
                                      </p:tavLst>
                                    </p:anim>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284"/>
                                        </p:tgtEl>
                                        <p:attrNameLst>
                                          <p:attrName>style.visibility</p:attrName>
                                        </p:attrNameLst>
                                      </p:cBhvr>
                                      <p:to>
                                        <p:strVal val="visible"/>
                                      </p:to>
                                    </p:set>
                                    <p:anim calcmode="lin" valueType="num">
                                      <p:cBhvr additive="base">
                                        <p:cTn id="14" dur="500"/>
                                        <p:tgtEl>
                                          <p:spTgt spid="284"/>
                                        </p:tgtEl>
                                        <p:attrNameLst>
                                          <p:attrName>ppt_x</p:attrName>
                                        </p:attrNameLst>
                                      </p:cBhvr>
                                      <p:tavLst>
                                        <p:tav tm="0">
                                          <p:val>
                                            <p:strVal val="#ppt_x-1"/>
                                          </p:val>
                                        </p:tav>
                                        <p:tav tm="100000">
                                          <p:val>
                                            <p:strVal val="#ppt_x"/>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282"/>
                                        </p:tgtEl>
                                        <p:attrNameLst>
                                          <p:attrName>style.visibility</p:attrName>
                                        </p:attrNameLst>
                                      </p:cBhvr>
                                      <p:to>
                                        <p:strVal val="visible"/>
                                      </p:to>
                                    </p:set>
                                    <p:anim calcmode="lin" valueType="num">
                                      <p:cBhvr additive="base">
                                        <p:cTn id="18" dur="500"/>
                                        <p:tgtEl>
                                          <p:spTgt spid="282"/>
                                        </p:tgtEl>
                                        <p:attrNameLst>
                                          <p:attrName>ppt_x</p:attrName>
                                        </p:attrNameLst>
                                      </p:cBhvr>
                                      <p:tavLst>
                                        <p:tav tm="0">
                                          <p:val>
                                            <p:strVal val="#ppt_x-1"/>
                                          </p:val>
                                        </p:tav>
                                        <p:tav tm="100000">
                                          <p:val>
                                            <p:strVal val="#ppt_x"/>
                                          </p:val>
                                        </p:tav>
                                      </p:tavLst>
                                    </p:anim>
                                  </p:childTnLst>
                                </p:cTn>
                              </p:par>
                            </p:childTnLst>
                          </p:cTn>
                        </p:par>
                        <p:par>
                          <p:cTn id="19" fill="hold">
                            <p:stCondLst>
                              <p:cond delay="1750"/>
                            </p:stCondLst>
                            <p:childTnLst>
                              <p:par>
                                <p:cTn id="20" presetID="2" presetClass="entr" presetSubtype="8" fill="hold" nodeType="afterEffect">
                                  <p:stCondLst>
                                    <p:cond delay="0"/>
                                  </p:stCondLst>
                                  <p:childTnLst>
                                    <p:set>
                                      <p:cBhvr>
                                        <p:cTn id="21" dur="1" fill="hold">
                                          <p:stCondLst>
                                            <p:cond delay="0"/>
                                          </p:stCondLst>
                                        </p:cTn>
                                        <p:tgtEl>
                                          <p:spTgt spid="289"/>
                                        </p:tgtEl>
                                        <p:attrNameLst>
                                          <p:attrName>style.visibility</p:attrName>
                                        </p:attrNameLst>
                                      </p:cBhvr>
                                      <p:to>
                                        <p:strVal val="visible"/>
                                      </p:to>
                                    </p:set>
                                    <p:anim calcmode="lin" valueType="num">
                                      <p:cBhvr additive="base">
                                        <p:cTn id="22" dur="500"/>
                                        <p:tgtEl>
                                          <p:spTgt spid="289"/>
                                        </p:tgtEl>
                                        <p:attrNameLst>
                                          <p:attrName>ppt_x</p:attrName>
                                        </p:attrNameLst>
                                      </p:cBhvr>
                                      <p:tavLst>
                                        <p:tav tm="0">
                                          <p:val>
                                            <p:strVal val="#ppt_x-1"/>
                                          </p:val>
                                        </p:tav>
                                        <p:tav tm="100000">
                                          <p:val>
                                            <p:strVal val="#ppt_x"/>
                                          </p:val>
                                        </p:tav>
                                      </p:tavLst>
                                    </p:anim>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287"/>
                                        </p:tgtEl>
                                        <p:attrNameLst>
                                          <p:attrName>style.visibility</p:attrName>
                                        </p:attrNameLst>
                                      </p:cBhvr>
                                      <p:to>
                                        <p:strVal val="visible"/>
                                      </p:to>
                                    </p:set>
                                    <p:animEffect transition="in" filter="fade">
                                      <p:cBhvr>
                                        <p:cTn id="26" dur="500"/>
                                        <p:tgtEl>
                                          <p:spTgt spid="287"/>
                                        </p:tgtEl>
                                      </p:cBhvr>
                                    </p:animEffect>
                                  </p:childTnLst>
                                </p:cTn>
                              </p:par>
                              <p:par>
                                <p:cTn id="27" presetID="10" presetClass="entr" presetSubtype="0" fill="hold" nodeType="withEffect">
                                  <p:stCondLst>
                                    <p:cond delay="0"/>
                                  </p:stCondLst>
                                  <p:childTnLst>
                                    <p:set>
                                      <p:cBhvr>
                                        <p:cTn id="28" dur="1" fill="hold">
                                          <p:stCondLst>
                                            <p:cond delay="0"/>
                                          </p:stCondLst>
                                        </p:cTn>
                                        <p:tgtEl>
                                          <p:spTgt spid="288"/>
                                        </p:tgtEl>
                                        <p:attrNameLst>
                                          <p:attrName>style.visibility</p:attrName>
                                        </p:attrNameLst>
                                      </p:cBhvr>
                                      <p:to>
                                        <p:strVal val="visible"/>
                                      </p:to>
                                    </p:set>
                                    <p:animEffect transition="in" filter="fade">
                                      <p:cBhvr>
                                        <p:cTn id="29" dur="500"/>
                                        <p:tgtEl>
                                          <p:spTgt spid="288"/>
                                        </p:tgtEl>
                                      </p:cBhvr>
                                    </p:animEffect>
                                  </p:childTnLst>
                                </p:cTn>
                              </p:par>
                              <p:par>
                                <p:cTn id="30" presetID="10" presetClass="entr" presetSubtype="0" fill="hold" nodeType="withEffect">
                                  <p:stCondLst>
                                    <p:cond delay="0"/>
                                  </p:stCondLst>
                                  <p:childTnLst>
                                    <p:set>
                                      <p:cBhvr>
                                        <p:cTn id="31" dur="1" fill="hold">
                                          <p:stCondLst>
                                            <p:cond delay="0"/>
                                          </p:stCondLst>
                                        </p:cTn>
                                        <p:tgtEl>
                                          <p:spTgt spid="286"/>
                                        </p:tgtEl>
                                        <p:attrNameLst>
                                          <p:attrName>style.visibility</p:attrName>
                                        </p:attrNameLst>
                                      </p:cBhvr>
                                      <p:to>
                                        <p:strVal val="visible"/>
                                      </p:to>
                                    </p:set>
                                    <p:animEffect transition="in" filter="fade">
                                      <p:cBhvr>
                                        <p:cTn id="32" dur="500"/>
                                        <p:tgtEl>
                                          <p:spTgt spid="286"/>
                                        </p:tgtEl>
                                      </p:cBhvr>
                                    </p:animEffect>
                                  </p:childTnLst>
                                </p:cTn>
                              </p:par>
                              <p:par>
                                <p:cTn id="33" presetID="10" presetClass="entr" presetSubtype="0" fill="hold" nodeType="withEffect">
                                  <p:stCondLst>
                                    <p:cond delay="0"/>
                                  </p:stCondLst>
                                  <p:childTnLst>
                                    <p:set>
                                      <p:cBhvr>
                                        <p:cTn id="34" dur="1" fill="hold">
                                          <p:stCondLst>
                                            <p:cond delay="0"/>
                                          </p:stCondLst>
                                        </p:cTn>
                                        <p:tgtEl>
                                          <p:spTgt spid="290"/>
                                        </p:tgtEl>
                                        <p:attrNameLst>
                                          <p:attrName>style.visibility</p:attrName>
                                        </p:attrNameLst>
                                      </p:cBhvr>
                                      <p:to>
                                        <p:strVal val="visible"/>
                                      </p:to>
                                    </p:set>
                                    <p:animEffect transition="in" filter="fade">
                                      <p:cBhvr>
                                        <p:cTn id="35" dur="500"/>
                                        <p:tgtEl>
                                          <p:spTgt spid="290"/>
                                        </p:tgtEl>
                                      </p:cBhvr>
                                    </p:animEffect>
                                  </p:childTnLst>
                                </p:cTn>
                              </p:par>
                              <p:par>
                                <p:cTn id="36" presetID="10" presetClass="entr" presetSubtype="0" fill="hold" nodeType="withEffect">
                                  <p:stCondLst>
                                    <p:cond delay="0"/>
                                  </p:stCondLst>
                                  <p:childTnLst>
                                    <p:set>
                                      <p:cBhvr>
                                        <p:cTn id="37" dur="1" fill="hold">
                                          <p:stCondLst>
                                            <p:cond delay="0"/>
                                          </p:stCondLst>
                                        </p:cTn>
                                        <p:tgtEl>
                                          <p:spTgt spid="285"/>
                                        </p:tgtEl>
                                        <p:attrNameLst>
                                          <p:attrName>style.visibility</p:attrName>
                                        </p:attrNameLst>
                                      </p:cBhvr>
                                      <p:to>
                                        <p:strVal val="visible"/>
                                      </p:to>
                                    </p:set>
                                    <p:animEffect transition="in" filter="fade">
                                      <p:cBhvr>
                                        <p:cTn id="38" dur="500"/>
                                        <p:tgtEl>
                                          <p:spTgt spid="285"/>
                                        </p:tgtEl>
                                      </p:cBhvr>
                                    </p:animEffect>
                                  </p:childTnLst>
                                </p:cTn>
                              </p:par>
                              <p:par>
                                <p:cTn id="39" presetID="10" presetClass="entr" presetSubtype="0" fill="hold" nodeType="withEffect">
                                  <p:stCondLst>
                                    <p:cond delay="0"/>
                                  </p:stCondLst>
                                  <p:childTnLst>
                                    <p:set>
                                      <p:cBhvr>
                                        <p:cTn id="40" dur="1" fill="hold">
                                          <p:stCondLst>
                                            <p:cond delay="0"/>
                                          </p:stCondLst>
                                        </p:cTn>
                                        <p:tgtEl>
                                          <p:spTgt spid="283"/>
                                        </p:tgtEl>
                                        <p:attrNameLst>
                                          <p:attrName>style.visibility</p:attrName>
                                        </p:attrNameLst>
                                      </p:cBhvr>
                                      <p:to>
                                        <p:strVal val="visible"/>
                                      </p:to>
                                    </p:set>
                                    <p:animEffect transition="in" filter="fade">
                                      <p:cBhvr>
                                        <p:cTn id="41" dur="5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
          <p:cNvSpPr txBox="1">
            <a:spLocks noGrp="1"/>
          </p:cNvSpPr>
          <p:nvPr>
            <p:ph type="title"/>
          </p:nvPr>
        </p:nvSpPr>
        <p:spPr>
          <a:xfrm>
            <a:off x="838200" y="-42517"/>
            <a:ext cx="10515600" cy="13255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n-US" sz="2800">
                <a:solidFill>
                  <a:srgbClr val="E24956"/>
                </a:solidFill>
                <a:latin typeface="Open Sans SemiBold"/>
                <a:ea typeface="Open Sans SemiBold"/>
                <a:cs typeface="Open Sans SemiBold"/>
                <a:sym typeface="Open Sans SemiBold"/>
              </a:rPr>
              <a:t>The Programme for the International Assessment </a:t>
            </a:r>
            <a:br>
              <a:rPr lang="en-US" sz="2800">
                <a:solidFill>
                  <a:srgbClr val="E24956"/>
                </a:solidFill>
                <a:latin typeface="Open Sans SemiBold"/>
                <a:ea typeface="Open Sans SemiBold"/>
                <a:cs typeface="Open Sans SemiBold"/>
                <a:sym typeface="Open Sans SemiBold"/>
              </a:rPr>
            </a:br>
            <a:r>
              <a:rPr lang="en-US" sz="2800">
                <a:solidFill>
                  <a:srgbClr val="E24956"/>
                </a:solidFill>
                <a:latin typeface="Open Sans SemiBold"/>
                <a:ea typeface="Open Sans SemiBold"/>
                <a:cs typeface="Open Sans SemiBold"/>
                <a:sym typeface="Open Sans SemiBold"/>
              </a:rPr>
              <a:t>of Adult Competencies (PIAAC)</a:t>
            </a:r>
            <a:endParaRPr sz="2800">
              <a:solidFill>
                <a:srgbClr val="E24956"/>
              </a:solidFill>
              <a:latin typeface="Open Sans SemiBold"/>
              <a:ea typeface="Open Sans SemiBold"/>
              <a:cs typeface="Open Sans SemiBold"/>
              <a:sym typeface="Open Sans SemiBold"/>
            </a:endParaRPr>
          </a:p>
        </p:txBody>
      </p:sp>
      <p:sp>
        <p:nvSpPr>
          <p:cNvPr id="296" name="Google Shape;296;p4"/>
          <p:cNvSpPr txBox="1">
            <a:spLocks noGrp="1"/>
          </p:cNvSpPr>
          <p:nvPr>
            <p:ph type="body" idx="1"/>
          </p:nvPr>
        </p:nvSpPr>
        <p:spPr>
          <a:xfrm>
            <a:off x="7857671" y="1089402"/>
            <a:ext cx="3772393" cy="4433457"/>
          </a:xfrm>
          <a:prstGeom prst="rect">
            <a:avLst/>
          </a:prstGeom>
          <a:noFill/>
          <a:ln>
            <a:noFill/>
          </a:ln>
        </p:spPr>
        <p:txBody>
          <a:bodyPr spcFirstLastPara="1" wrap="square" lIns="91425" tIns="45700" rIns="91425" bIns="45700" anchor="t" anchorCtr="0">
            <a:noAutofit/>
          </a:bodyPr>
          <a:lstStyle/>
          <a:p>
            <a:pPr marL="457200" lvl="0" indent="-342900" algn="l" rtl="0">
              <a:lnSpc>
                <a:spcPct val="150000"/>
              </a:lnSpc>
              <a:spcBef>
                <a:spcPts val="1000"/>
              </a:spcBef>
              <a:spcAft>
                <a:spcPts val="0"/>
              </a:spcAft>
              <a:buSzPts val="1800"/>
              <a:buChar char="•"/>
            </a:pPr>
            <a:r>
              <a:rPr lang="en-US" sz="1400">
                <a:latin typeface="Open Sans"/>
                <a:ea typeface="Open Sans"/>
                <a:cs typeface="Open Sans"/>
                <a:sym typeface="Open Sans"/>
              </a:rPr>
              <a:t>PIAAC is a survey of adults aged 16-65 that assesses skills in literacy, numeracy and problem-solving in technology-rich environments.</a:t>
            </a:r>
            <a:endParaRPr sz="1400">
              <a:latin typeface="Open Sans"/>
              <a:ea typeface="Open Sans"/>
              <a:cs typeface="Open Sans"/>
              <a:sym typeface="Open Sans"/>
            </a:endParaRPr>
          </a:p>
          <a:p>
            <a:pPr marL="457200" lvl="0" indent="-228600" algn="l" rtl="0">
              <a:lnSpc>
                <a:spcPct val="150000"/>
              </a:lnSpc>
              <a:spcBef>
                <a:spcPts val="1000"/>
              </a:spcBef>
              <a:spcAft>
                <a:spcPts val="0"/>
              </a:spcAft>
              <a:buSzPts val="1800"/>
              <a:buNone/>
            </a:pPr>
            <a:endParaRPr sz="1400">
              <a:latin typeface="Open Sans"/>
              <a:ea typeface="Open Sans"/>
              <a:cs typeface="Open Sans"/>
              <a:sym typeface="Open Sans"/>
            </a:endParaRPr>
          </a:p>
          <a:p>
            <a:pPr marL="457200" lvl="0" indent="-342900" algn="l" rtl="0">
              <a:lnSpc>
                <a:spcPct val="150000"/>
              </a:lnSpc>
              <a:spcBef>
                <a:spcPts val="1000"/>
              </a:spcBef>
              <a:spcAft>
                <a:spcPts val="0"/>
              </a:spcAft>
              <a:buSzPts val="1800"/>
              <a:buChar char="•"/>
            </a:pPr>
            <a:r>
              <a:rPr lang="en-US" sz="1400" b="1">
                <a:latin typeface="Open Sans"/>
                <a:ea typeface="Open Sans"/>
                <a:cs typeface="Open Sans"/>
                <a:sym typeface="Open Sans"/>
              </a:rPr>
              <a:t>4% </a:t>
            </a:r>
            <a:r>
              <a:rPr lang="en-US" sz="1400">
                <a:latin typeface="Open Sans"/>
                <a:ea typeface="Open Sans"/>
                <a:cs typeface="Open Sans"/>
                <a:sym typeface="Open Sans"/>
              </a:rPr>
              <a:t>of Canadians score below level 1 and can only interpret brief written texts on familiar topics to locate a single piece of information.</a:t>
            </a:r>
            <a:endParaRPr/>
          </a:p>
          <a:p>
            <a:pPr marL="457200" lvl="0" indent="-228600" algn="l" rtl="0">
              <a:lnSpc>
                <a:spcPct val="150000"/>
              </a:lnSpc>
              <a:spcBef>
                <a:spcPts val="1000"/>
              </a:spcBef>
              <a:spcAft>
                <a:spcPts val="0"/>
              </a:spcAft>
              <a:buSzPts val="1800"/>
              <a:buNone/>
            </a:pPr>
            <a:endParaRPr sz="1400">
              <a:latin typeface="Open Sans"/>
              <a:ea typeface="Open Sans"/>
              <a:cs typeface="Open Sans"/>
              <a:sym typeface="Open Sans"/>
            </a:endParaRPr>
          </a:p>
          <a:p>
            <a:pPr marL="457200" lvl="0" indent="-342900" algn="l" rtl="0">
              <a:lnSpc>
                <a:spcPct val="150000"/>
              </a:lnSpc>
              <a:spcBef>
                <a:spcPts val="1000"/>
              </a:spcBef>
              <a:spcAft>
                <a:spcPts val="0"/>
              </a:spcAft>
              <a:buSzPts val="1800"/>
              <a:buChar char="•"/>
            </a:pPr>
            <a:r>
              <a:rPr lang="en-US" sz="1400" b="1">
                <a:latin typeface="Open Sans"/>
                <a:ea typeface="Open Sans"/>
                <a:cs typeface="Open Sans"/>
                <a:sym typeface="Open Sans"/>
              </a:rPr>
              <a:t>13% </a:t>
            </a:r>
            <a:r>
              <a:rPr lang="en-US" sz="1400">
                <a:latin typeface="Open Sans"/>
                <a:ea typeface="Open Sans"/>
                <a:cs typeface="Open Sans"/>
                <a:sym typeface="Open Sans"/>
              </a:rPr>
              <a:t>of  Canadians score at level 1 and can locate single pieces of information in short written texts in the absence of distracting information.</a:t>
            </a:r>
            <a:endParaRPr/>
          </a:p>
          <a:p>
            <a:pPr marL="457200" lvl="0" indent="-228600" algn="l" rtl="0">
              <a:lnSpc>
                <a:spcPct val="90000"/>
              </a:lnSpc>
              <a:spcBef>
                <a:spcPts val="1000"/>
              </a:spcBef>
              <a:spcAft>
                <a:spcPts val="0"/>
              </a:spcAft>
              <a:buClr>
                <a:schemeClr val="dk1"/>
              </a:buClr>
              <a:buSzPts val="1800"/>
              <a:buNone/>
            </a:pPr>
            <a:endParaRPr sz="1600">
              <a:latin typeface="Open Sans"/>
              <a:ea typeface="Open Sans"/>
              <a:cs typeface="Open Sans"/>
              <a:sym typeface="Open Sans"/>
            </a:endParaRPr>
          </a:p>
          <a:p>
            <a:pPr marL="457200" lvl="0" indent="-228600" algn="l" rtl="0">
              <a:lnSpc>
                <a:spcPct val="90000"/>
              </a:lnSpc>
              <a:spcBef>
                <a:spcPts val="1000"/>
              </a:spcBef>
              <a:spcAft>
                <a:spcPts val="0"/>
              </a:spcAft>
              <a:buClr>
                <a:schemeClr val="dk1"/>
              </a:buClr>
              <a:buSzPts val="1800"/>
              <a:buNone/>
            </a:pPr>
            <a:endParaRPr sz="1200">
              <a:latin typeface="Open Sans"/>
              <a:ea typeface="Open Sans"/>
              <a:cs typeface="Open Sans"/>
              <a:sym typeface="Open Sans"/>
            </a:endParaRPr>
          </a:p>
          <a:p>
            <a:pPr marL="457200" lvl="0" indent="-228600" algn="l" rtl="0">
              <a:lnSpc>
                <a:spcPct val="90000"/>
              </a:lnSpc>
              <a:spcBef>
                <a:spcPts val="1000"/>
              </a:spcBef>
              <a:spcAft>
                <a:spcPts val="0"/>
              </a:spcAft>
              <a:buClr>
                <a:schemeClr val="dk1"/>
              </a:buClr>
              <a:buSzPts val="1800"/>
              <a:buNone/>
            </a:pPr>
            <a:endParaRPr sz="1600">
              <a:latin typeface="Open Sans"/>
              <a:ea typeface="Open Sans"/>
              <a:cs typeface="Open Sans"/>
              <a:sym typeface="Open Sans"/>
            </a:endParaRPr>
          </a:p>
        </p:txBody>
      </p:sp>
      <p:pic>
        <p:nvPicPr>
          <p:cNvPr id="297" name="Google Shape;297;p4"/>
          <p:cNvPicPr preferRelativeResize="0"/>
          <p:nvPr/>
        </p:nvPicPr>
        <p:blipFill rotWithShape="1">
          <a:blip r:embed="rId3">
            <a:alphaModFix/>
          </a:blip>
          <a:srcRect/>
          <a:stretch/>
        </p:blipFill>
        <p:spPr>
          <a:xfrm>
            <a:off x="380012" y="1422798"/>
            <a:ext cx="7402642" cy="4449461"/>
          </a:xfrm>
          <a:prstGeom prst="rect">
            <a:avLst/>
          </a:prstGeom>
          <a:noFill/>
          <a:ln w="9525" cap="flat" cmpd="sng">
            <a:solidFill>
              <a:srgbClr val="FF872B"/>
            </a:solidFill>
            <a:prstDash val="solid"/>
            <a:round/>
            <a:headEnd type="none" w="sm" len="sm"/>
            <a:tailEnd type="none" w="sm" len="sm"/>
          </a:ln>
        </p:spPr>
      </p:pic>
      <p:sp>
        <p:nvSpPr>
          <p:cNvPr id="298" name="Google Shape;298;p4"/>
          <p:cNvSpPr txBox="1"/>
          <p:nvPr/>
        </p:nvSpPr>
        <p:spPr>
          <a:xfrm>
            <a:off x="380012" y="6260283"/>
            <a:ext cx="850273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25F1E"/>
                </a:solidFill>
                <a:latin typeface="Open Sans"/>
                <a:ea typeface="Open Sans"/>
                <a:cs typeface="Open Sans"/>
                <a:sym typeface="Open Sans"/>
              </a:rPr>
              <a:t>For more information about PIAAC literacy levels 🡪</a:t>
            </a:r>
            <a:r>
              <a:rPr lang="en-US" sz="1050" b="0" i="0" u="none" strike="noStrike" cap="none">
                <a:solidFill>
                  <a:srgbClr val="000000"/>
                </a:solidFill>
                <a:latin typeface="Open Sans"/>
                <a:ea typeface="Open Sans"/>
                <a:cs typeface="Open Sans"/>
                <a:sym typeface="Open Sans"/>
              </a:rPr>
              <a:t> https://www150.statcan.gc.ca/n1/pub/89-555-x/2013001/t/tbl1.1-eng.htm</a:t>
            </a:r>
            <a:endParaRPr/>
          </a:p>
        </p:txBody>
      </p:sp>
      <p:sp>
        <p:nvSpPr>
          <p:cNvPr id="299" name="Google Shape;299;p4"/>
          <p:cNvSpPr txBox="1"/>
          <p:nvPr/>
        </p:nvSpPr>
        <p:spPr>
          <a:xfrm>
            <a:off x="380011" y="6547377"/>
            <a:ext cx="6925664"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25F1E"/>
                </a:solidFill>
                <a:latin typeface="Open Sans"/>
                <a:ea typeface="Open Sans"/>
                <a:cs typeface="Open Sans"/>
                <a:sym typeface="Open Sans"/>
              </a:rPr>
              <a:t>Click here for more information 🡪 </a:t>
            </a:r>
            <a:r>
              <a:rPr lang="en-US" sz="1050" b="0" i="0" u="none" strike="noStrike" cap="none">
                <a:solidFill>
                  <a:srgbClr val="000000"/>
                </a:solidFill>
                <a:latin typeface="Open Sans"/>
                <a:ea typeface="Open Sans"/>
                <a:cs typeface="Open Sans"/>
                <a:sym typeface="Open Sans"/>
              </a:rPr>
              <a:t>https://www150.statcan.gc.ca/n1/pub/89-555-x/2013001/chap1-eng.htm</a:t>
            </a:r>
            <a:endParaRPr/>
          </a:p>
        </p:txBody>
      </p:sp>
      <p:pic>
        <p:nvPicPr>
          <p:cNvPr id="300" name="Google Shape;300;p4">
            <a:hlinkClick r:id="rId4" action="ppaction://hlinksldjump"/>
          </p:cNvPr>
          <p:cNvPicPr preferRelativeResize="0"/>
          <p:nvPr/>
        </p:nvPicPr>
        <p:blipFill rotWithShape="1">
          <a:blip r:embed="rId5">
            <a:alphaModFix/>
          </a:blip>
          <a:srcRect/>
          <a:stretch/>
        </p:blipFill>
        <p:spPr>
          <a:xfrm>
            <a:off x="11354747" y="6056960"/>
            <a:ext cx="914479" cy="914479"/>
          </a:xfrm>
          <a:prstGeom prst="rect">
            <a:avLst/>
          </a:prstGeom>
          <a:noFill/>
          <a:ln>
            <a:noFill/>
          </a:ln>
        </p:spPr>
      </p:pic>
      <p:pic>
        <p:nvPicPr>
          <p:cNvPr id="301" name="Google Shape;301;p4">
            <a:hlinkClick r:id="rId6" action="ppaction://hlinksldjump"/>
          </p:cNvPr>
          <p:cNvPicPr preferRelativeResize="0"/>
          <p:nvPr/>
        </p:nvPicPr>
        <p:blipFill rotWithShape="1">
          <a:blip r:embed="rId7">
            <a:alphaModFix/>
          </a:blip>
          <a:srcRect/>
          <a:stretch/>
        </p:blipFill>
        <p:spPr>
          <a:xfrm>
            <a:off x="11353800" y="-159583"/>
            <a:ext cx="914479" cy="914479"/>
          </a:xfrm>
          <a:prstGeom prst="rect">
            <a:avLst/>
          </a:prstGeom>
          <a:noFill/>
          <a:ln>
            <a:noFill/>
          </a:ln>
        </p:spPr>
      </p:pic>
      <p:pic>
        <p:nvPicPr>
          <p:cNvPr id="302" name="Google Shape;302;p4">
            <a:hlinkClick r:id="rId4" action="ppaction://hlinksldjump"/>
          </p:cNvPr>
          <p:cNvPicPr preferRelativeResize="0"/>
          <p:nvPr/>
        </p:nvPicPr>
        <p:blipFill rotWithShape="1">
          <a:blip r:embed="rId8">
            <a:alphaModFix/>
          </a:blip>
          <a:srcRect/>
          <a:stretch/>
        </p:blipFill>
        <p:spPr>
          <a:xfrm>
            <a:off x="0" y="-166799"/>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anim calcmode="lin" valueType="num">
                                      <p:cBhvr additive="base">
                                        <p:cTn id="7" dur="500"/>
                                        <p:tgtEl>
                                          <p:spTgt spid="295"/>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96">
                                            <p:txEl>
                                              <p:pRg st="0" end="0"/>
                                            </p:txEl>
                                          </p:spTgt>
                                        </p:tgtEl>
                                        <p:attrNameLst>
                                          <p:attrName>style.visibility</p:attrName>
                                        </p:attrNameLst>
                                      </p:cBhvr>
                                      <p:to>
                                        <p:strVal val="visible"/>
                                      </p:to>
                                    </p:set>
                                    <p:anim calcmode="lin" valueType="num">
                                      <p:cBhvr additive="base">
                                        <p:cTn id="11" dur="500"/>
                                        <p:tgtEl>
                                          <p:spTgt spid="296">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96">
                                            <p:txEl>
                                              <p:pRg st="1" end="1"/>
                                            </p:txEl>
                                          </p:spTgt>
                                        </p:tgtEl>
                                        <p:attrNameLst>
                                          <p:attrName>style.visibility</p:attrName>
                                        </p:attrNameLst>
                                      </p:cBhvr>
                                      <p:to>
                                        <p:strVal val="visible"/>
                                      </p:to>
                                    </p:set>
                                    <p:anim calcmode="lin" valueType="num">
                                      <p:cBhvr additive="base">
                                        <p:cTn id="15" dur="500"/>
                                        <p:tgtEl>
                                          <p:spTgt spid="296">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296">
                                            <p:txEl>
                                              <p:pRg st="2" end="2"/>
                                            </p:txEl>
                                          </p:spTgt>
                                        </p:tgtEl>
                                        <p:attrNameLst>
                                          <p:attrName>style.visibility</p:attrName>
                                        </p:attrNameLst>
                                      </p:cBhvr>
                                      <p:to>
                                        <p:strVal val="visible"/>
                                      </p:to>
                                    </p:set>
                                    <p:anim calcmode="lin" valueType="num">
                                      <p:cBhvr additive="base">
                                        <p:cTn id="19" dur="500"/>
                                        <p:tgtEl>
                                          <p:spTgt spid="296">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296">
                                            <p:txEl>
                                              <p:pRg st="3" end="3"/>
                                            </p:txEl>
                                          </p:spTgt>
                                        </p:tgtEl>
                                        <p:attrNameLst>
                                          <p:attrName>style.visibility</p:attrName>
                                        </p:attrNameLst>
                                      </p:cBhvr>
                                      <p:to>
                                        <p:strVal val="visible"/>
                                      </p:to>
                                    </p:set>
                                    <p:anim calcmode="lin" valueType="num">
                                      <p:cBhvr additive="base">
                                        <p:cTn id="23" dur="500"/>
                                        <p:tgtEl>
                                          <p:spTgt spid="296">
                                            <p:txEl>
                                              <p:pRg st="3" end="3"/>
                                            </p:txEl>
                                          </p:spTgt>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296">
                                            <p:txEl>
                                              <p:pRg st="4" end="4"/>
                                            </p:txEl>
                                          </p:spTgt>
                                        </p:tgtEl>
                                        <p:attrNameLst>
                                          <p:attrName>style.visibility</p:attrName>
                                        </p:attrNameLst>
                                      </p:cBhvr>
                                      <p:to>
                                        <p:strVal val="visible"/>
                                      </p:to>
                                    </p:set>
                                    <p:anim calcmode="lin" valueType="num">
                                      <p:cBhvr additive="base">
                                        <p:cTn id="27" dur="500"/>
                                        <p:tgtEl>
                                          <p:spTgt spid="296">
                                            <p:txEl>
                                              <p:pRg st="4" end="4"/>
                                            </p:txEl>
                                          </p:spTgt>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296">
                                            <p:txEl>
                                              <p:pRg st="5" end="5"/>
                                            </p:txEl>
                                          </p:spTgt>
                                        </p:tgtEl>
                                        <p:attrNameLst>
                                          <p:attrName>style.visibility</p:attrName>
                                        </p:attrNameLst>
                                      </p:cBhvr>
                                      <p:to>
                                        <p:strVal val="visible"/>
                                      </p:to>
                                    </p:set>
                                    <p:anim calcmode="lin" valueType="num">
                                      <p:cBhvr additive="base">
                                        <p:cTn id="31" dur="500"/>
                                        <p:tgtEl>
                                          <p:spTgt spid="296">
                                            <p:txEl>
                                              <p:pRg st="5" end="5"/>
                                            </p:txEl>
                                          </p:spTgt>
                                        </p:tgtEl>
                                        <p:attrNameLst>
                                          <p:attrName>ppt_x</p:attrName>
                                        </p:attrNameLst>
                                      </p:cBhvr>
                                      <p:tavLst>
                                        <p:tav tm="0">
                                          <p:val>
                                            <p:strVal val="#ppt_x-1"/>
                                          </p:val>
                                        </p:tav>
                                        <p:tav tm="100000">
                                          <p:val>
                                            <p:strVal val="#ppt_x"/>
                                          </p:val>
                                        </p:tav>
                                      </p:tavLst>
                                    </p:anim>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296">
                                            <p:txEl>
                                              <p:pRg st="6" end="6"/>
                                            </p:txEl>
                                          </p:spTgt>
                                        </p:tgtEl>
                                        <p:attrNameLst>
                                          <p:attrName>style.visibility</p:attrName>
                                        </p:attrNameLst>
                                      </p:cBhvr>
                                      <p:to>
                                        <p:strVal val="visible"/>
                                      </p:to>
                                    </p:set>
                                    <p:anim calcmode="lin" valueType="num">
                                      <p:cBhvr additive="base">
                                        <p:cTn id="35" dur="500"/>
                                        <p:tgtEl>
                                          <p:spTgt spid="296">
                                            <p:txEl>
                                              <p:pRg st="6" end="6"/>
                                            </p:txEl>
                                          </p:spTgt>
                                        </p:tgtEl>
                                        <p:attrNameLst>
                                          <p:attrName>ppt_x</p:attrName>
                                        </p:attrNameLst>
                                      </p:cBhvr>
                                      <p:tavLst>
                                        <p:tav tm="0">
                                          <p:val>
                                            <p:strVal val="#ppt_x-1"/>
                                          </p:val>
                                        </p:tav>
                                        <p:tav tm="100000">
                                          <p:val>
                                            <p:strVal val="#ppt_x"/>
                                          </p:val>
                                        </p:tav>
                                      </p:tavLst>
                                    </p:anim>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296">
                                            <p:txEl>
                                              <p:pRg st="7" end="7"/>
                                            </p:txEl>
                                          </p:spTgt>
                                        </p:tgtEl>
                                        <p:attrNameLst>
                                          <p:attrName>style.visibility</p:attrName>
                                        </p:attrNameLst>
                                      </p:cBhvr>
                                      <p:to>
                                        <p:strVal val="visible"/>
                                      </p:to>
                                    </p:set>
                                    <p:anim calcmode="lin" valueType="num">
                                      <p:cBhvr additive="base">
                                        <p:cTn id="39" dur="500"/>
                                        <p:tgtEl>
                                          <p:spTgt spid="296">
                                            <p:txEl>
                                              <p:pRg st="7" end="7"/>
                                            </p:txEl>
                                          </p:spTgt>
                                        </p:tgtEl>
                                        <p:attrNameLst>
                                          <p:attrName>ppt_x</p:attrName>
                                        </p:attrNameLst>
                                      </p:cBhvr>
                                      <p:tavLst>
                                        <p:tav tm="0">
                                          <p:val>
                                            <p:strVal val="#ppt_x-1"/>
                                          </p:val>
                                        </p:tav>
                                        <p:tav tm="100000">
                                          <p:val>
                                            <p:strVal val="#ppt_x"/>
                                          </p:val>
                                        </p:tav>
                                      </p:tavLst>
                                    </p:anim>
                                  </p:childTnLst>
                                </p:cTn>
                              </p:par>
                            </p:childTnLst>
                          </p:cTn>
                        </p:par>
                        <p:par>
                          <p:cTn id="40" fill="hold">
                            <p:stCondLst>
                              <p:cond delay="4500"/>
                            </p:stCondLst>
                            <p:childTnLst>
                              <p:par>
                                <p:cTn id="41" presetID="2" presetClass="entr" presetSubtype="8" fill="hold" nodeType="afterEffect">
                                  <p:stCondLst>
                                    <p:cond delay="0"/>
                                  </p:stCondLst>
                                  <p:childTnLst>
                                    <p:set>
                                      <p:cBhvr>
                                        <p:cTn id="42" dur="1" fill="hold">
                                          <p:stCondLst>
                                            <p:cond delay="0"/>
                                          </p:stCondLst>
                                        </p:cTn>
                                        <p:tgtEl>
                                          <p:spTgt spid="297"/>
                                        </p:tgtEl>
                                        <p:attrNameLst>
                                          <p:attrName>style.visibility</p:attrName>
                                        </p:attrNameLst>
                                      </p:cBhvr>
                                      <p:to>
                                        <p:strVal val="visible"/>
                                      </p:to>
                                    </p:set>
                                    <p:anim calcmode="lin" valueType="num">
                                      <p:cBhvr additive="base">
                                        <p:cTn id="43" dur="500"/>
                                        <p:tgtEl>
                                          <p:spTgt spid="297"/>
                                        </p:tgtEl>
                                        <p:attrNameLst>
                                          <p:attrName>ppt_x</p:attrName>
                                        </p:attrNameLst>
                                      </p:cBhvr>
                                      <p:tavLst>
                                        <p:tav tm="0">
                                          <p:val>
                                            <p:strVal val="#ppt_x-1"/>
                                          </p:val>
                                        </p:tav>
                                        <p:tav tm="100000">
                                          <p:val>
                                            <p:strVal val="#ppt_x"/>
                                          </p:val>
                                        </p:tav>
                                      </p:tavLst>
                                    </p:anim>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98"/>
                                        </p:tgtEl>
                                        <p:attrNameLst>
                                          <p:attrName>style.visibility</p:attrName>
                                        </p:attrNameLst>
                                      </p:cBhvr>
                                      <p:to>
                                        <p:strVal val="visible"/>
                                      </p:to>
                                    </p:set>
                                    <p:animEffect transition="in" filter="fade">
                                      <p:cBhvr>
                                        <p:cTn id="47" dur="500"/>
                                        <p:tgtEl>
                                          <p:spTgt spid="298"/>
                                        </p:tgtEl>
                                      </p:cBhvr>
                                    </p:animEffect>
                                  </p:childTnLst>
                                </p:cTn>
                              </p:par>
                              <p:par>
                                <p:cTn id="48" presetID="10" presetClass="entr" presetSubtype="0" fill="hold" nodeType="withEffect">
                                  <p:stCondLst>
                                    <p:cond delay="0"/>
                                  </p:stCondLst>
                                  <p:childTnLst>
                                    <p:set>
                                      <p:cBhvr>
                                        <p:cTn id="49" dur="1" fill="hold">
                                          <p:stCondLst>
                                            <p:cond delay="0"/>
                                          </p:stCondLst>
                                        </p:cTn>
                                        <p:tgtEl>
                                          <p:spTgt spid="300"/>
                                        </p:tgtEl>
                                        <p:attrNameLst>
                                          <p:attrName>style.visibility</p:attrName>
                                        </p:attrNameLst>
                                      </p:cBhvr>
                                      <p:to>
                                        <p:strVal val="visible"/>
                                      </p:to>
                                    </p:set>
                                    <p:animEffect transition="in" filter="fade">
                                      <p:cBhvr>
                                        <p:cTn id="50" dur="500"/>
                                        <p:tgtEl>
                                          <p:spTgt spid="300"/>
                                        </p:tgtEl>
                                      </p:cBhvr>
                                    </p:animEffect>
                                  </p:childTnLst>
                                </p:cTn>
                              </p:par>
                              <p:par>
                                <p:cTn id="51" presetID="10" presetClass="entr" presetSubtype="0" fill="hold" nodeType="withEffect">
                                  <p:stCondLst>
                                    <p:cond delay="0"/>
                                  </p:stCondLst>
                                  <p:childTnLst>
                                    <p:set>
                                      <p:cBhvr>
                                        <p:cTn id="52" dur="1" fill="hold">
                                          <p:stCondLst>
                                            <p:cond delay="0"/>
                                          </p:stCondLst>
                                        </p:cTn>
                                        <p:tgtEl>
                                          <p:spTgt spid="301"/>
                                        </p:tgtEl>
                                        <p:attrNameLst>
                                          <p:attrName>style.visibility</p:attrName>
                                        </p:attrNameLst>
                                      </p:cBhvr>
                                      <p:to>
                                        <p:strVal val="visible"/>
                                      </p:to>
                                    </p:set>
                                    <p:animEffect transition="in" filter="fade">
                                      <p:cBhvr>
                                        <p:cTn id="53" dur="500"/>
                                        <p:tgtEl>
                                          <p:spTgt spid="301"/>
                                        </p:tgtEl>
                                      </p:cBhvr>
                                    </p:animEffect>
                                  </p:childTnLst>
                                </p:cTn>
                              </p:par>
                              <p:par>
                                <p:cTn id="54" presetID="10" presetClass="entr" presetSubtype="0" fill="hold" nodeType="withEffect">
                                  <p:stCondLst>
                                    <p:cond delay="0"/>
                                  </p:stCondLst>
                                  <p:childTnLst>
                                    <p:set>
                                      <p:cBhvr>
                                        <p:cTn id="55" dur="1" fill="hold">
                                          <p:stCondLst>
                                            <p:cond delay="0"/>
                                          </p:stCondLst>
                                        </p:cTn>
                                        <p:tgtEl>
                                          <p:spTgt spid="302"/>
                                        </p:tgtEl>
                                        <p:attrNameLst>
                                          <p:attrName>style.visibility</p:attrName>
                                        </p:attrNameLst>
                                      </p:cBhvr>
                                      <p:to>
                                        <p:strVal val="visible"/>
                                      </p:to>
                                    </p:set>
                                    <p:animEffect transition="in" filter="fade">
                                      <p:cBhvr>
                                        <p:cTn id="56" dur="500"/>
                                        <p:tgtEl>
                                          <p:spTgt spid="302"/>
                                        </p:tgtEl>
                                      </p:cBhvr>
                                    </p:animEffect>
                                  </p:childTnLst>
                                </p:cTn>
                              </p:par>
                              <p:par>
                                <p:cTn id="57" presetID="10" presetClass="entr" presetSubtype="0" fill="hold" nodeType="withEffect">
                                  <p:stCondLst>
                                    <p:cond delay="0"/>
                                  </p:stCondLst>
                                  <p:childTnLst>
                                    <p:set>
                                      <p:cBhvr>
                                        <p:cTn id="58" dur="1" fill="hold">
                                          <p:stCondLst>
                                            <p:cond delay="0"/>
                                          </p:stCondLst>
                                        </p:cTn>
                                        <p:tgtEl>
                                          <p:spTgt spid="299"/>
                                        </p:tgtEl>
                                        <p:attrNameLst>
                                          <p:attrName>style.visibility</p:attrName>
                                        </p:attrNameLst>
                                      </p:cBhvr>
                                      <p:to>
                                        <p:strVal val="visible"/>
                                      </p:to>
                                    </p:set>
                                    <p:animEffect transition="in" filter="fade">
                                      <p:cBhvr>
                                        <p:cTn id="59" dur="5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5"/>
          <p:cNvSpPr/>
          <p:nvPr/>
        </p:nvSpPr>
        <p:spPr>
          <a:xfrm>
            <a:off x="8685213" y="4460875"/>
            <a:ext cx="361950" cy="874713"/>
          </a:xfrm>
          <a:custGeom>
            <a:avLst/>
            <a:gdLst/>
            <a:ahLst/>
            <a:cxnLst/>
            <a:rect l="l" t="t" r="r" b="b"/>
            <a:pathLst>
              <a:path w="83" h="200" extrusionOk="0">
                <a:moveTo>
                  <a:pt x="0" y="0"/>
                </a:moveTo>
                <a:cubicBezTo>
                  <a:pt x="38" y="63"/>
                  <a:pt x="66" y="130"/>
                  <a:pt x="83" y="20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5"/>
          <p:cNvSpPr/>
          <p:nvPr/>
        </p:nvSpPr>
        <p:spPr>
          <a:xfrm>
            <a:off x="6797675" y="3092450"/>
            <a:ext cx="904875" cy="381000"/>
          </a:xfrm>
          <a:custGeom>
            <a:avLst/>
            <a:gdLst/>
            <a:ahLst/>
            <a:cxnLst/>
            <a:rect l="l" t="t" r="r" b="b"/>
            <a:pathLst>
              <a:path w="207" h="87" extrusionOk="0">
                <a:moveTo>
                  <a:pt x="0" y="0"/>
                </a:moveTo>
                <a:cubicBezTo>
                  <a:pt x="72" y="17"/>
                  <a:pt x="142" y="46"/>
                  <a:pt x="207" y="87"/>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9" name="Google Shape;309;p5"/>
          <p:cNvSpPr/>
          <p:nvPr/>
        </p:nvSpPr>
        <p:spPr>
          <a:xfrm>
            <a:off x="4505325" y="3092450"/>
            <a:ext cx="900113" cy="376238"/>
          </a:xfrm>
          <a:custGeom>
            <a:avLst/>
            <a:gdLst/>
            <a:ahLst/>
            <a:cxnLst/>
            <a:rect l="l" t="t" r="r" b="b"/>
            <a:pathLst>
              <a:path w="206" h="86" extrusionOk="0">
                <a:moveTo>
                  <a:pt x="0" y="86"/>
                </a:moveTo>
                <a:cubicBezTo>
                  <a:pt x="64" y="46"/>
                  <a:pt x="134" y="17"/>
                  <a:pt x="206"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0" name="Google Shape;310;p5"/>
          <p:cNvSpPr/>
          <p:nvPr/>
        </p:nvSpPr>
        <p:spPr>
          <a:xfrm>
            <a:off x="3155950" y="4465638"/>
            <a:ext cx="357188" cy="865187"/>
          </a:xfrm>
          <a:custGeom>
            <a:avLst/>
            <a:gdLst/>
            <a:ahLst/>
            <a:cxnLst/>
            <a:rect l="l" t="t" r="r" b="b"/>
            <a:pathLst>
              <a:path w="82" h="198" extrusionOk="0">
                <a:moveTo>
                  <a:pt x="0" y="198"/>
                </a:moveTo>
                <a:cubicBezTo>
                  <a:pt x="17" y="129"/>
                  <a:pt x="44" y="62"/>
                  <a:pt x="82"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1" name="Google Shape;311;p5">
            <a:hlinkClick r:id="rId3" action="ppaction://hlinksldjump"/>
          </p:cNvPr>
          <p:cNvSpPr/>
          <p:nvPr/>
        </p:nvSpPr>
        <p:spPr>
          <a:xfrm>
            <a:off x="7632700" y="3294063"/>
            <a:ext cx="1217613" cy="1214437"/>
          </a:xfrm>
          <a:custGeom>
            <a:avLst/>
            <a:gdLst/>
            <a:ahLst/>
            <a:cxnLst/>
            <a:rect l="l" t="t" r="r" b="b"/>
            <a:pathLst>
              <a:path w="279" h="278" extrusionOk="0">
                <a:moveTo>
                  <a:pt x="229" y="229"/>
                </a:moveTo>
                <a:cubicBezTo>
                  <a:pt x="180" y="278"/>
                  <a:pt x="99" y="278"/>
                  <a:pt x="50" y="229"/>
                </a:cubicBezTo>
                <a:cubicBezTo>
                  <a:pt x="0" y="179"/>
                  <a:pt x="0" y="99"/>
                  <a:pt x="50" y="49"/>
                </a:cubicBezTo>
                <a:cubicBezTo>
                  <a:pt x="99" y="0"/>
                  <a:pt x="180" y="0"/>
                  <a:pt x="229" y="49"/>
                </a:cubicBezTo>
                <a:cubicBezTo>
                  <a:pt x="279" y="99"/>
                  <a:pt x="279" y="179"/>
                  <a:pt x="229" y="229"/>
                </a:cubicBez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2" name="Google Shape;312;p5"/>
          <p:cNvSpPr/>
          <p:nvPr/>
        </p:nvSpPr>
        <p:spPr>
          <a:xfrm>
            <a:off x="8575675" y="5492750"/>
            <a:ext cx="1104900" cy="1106488"/>
          </a:xfrm>
          <a:prstGeom prst="ellipse">
            <a:avLst/>
          </a:prstGeom>
          <a:solidFill>
            <a:srgbClr val="70D8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313" name="Google Shape;313;p5">
            <a:hlinkClick r:id="rId4" action="ppaction://hlinksldjump"/>
          </p:cNvPr>
          <p:cNvSpPr/>
          <p:nvPr/>
        </p:nvSpPr>
        <p:spPr>
          <a:xfrm>
            <a:off x="2517775" y="5492750"/>
            <a:ext cx="1109663" cy="1106488"/>
          </a:xfrm>
          <a:prstGeom prst="ellipse">
            <a:avLst/>
          </a:prstGeom>
          <a:solidFill>
            <a:srgbClr val="FF87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314" name="Google Shape;314;p5">
            <a:hlinkClick r:id="rId5" action="ppaction://hlinksldjump"/>
          </p:cNvPr>
          <p:cNvSpPr/>
          <p:nvPr/>
        </p:nvSpPr>
        <p:spPr>
          <a:xfrm>
            <a:off x="3352800" y="3294063"/>
            <a:ext cx="1212850" cy="1214437"/>
          </a:xfrm>
          <a:custGeom>
            <a:avLst/>
            <a:gdLst/>
            <a:ahLst/>
            <a:cxnLst/>
            <a:rect l="l" t="t" r="r" b="b"/>
            <a:pathLst>
              <a:path w="278" h="278" extrusionOk="0">
                <a:moveTo>
                  <a:pt x="229" y="49"/>
                </a:moveTo>
                <a:cubicBezTo>
                  <a:pt x="278" y="99"/>
                  <a:pt x="278" y="179"/>
                  <a:pt x="229" y="229"/>
                </a:cubicBezTo>
                <a:cubicBezTo>
                  <a:pt x="179" y="278"/>
                  <a:pt x="99" y="278"/>
                  <a:pt x="49" y="229"/>
                </a:cubicBezTo>
                <a:cubicBezTo>
                  <a:pt x="0" y="179"/>
                  <a:pt x="0" y="99"/>
                  <a:pt x="49" y="49"/>
                </a:cubicBezTo>
                <a:cubicBezTo>
                  <a:pt x="99" y="0"/>
                  <a:pt x="179" y="0"/>
                  <a:pt x="229" y="49"/>
                </a:cubicBez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5" name="Google Shape;315;p5">
            <a:hlinkClick r:id="rId6" action="ppaction://hlinksldjump"/>
          </p:cNvPr>
          <p:cNvSpPr/>
          <p:nvPr/>
        </p:nvSpPr>
        <p:spPr>
          <a:xfrm>
            <a:off x="5545138" y="2459038"/>
            <a:ext cx="1108075" cy="1109662"/>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316" name="Google Shape;316;p5">
            <a:hlinkClick r:id="rId5" action="ppaction://hlinksldjump"/>
          </p:cNvPr>
          <p:cNvSpPr txBox="1"/>
          <p:nvPr/>
        </p:nvSpPr>
        <p:spPr>
          <a:xfrm>
            <a:off x="450057" y="2359025"/>
            <a:ext cx="2956718" cy="13843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8C103D"/>
              </a:buClr>
              <a:buSzPts val="2300"/>
              <a:buFont typeface="Open Sans SemiBold"/>
              <a:buNone/>
            </a:pPr>
            <a:r>
              <a:rPr lang="en-US" sz="2300" b="1" i="0" u="none" strike="noStrike" cap="none">
                <a:solidFill>
                  <a:srgbClr val="8C103D"/>
                </a:solidFill>
                <a:latin typeface="Open Sans SemiBold"/>
                <a:ea typeface="Open Sans SemiBold"/>
                <a:cs typeface="Open Sans SemiBold"/>
                <a:sym typeface="Open Sans SemiBold"/>
              </a:rPr>
              <a:t>Newcomers and English Language Learners (ELL)</a:t>
            </a:r>
            <a:endParaRPr sz="1400" b="0" i="0" u="none" strike="noStrike" cap="none">
              <a:solidFill>
                <a:srgbClr val="000000"/>
              </a:solidFill>
              <a:latin typeface="Arial"/>
              <a:ea typeface="Arial"/>
              <a:cs typeface="Arial"/>
              <a:sym typeface="Arial"/>
            </a:endParaRPr>
          </a:p>
        </p:txBody>
      </p:sp>
      <p:sp>
        <p:nvSpPr>
          <p:cNvPr id="317" name="Google Shape;317;p5">
            <a:hlinkClick r:id="rId3" action="ppaction://hlinksldjump"/>
          </p:cNvPr>
          <p:cNvSpPr txBox="1"/>
          <p:nvPr/>
        </p:nvSpPr>
        <p:spPr>
          <a:xfrm>
            <a:off x="8850313" y="2868328"/>
            <a:ext cx="1311275" cy="65592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38B1E2"/>
                </a:solidFill>
                <a:latin typeface="Open Sans SemiBold"/>
                <a:ea typeface="Open Sans SemiBold"/>
                <a:cs typeface="Open Sans SemiBold"/>
                <a:sym typeface="Open Sans SemiBold"/>
              </a:rPr>
              <a:t>Families</a:t>
            </a:r>
            <a:endParaRPr sz="1400" b="0" i="0" u="none" strike="noStrike" cap="none">
              <a:solidFill>
                <a:srgbClr val="000000"/>
              </a:solidFill>
              <a:latin typeface="Arial"/>
              <a:ea typeface="Arial"/>
              <a:cs typeface="Arial"/>
              <a:sym typeface="Arial"/>
            </a:endParaRPr>
          </a:p>
        </p:txBody>
      </p:sp>
      <p:sp>
        <p:nvSpPr>
          <p:cNvPr id="318" name="Google Shape;318;p5">
            <a:hlinkClick r:id="rId4" action="ppaction://hlinksldjump"/>
          </p:cNvPr>
          <p:cNvSpPr txBox="1"/>
          <p:nvPr/>
        </p:nvSpPr>
        <p:spPr>
          <a:xfrm>
            <a:off x="450057" y="4618831"/>
            <a:ext cx="1987550" cy="11064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F872B"/>
              </a:buClr>
              <a:buSzPts val="2300"/>
              <a:buFont typeface="Open Sans SemiBold"/>
              <a:buNone/>
            </a:pPr>
            <a:r>
              <a:rPr lang="en-US" sz="2300" b="1" i="0" u="none" strike="noStrike" cap="none">
                <a:solidFill>
                  <a:srgbClr val="FF872B"/>
                </a:solidFill>
                <a:latin typeface="Open Sans SemiBold"/>
                <a:ea typeface="Open Sans SemiBold"/>
                <a:cs typeface="Open Sans SemiBold"/>
                <a:sym typeface="Open Sans SemiBold"/>
              </a:rPr>
              <a:t>Indigenous Children and Youth</a:t>
            </a:r>
            <a:endParaRPr sz="1400" b="0" i="0" u="none" strike="noStrike" cap="none">
              <a:solidFill>
                <a:srgbClr val="000000"/>
              </a:solidFill>
              <a:latin typeface="Arial"/>
              <a:ea typeface="Arial"/>
              <a:cs typeface="Arial"/>
              <a:sym typeface="Arial"/>
            </a:endParaRPr>
          </a:p>
        </p:txBody>
      </p:sp>
      <p:sp>
        <p:nvSpPr>
          <p:cNvPr id="319" name="Google Shape;319;p5">
            <a:hlinkClick r:id="rId7" action="ppaction://hlinksldjump"/>
          </p:cNvPr>
          <p:cNvSpPr txBox="1"/>
          <p:nvPr/>
        </p:nvSpPr>
        <p:spPr>
          <a:xfrm>
            <a:off x="9680575" y="4587875"/>
            <a:ext cx="1841115" cy="106521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9D1DA"/>
              </a:buClr>
              <a:buSzPts val="2300"/>
              <a:buFont typeface="Open Sans SemiBold"/>
              <a:buNone/>
            </a:pPr>
            <a:r>
              <a:rPr lang="en-US" sz="2300" b="1" i="0" u="none" strike="noStrike" cap="none">
                <a:solidFill>
                  <a:srgbClr val="69D1DA"/>
                </a:solidFill>
                <a:latin typeface="Open Sans SemiBold"/>
                <a:ea typeface="Open Sans SemiBold"/>
                <a:cs typeface="Open Sans SemiBold"/>
                <a:sym typeface="Open Sans SemiBold"/>
              </a:rPr>
              <a:t>Community Programs and Services</a:t>
            </a:r>
            <a:endParaRPr sz="1400" b="0" i="0" u="none" strike="noStrike" cap="none">
              <a:solidFill>
                <a:srgbClr val="000000"/>
              </a:solidFill>
              <a:latin typeface="Arial"/>
              <a:ea typeface="Arial"/>
              <a:cs typeface="Arial"/>
              <a:sym typeface="Arial"/>
            </a:endParaRPr>
          </a:p>
        </p:txBody>
      </p:sp>
      <p:sp>
        <p:nvSpPr>
          <p:cNvPr id="320" name="Google Shape;320;p5"/>
          <p:cNvSpPr/>
          <p:nvPr/>
        </p:nvSpPr>
        <p:spPr>
          <a:xfrm>
            <a:off x="5640388" y="4702175"/>
            <a:ext cx="960437" cy="1122363"/>
          </a:xfrm>
          <a:custGeom>
            <a:avLst/>
            <a:gdLst/>
            <a:ahLst/>
            <a:cxnLst/>
            <a:rect l="l" t="t" r="r" b="b"/>
            <a:pathLst>
              <a:path w="220" h="257" extrusionOk="0">
                <a:moveTo>
                  <a:pt x="126" y="257"/>
                </a:moveTo>
                <a:cubicBezTo>
                  <a:pt x="91" y="257"/>
                  <a:pt x="91" y="257"/>
                  <a:pt x="91" y="257"/>
                </a:cubicBezTo>
                <a:cubicBezTo>
                  <a:pt x="88" y="257"/>
                  <a:pt x="86" y="255"/>
                  <a:pt x="86" y="252"/>
                </a:cubicBezTo>
                <a:cubicBezTo>
                  <a:pt x="86" y="249"/>
                  <a:pt x="88" y="247"/>
                  <a:pt x="91" y="247"/>
                </a:cubicBezTo>
                <a:cubicBezTo>
                  <a:pt x="126" y="247"/>
                  <a:pt x="126" y="247"/>
                  <a:pt x="126" y="247"/>
                </a:cubicBezTo>
                <a:cubicBezTo>
                  <a:pt x="129" y="247"/>
                  <a:pt x="131" y="249"/>
                  <a:pt x="131" y="252"/>
                </a:cubicBezTo>
                <a:cubicBezTo>
                  <a:pt x="131" y="255"/>
                  <a:pt x="129" y="257"/>
                  <a:pt x="126" y="257"/>
                </a:cubicBezTo>
                <a:close/>
                <a:moveTo>
                  <a:pt x="136" y="240"/>
                </a:moveTo>
                <a:cubicBezTo>
                  <a:pt x="81" y="240"/>
                  <a:pt x="81" y="240"/>
                  <a:pt x="81" y="240"/>
                </a:cubicBezTo>
                <a:cubicBezTo>
                  <a:pt x="78" y="240"/>
                  <a:pt x="76" y="238"/>
                  <a:pt x="76" y="236"/>
                </a:cubicBezTo>
                <a:cubicBezTo>
                  <a:pt x="76" y="233"/>
                  <a:pt x="78" y="231"/>
                  <a:pt x="81" y="231"/>
                </a:cubicBezTo>
                <a:cubicBezTo>
                  <a:pt x="136" y="231"/>
                  <a:pt x="136" y="231"/>
                  <a:pt x="136" y="231"/>
                </a:cubicBezTo>
                <a:cubicBezTo>
                  <a:pt x="139" y="231"/>
                  <a:pt x="141" y="233"/>
                  <a:pt x="141" y="236"/>
                </a:cubicBezTo>
                <a:cubicBezTo>
                  <a:pt x="141" y="238"/>
                  <a:pt x="139" y="240"/>
                  <a:pt x="136" y="240"/>
                </a:cubicBezTo>
                <a:close/>
                <a:moveTo>
                  <a:pt x="108" y="222"/>
                </a:moveTo>
                <a:cubicBezTo>
                  <a:pt x="98" y="222"/>
                  <a:pt x="88" y="222"/>
                  <a:pt x="87" y="222"/>
                </a:cubicBezTo>
                <a:cubicBezTo>
                  <a:pt x="87" y="222"/>
                  <a:pt x="87" y="222"/>
                  <a:pt x="87" y="222"/>
                </a:cubicBezTo>
                <a:cubicBezTo>
                  <a:pt x="77" y="222"/>
                  <a:pt x="72" y="219"/>
                  <a:pt x="70" y="210"/>
                </a:cubicBezTo>
                <a:cubicBezTo>
                  <a:pt x="70" y="206"/>
                  <a:pt x="69" y="203"/>
                  <a:pt x="69" y="199"/>
                </a:cubicBezTo>
                <a:cubicBezTo>
                  <a:pt x="69" y="194"/>
                  <a:pt x="69" y="189"/>
                  <a:pt x="67" y="186"/>
                </a:cubicBezTo>
                <a:cubicBezTo>
                  <a:pt x="59" y="172"/>
                  <a:pt x="54" y="163"/>
                  <a:pt x="47" y="149"/>
                </a:cubicBezTo>
                <a:cubicBezTo>
                  <a:pt x="40" y="135"/>
                  <a:pt x="33" y="114"/>
                  <a:pt x="38" y="95"/>
                </a:cubicBezTo>
                <a:cubicBezTo>
                  <a:pt x="44" y="70"/>
                  <a:pt x="70" y="46"/>
                  <a:pt x="108" y="46"/>
                </a:cubicBezTo>
                <a:cubicBezTo>
                  <a:pt x="146" y="46"/>
                  <a:pt x="172" y="70"/>
                  <a:pt x="178" y="95"/>
                </a:cubicBezTo>
                <a:cubicBezTo>
                  <a:pt x="183" y="114"/>
                  <a:pt x="176" y="135"/>
                  <a:pt x="169" y="149"/>
                </a:cubicBezTo>
                <a:cubicBezTo>
                  <a:pt x="161" y="163"/>
                  <a:pt x="156" y="172"/>
                  <a:pt x="149" y="186"/>
                </a:cubicBezTo>
                <a:cubicBezTo>
                  <a:pt x="147" y="189"/>
                  <a:pt x="147" y="194"/>
                  <a:pt x="146" y="199"/>
                </a:cubicBezTo>
                <a:cubicBezTo>
                  <a:pt x="146" y="203"/>
                  <a:pt x="146" y="206"/>
                  <a:pt x="145" y="210"/>
                </a:cubicBezTo>
                <a:cubicBezTo>
                  <a:pt x="143" y="219"/>
                  <a:pt x="139" y="222"/>
                  <a:pt x="129" y="222"/>
                </a:cubicBezTo>
                <a:cubicBezTo>
                  <a:pt x="129" y="222"/>
                  <a:pt x="118" y="222"/>
                  <a:pt x="108" y="222"/>
                </a:cubicBezTo>
                <a:close/>
                <a:moveTo>
                  <a:pt x="87" y="213"/>
                </a:moveTo>
                <a:cubicBezTo>
                  <a:pt x="88" y="213"/>
                  <a:pt x="128" y="213"/>
                  <a:pt x="129" y="213"/>
                </a:cubicBezTo>
                <a:cubicBezTo>
                  <a:pt x="135" y="213"/>
                  <a:pt x="135" y="212"/>
                  <a:pt x="136" y="208"/>
                </a:cubicBezTo>
                <a:cubicBezTo>
                  <a:pt x="137" y="205"/>
                  <a:pt x="137" y="202"/>
                  <a:pt x="137" y="199"/>
                </a:cubicBezTo>
                <a:cubicBezTo>
                  <a:pt x="137" y="193"/>
                  <a:pt x="137" y="186"/>
                  <a:pt x="140" y="181"/>
                </a:cubicBezTo>
                <a:cubicBezTo>
                  <a:pt x="148" y="168"/>
                  <a:pt x="153" y="158"/>
                  <a:pt x="160" y="144"/>
                </a:cubicBezTo>
                <a:cubicBezTo>
                  <a:pt x="165" y="134"/>
                  <a:pt x="173" y="115"/>
                  <a:pt x="169" y="97"/>
                </a:cubicBezTo>
                <a:cubicBezTo>
                  <a:pt x="164" y="77"/>
                  <a:pt x="141" y="55"/>
                  <a:pt x="108" y="55"/>
                </a:cubicBezTo>
                <a:cubicBezTo>
                  <a:pt x="75" y="55"/>
                  <a:pt x="52" y="77"/>
                  <a:pt x="47" y="97"/>
                </a:cubicBezTo>
                <a:cubicBezTo>
                  <a:pt x="42" y="115"/>
                  <a:pt x="50" y="134"/>
                  <a:pt x="56" y="144"/>
                </a:cubicBezTo>
                <a:cubicBezTo>
                  <a:pt x="63" y="158"/>
                  <a:pt x="68" y="168"/>
                  <a:pt x="75" y="181"/>
                </a:cubicBezTo>
                <a:cubicBezTo>
                  <a:pt x="78" y="186"/>
                  <a:pt x="79" y="193"/>
                  <a:pt x="79" y="199"/>
                </a:cubicBezTo>
                <a:cubicBezTo>
                  <a:pt x="79" y="202"/>
                  <a:pt x="79" y="205"/>
                  <a:pt x="80" y="208"/>
                </a:cubicBezTo>
                <a:cubicBezTo>
                  <a:pt x="81" y="212"/>
                  <a:pt x="81" y="213"/>
                  <a:pt x="87" y="213"/>
                </a:cubicBezTo>
                <a:cubicBezTo>
                  <a:pt x="87" y="213"/>
                  <a:pt x="87" y="213"/>
                  <a:pt x="87" y="213"/>
                </a:cubicBezTo>
                <a:close/>
                <a:moveTo>
                  <a:pt x="24" y="118"/>
                </a:moveTo>
                <a:cubicBezTo>
                  <a:pt x="5" y="118"/>
                  <a:pt x="5" y="118"/>
                  <a:pt x="5" y="118"/>
                </a:cubicBezTo>
                <a:cubicBezTo>
                  <a:pt x="2" y="118"/>
                  <a:pt x="0" y="116"/>
                  <a:pt x="0" y="113"/>
                </a:cubicBezTo>
                <a:cubicBezTo>
                  <a:pt x="0" y="110"/>
                  <a:pt x="2" y="108"/>
                  <a:pt x="5" y="108"/>
                </a:cubicBezTo>
                <a:cubicBezTo>
                  <a:pt x="24" y="108"/>
                  <a:pt x="24" y="108"/>
                  <a:pt x="24" y="108"/>
                </a:cubicBezTo>
                <a:cubicBezTo>
                  <a:pt x="26" y="108"/>
                  <a:pt x="28" y="110"/>
                  <a:pt x="28" y="113"/>
                </a:cubicBezTo>
                <a:cubicBezTo>
                  <a:pt x="28" y="116"/>
                  <a:pt x="26" y="118"/>
                  <a:pt x="24" y="118"/>
                </a:cubicBezTo>
                <a:close/>
                <a:moveTo>
                  <a:pt x="215" y="114"/>
                </a:moveTo>
                <a:cubicBezTo>
                  <a:pt x="192" y="114"/>
                  <a:pt x="192" y="114"/>
                  <a:pt x="192" y="114"/>
                </a:cubicBezTo>
                <a:cubicBezTo>
                  <a:pt x="190" y="114"/>
                  <a:pt x="187" y="112"/>
                  <a:pt x="187" y="110"/>
                </a:cubicBezTo>
                <a:cubicBezTo>
                  <a:pt x="187" y="107"/>
                  <a:pt x="190" y="105"/>
                  <a:pt x="192" y="105"/>
                </a:cubicBezTo>
                <a:cubicBezTo>
                  <a:pt x="215" y="105"/>
                  <a:pt x="215" y="105"/>
                  <a:pt x="215" y="105"/>
                </a:cubicBezTo>
                <a:cubicBezTo>
                  <a:pt x="218" y="105"/>
                  <a:pt x="220" y="107"/>
                  <a:pt x="220" y="110"/>
                </a:cubicBezTo>
                <a:cubicBezTo>
                  <a:pt x="220" y="112"/>
                  <a:pt x="218" y="114"/>
                  <a:pt x="215" y="114"/>
                </a:cubicBezTo>
                <a:close/>
                <a:moveTo>
                  <a:pt x="65" y="110"/>
                </a:moveTo>
                <a:cubicBezTo>
                  <a:pt x="64" y="110"/>
                  <a:pt x="64" y="110"/>
                  <a:pt x="64" y="110"/>
                </a:cubicBezTo>
                <a:cubicBezTo>
                  <a:pt x="61" y="110"/>
                  <a:pt x="59" y="107"/>
                  <a:pt x="60" y="104"/>
                </a:cubicBezTo>
                <a:cubicBezTo>
                  <a:pt x="65" y="87"/>
                  <a:pt x="83" y="69"/>
                  <a:pt x="110" y="69"/>
                </a:cubicBezTo>
                <a:cubicBezTo>
                  <a:pt x="110" y="69"/>
                  <a:pt x="110" y="69"/>
                  <a:pt x="110" y="69"/>
                </a:cubicBezTo>
                <a:cubicBezTo>
                  <a:pt x="113" y="69"/>
                  <a:pt x="115" y="71"/>
                  <a:pt x="115" y="74"/>
                </a:cubicBezTo>
                <a:cubicBezTo>
                  <a:pt x="115" y="76"/>
                  <a:pt x="113" y="79"/>
                  <a:pt x="110" y="79"/>
                </a:cubicBezTo>
                <a:cubicBezTo>
                  <a:pt x="88" y="79"/>
                  <a:pt x="73" y="93"/>
                  <a:pt x="69" y="107"/>
                </a:cubicBezTo>
                <a:cubicBezTo>
                  <a:pt x="69" y="109"/>
                  <a:pt x="67" y="110"/>
                  <a:pt x="65" y="110"/>
                </a:cubicBezTo>
                <a:close/>
                <a:moveTo>
                  <a:pt x="169" y="58"/>
                </a:moveTo>
                <a:cubicBezTo>
                  <a:pt x="168" y="58"/>
                  <a:pt x="167" y="57"/>
                  <a:pt x="166" y="56"/>
                </a:cubicBezTo>
                <a:cubicBezTo>
                  <a:pt x="164" y="55"/>
                  <a:pt x="164" y="52"/>
                  <a:pt x="166" y="50"/>
                </a:cubicBezTo>
                <a:cubicBezTo>
                  <a:pt x="182" y="33"/>
                  <a:pt x="182" y="33"/>
                  <a:pt x="182" y="33"/>
                </a:cubicBezTo>
                <a:cubicBezTo>
                  <a:pt x="184" y="32"/>
                  <a:pt x="187" y="32"/>
                  <a:pt x="189" y="33"/>
                </a:cubicBezTo>
                <a:cubicBezTo>
                  <a:pt x="191" y="35"/>
                  <a:pt x="191" y="38"/>
                  <a:pt x="189" y="40"/>
                </a:cubicBezTo>
                <a:cubicBezTo>
                  <a:pt x="173" y="56"/>
                  <a:pt x="173" y="56"/>
                  <a:pt x="173" y="56"/>
                </a:cubicBezTo>
                <a:cubicBezTo>
                  <a:pt x="172" y="57"/>
                  <a:pt x="170" y="58"/>
                  <a:pt x="169" y="58"/>
                </a:cubicBezTo>
                <a:close/>
                <a:moveTo>
                  <a:pt x="48" y="58"/>
                </a:moveTo>
                <a:cubicBezTo>
                  <a:pt x="46" y="58"/>
                  <a:pt x="45" y="57"/>
                  <a:pt x="44" y="56"/>
                </a:cubicBezTo>
                <a:cubicBezTo>
                  <a:pt x="28" y="40"/>
                  <a:pt x="28" y="40"/>
                  <a:pt x="28" y="40"/>
                </a:cubicBezTo>
                <a:cubicBezTo>
                  <a:pt x="26" y="38"/>
                  <a:pt x="26" y="35"/>
                  <a:pt x="28" y="33"/>
                </a:cubicBezTo>
                <a:cubicBezTo>
                  <a:pt x="30" y="32"/>
                  <a:pt x="33" y="32"/>
                  <a:pt x="35" y="33"/>
                </a:cubicBezTo>
                <a:cubicBezTo>
                  <a:pt x="51" y="50"/>
                  <a:pt x="51" y="50"/>
                  <a:pt x="51" y="50"/>
                </a:cubicBezTo>
                <a:cubicBezTo>
                  <a:pt x="53" y="52"/>
                  <a:pt x="53" y="55"/>
                  <a:pt x="51" y="56"/>
                </a:cubicBezTo>
                <a:cubicBezTo>
                  <a:pt x="50" y="57"/>
                  <a:pt x="49" y="58"/>
                  <a:pt x="48" y="58"/>
                </a:cubicBezTo>
                <a:close/>
                <a:moveTo>
                  <a:pt x="108" y="36"/>
                </a:moveTo>
                <a:cubicBezTo>
                  <a:pt x="105" y="36"/>
                  <a:pt x="103" y="34"/>
                  <a:pt x="103" y="31"/>
                </a:cubicBezTo>
                <a:cubicBezTo>
                  <a:pt x="103" y="4"/>
                  <a:pt x="103" y="4"/>
                  <a:pt x="103" y="4"/>
                </a:cubicBezTo>
                <a:cubicBezTo>
                  <a:pt x="103" y="2"/>
                  <a:pt x="105" y="0"/>
                  <a:pt x="108" y="0"/>
                </a:cubicBezTo>
                <a:cubicBezTo>
                  <a:pt x="110" y="0"/>
                  <a:pt x="113" y="2"/>
                  <a:pt x="113" y="4"/>
                </a:cubicBezTo>
                <a:cubicBezTo>
                  <a:pt x="113" y="31"/>
                  <a:pt x="113" y="31"/>
                  <a:pt x="113" y="31"/>
                </a:cubicBezTo>
                <a:cubicBezTo>
                  <a:pt x="113" y="34"/>
                  <a:pt x="110" y="36"/>
                  <a:pt x="108" y="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1" name="Google Shape;321;p5"/>
          <p:cNvSpPr/>
          <p:nvPr/>
        </p:nvSpPr>
        <p:spPr>
          <a:xfrm>
            <a:off x="4725987" y="4371975"/>
            <a:ext cx="2759075" cy="2479675"/>
          </a:xfrm>
          <a:custGeom>
            <a:avLst/>
            <a:gdLst/>
            <a:ahLst/>
            <a:cxnLst/>
            <a:rect l="l" t="t" r="r" b="b"/>
            <a:pathLst>
              <a:path w="705" h="633" extrusionOk="0">
                <a:moveTo>
                  <a:pt x="705" y="633"/>
                </a:moveTo>
                <a:cubicBezTo>
                  <a:pt x="664" y="592"/>
                  <a:pt x="615" y="563"/>
                  <a:pt x="562" y="539"/>
                </a:cubicBezTo>
                <a:cubicBezTo>
                  <a:pt x="539" y="528"/>
                  <a:pt x="515" y="519"/>
                  <a:pt x="491" y="510"/>
                </a:cubicBezTo>
                <a:cubicBezTo>
                  <a:pt x="447" y="493"/>
                  <a:pt x="433" y="447"/>
                  <a:pt x="467" y="414"/>
                </a:cubicBezTo>
                <a:cubicBezTo>
                  <a:pt x="534" y="348"/>
                  <a:pt x="559" y="265"/>
                  <a:pt x="556" y="175"/>
                </a:cubicBezTo>
                <a:cubicBezTo>
                  <a:pt x="552" y="79"/>
                  <a:pt x="496" y="29"/>
                  <a:pt x="408" y="7"/>
                </a:cubicBezTo>
                <a:cubicBezTo>
                  <a:pt x="389" y="2"/>
                  <a:pt x="371" y="0"/>
                  <a:pt x="353" y="0"/>
                </a:cubicBezTo>
                <a:cubicBezTo>
                  <a:pt x="335" y="0"/>
                  <a:pt x="316" y="2"/>
                  <a:pt x="297" y="7"/>
                </a:cubicBezTo>
                <a:cubicBezTo>
                  <a:pt x="209" y="29"/>
                  <a:pt x="154" y="79"/>
                  <a:pt x="150" y="175"/>
                </a:cubicBezTo>
                <a:cubicBezTo>
                  <a:pt x="146" y="265"/>
                  <a:pt x="172" y="347"/>
                  <a:pt x="239" y="414"/>
                </a:cubicBezTo>
                <a:cubicBezTo>
                  <a:pt x="272" y="447"/>
                  <a:pt x="259" y="493"/>
                  <a:pt x="215" y="510"/>
                </a:cubicBezTo>
                <a:cubicBezTo>
                  <a:pt x="191" y="519"/>
                  <a:pt x="167" y="528"/>
                  <a:pt x="143" y="539"/>
                </a:cubicBezTo>
                <a:cubicBezTo>
                  <a:pt x="91" y="563"/>
                  <a:pt x="42" y="592"/>
                  <a:pt x="0" y="633"/>
                </a:cubicBezTo>
              </a:path>
            </a:pathLst>
          </a:custGeom>
          <a:solidFill>
            <a:srgbClr val="42424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2" name="Google Shape;322;p5"/>
          <p:cNvSpPr txBox="1"/>
          <p:nvPr/>
        </p:nvSpPr>
        <p:spPr>
          <a:xfrm>
            <a:off x="2517775" y="532499"/>
            <a:ext cx="74422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Open Sans SemiBold"/>
                <a:ea typeface="Open Sans SemiBold"/>
                <a:cs typeface="Open Sans SemiBold"/>
                <a:sym typeface="Open Sans SemiBold"/>
              </a:rPr>
              <a:t>Children and Youth Literacy Profiles</a:t>
            </a:r>
            <a:endParaRPr/>
          </a:p>
        </p:txBody>
      </p:sp>
      <p:sp>
        <p:nvSpPr>
          <p:cNvPr id="323" name="Google Shape;323;p5">
            <a:hlinkClick r:id="rId6" action="ppaction://hlinksldjump"/>
          </p:cNvPr>
          <p:cNvSpPr txBox="1"/>
          <p:nvPr/>
        </p:nvSpPr>
        <p:spPr>
          <a:xfrm>
            <a:off x="4760516" y="1945538"/>
            <a:ext cx="2956718" cy="5381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055080"/>
                </a:solidFill>
                <a:latin typeface="Open Sans SemiBold"/>
                <a:ea typeface="Open Sans SemiBold"/>
                <a:cs typeface="Open Sans SemiBold"/>
                <a:sym typeface="Open Sans SemiBold"/>
              </a:rPr>
              <a:t>Learning Differences</a:t>
            </a:r>
            <a:endParaRPr sz="1400" b="0" i="0" u="none" strike="noStrike" cap="none">
              <a:solidFill>
                <a:srgbClr val="055080"/>
              </a:solidFill>
              <a:latin typeface="Arial"/>
              <a:ea typeface="Arial"/>
              <a:cs typeface="Arial"/>
              <a:sym typeface="Arial"/>
            </a:endParaRPr>
          </a:p>
        </p:txBody>
      </p:sp>
      <p:pic>
        <p:nvPicPr>
          <p:cNvPr id="324" name="Google Shape;324;p5">
            <a:hlinkClick r:id="rId8" action="ppaction://hlinksldjump"/>
          </p:cNvPr>
          <p:cNvPicPr preferRelativeResize="0"/>
          <p:nvPr/>
        </p:nvPicPr>
        <p:blipFill rotWithShape="1">
          <a:blip r:embed="rId9">
            <a:alphaModFix/>
          </a:blip>
          <a:srcRect/>
          <a:stretch/>
        </p:blipFill>
        <p:spPr>
          <a:xfrm>
            <a:off x="0" y="0"/>
            <a:ext cx="914479" cy="914479"/>
          </a:xfrm>
          <a:prstGeom prst="rect">
            <a:avLst/>
          </a:prstGeom>
          <a:noFill/>
          <a:ln>
            <a:noFill/>
          </a:ln>
        </p:spPr>
      </p:pic>
      <p:pic>
        <p:nvPicPr>
          <p:cNvPr id="325" name="Google Shape;325;p5">
            <a:hlinkClick r:id="rId8" action="ppaction://hlinksldjump"/>
          </p:cNvPr>
          <p:cNvPicPr preferRelativeResize="0"/>
          <p:nvPr/>
        </p:nvPicPr>
        <p:blipFill rotWithShape="1">
          <a:blip r:embed="rId10">
            <a:alphaModFix/>
          </a:blip>
          <a:srcRect/>
          <a:stretch/>
        </p:blipFill>
        <p:spPr>
          <a:xfrm>
            <a:off x="11277521" y="5955320"/>
            <a:ext cx="914479" cy="914479"/>
          </a:xfrm>
          <a:prstGeom prst="rect">
            <a:avLst/>
          </a:prstGeom>
          <a:noFill/>
          <a:ln>
            <a:noFill/>
          </a:ln>
        </p:spPr>
      </p:pic>
      <p:pic>
        <p:nvPicPr>
          <p:cNvPr id="326" name="Google Shape;326;p5">
            <a:hlinkClick r:id="rId11" action="ppaction://hlinksldjump"/>
          </p:cNvPr>
          <p:cNvPicPr preferRelativeResize="0"/>
          <p:nvPr/>
        </p:nvPicPr>
        <p:blipFill rotWithShape="1">
          <a:blip r:embed="rId12">
            <a:alphaModFix/>
          </a:blip>
          <a:srcRect/>
          <a:stretch/>
        </p:blipFill>
        <p:spPr>
          <a:xfrm>
            <a:off x="11277521" y="-89593"/>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22"/>
                                        </p:tgtEl>
                                        <p:attrNameLst>
                                          <p:attrName>style.visibility</p:attrName>
                                        </p:attrNameLst>
                                      </p:cBhvr>
                                      <p:to>
                                        <p:strVal val="visible"/>
                                      </p:to>
                                    </p:set>
                                    <p:anim calcmode="lin" valueType="num">
                                      <p:cBhvr additive="base">
                                        <p:cTn id="7" dur="500"/>
                                        <p:tgtEl>
                                          <p:spTgt spid="32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21"/>
                                        </p:tgtEl>
                                        <p:attrNameLst>
                                          <p:attrName>style.visibility</p:attrName>
                                        </p:attrNameLst>
                                      </p:cBhvr>
                                      <p:to>
                                        <p:strVal val="visible"/>
                                      </p:to>
                                    </p:set>
                                    <p:anim calcmode="lin" valueType="num">
                                      <p:cBhvr additive="base">
                                        <p:cTn id="10" dur="500"/>
                                        <p:tgtEl>
                                          <p:spTgt spid="321"/>
                                        </p:tgtEl>
                                        <p:attrNameLst>
                                          <p:attrName>ppt_y</p:attrName>
                                        </p:attrNameLst>
                                      </p:cBhvr>
                                      <p:tavLst>
                                        <p:tav tm="0">
                                          <p:val>
                                            <p:strVal val="#ppt_y+1"/>
                                          </p:val>
                                        </p:tav>
                                        <p:tav tm="100000">
                                          <p:val>
                                            <p:strVal val="#ppt_y"/>
                                          </p:val>
                                        </p:tav>
                                      </p:tavLst>
                                    </p:anim>
                                  </p:childTnLst>
                                </p:cTn>
                              </p:par>
                              <p:par>
                                <p:cTn id="11" presetID="23" presetClass="entr" presetSubtype="16" fill="hold" nodeType="withEffect">
                                  <p:stCondLst>
                                    <p:cond delay="300"/>
                                  </p:stCondLst>
                                  <p:childTnLst>
                                    <p:set>
                                      <p:cBhvr>
                                        <p:cTn id="12" dur="1" fill="hold">
                                          <p:stCondLst>
                                            <p:cond delay="0"/>
                                          </p:stCondLst>
                                        </p:cTn>
                                        <p:tgtEl>
                                          <p:spTgt spid="320"/>
                                        </p:tgtEl>
                                        <p:attrNameLst>
                                          <p:attrName>style.visibility</p:attrName>
                                        </p:attrNameLst>
                                      </p:cBhvr>
                                      <p:to>
                                        <p:strVal val="visible"/>
                                      </p:to>
                                    </p:set>
                                    <p:anim calcmode="lin" valueType="num">
                                      <p:cBhvr additive="base">
                                        <p:cTn id="13" dur="300"/>
                                        <p:tgtEl>
                                          <p:spTgt spid="320"/>
                                        </p:tgtEl>
                                        <p:attrNameLst>
                                          <p:attrName>ppt_w</p:attrName>
                                        </p:attrNameLst>
                                      </p:cBhvr>
                                      <p:tavLst>
                                        <p:tav tm="0">
                                          <p:val>
                                            <p:strVal val="0"/>
                                          </p:val>
                                        </p:tav>
                                        <p:tav tm="100000">
                                          <p:val>
                                            <p:strVal val="#ppt_w"/>
                                          </p:val>
                                        </p:tav>
                                      </p:tavLst>
                                    </p:anim>
                                    <p:anim calcmode="lin" valueType="num">
                                      <p:cBhvr additive="base">
                                        <p:cTn id="14" dur="300"/>
                                        <p:tgtEl>
                                          <p:spTgt spid="320"/>
                                        </p:tgtEl>
                                        <p:attrNameLst>
                                          <p:attrName>ppt_h</p:attrName>
                                        </p:attrNameLst>
                                      </p:cBhvr>
                                      <p:tavLst>
                                        <p:tav tm="0">
                                          <p:val>
                                            <p:strVal val="0"/>
                                          </p:val>
                                        </p:tav>
                                        <p:tav tm="100000">
                                          <p:val>
                                            <p:strVal val="#ppt_h"/>
                                          </p:val>
                                        </p:tav>
                                      </p:tavLst>
                                    </p:anim>
                                  </p:childTnLst>
                                </p:cTn>
                              </p:par>
                            </p:childTnLst>
                          </p:cTn>
                        </p:par>
                        <p:par>
                          <p:cTn id="15" fill="hold">
                            <p:stCondLst>
                              <p:cond delay="500"/>
                            </p:stCondLst>
                            <p:childTnLst>
                              <p:par>
                                <p:cTn id="16" presetID="23" presetClass="entr" presetSubtype="16" fill="hold" nodeType="afterEffect">
                                  <p:stCondLst>
                                    <p:cond delay="0"/>
                                  </p:stCondLst>
                                  <p:childTnLst>
                                    <p:set>
                                      <p:cBhvr>
                                        <p:cTn id="17" dur="1" fill="hold">
                                          <p:stCondLst>
                                            <p:cond delay="0"/>
                                          </p:stCondLst>
                                        </p:cTn>
                                        <p:tgtEl>
                                          <p:spTgt spid="313"/>
                                        </p:tgtEl>
                                        <p:attrNameLst>
                                          <p:attrName>style.visibility</p:attrName>
                                        </p:attrNameLst>
                                      </p:cBhvr>
                                      <p:to>
                                        <p:strVal val="visible"/>
                                      </p:to>
                                    </p:set>
                                    <p:anim calcmode="lin" valueType="num">
                                      <p:cBhvr additive="base">
                                        <p:cTn id="18" dur="500"/>
                                        <p:tgtEl>
                                          <p:spTgt spid="313"/>
                                        </p:tgtEl>
                                        <p:attrNameLst>
                                          <p:attrName>ppt_w</p:attrName>
                                        </p:attrNameLst>
                                      </p:cBhvr>
                                      <p:tavLst>
                                        <p:tav tm="0">
                                          <p:val>
                                            <p:strVal val="0"/>
                                          </p:val>
                                        </p:tav>
                                        <p:tav tm="100000">
                                          <p:val>
                                            <p:strVal val="#ppt_w"/>
                                          </p:val>
                                        </p:tav>
                                      </p:tavLst>
                                    </p:anim>
                                    <p:anim calcmode="lin" valueType="num">
                                      <p:cBhvr additive="base">
                                        <p:cTn id="19" dur="500"/>
                                        <p:tgtEl>
                                          <p:spTgt spid="313"/>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500"/>
                                  </p:stCondLst>
                                  <p:childTnLst>
                                    <p:set>
                                      <p:cBhvr>
                                        <p:cTn id="21" dur="1" fill="hold">
                                          <p:stCondLst>
                                            <p:cond delay="0"/>
                                          </p:stCondLst>
                                        </p:cTn>
                                        <p:tgtEl>
                                          <p:spTgt spid="310"/>
                                        </p:tgtEl>
                                        <p:attrNameLst>
                                          <p:attrName>style.visibility</p:attrName>
                                        </p:attrNameLst>
                                      </p:cBhvr>
                                      <p:to>
                                        <p:strVal val="visible"/>
                                      </p:to>
                                    </p:set>
                                    <p:anim calcmode="lin" valueType="num">
                                      <p:cBhvr additive="base">
                                        <p:cTn id="22" dur="500"/>
                                        <p:tgtEl>
                                          <p:spTgt spid="310"/>
                                        </p:tgtEl>
                                        <p:attrNameLst>
                                          <p:attrName>ppt_w</p:attrName>
                                        </p:attrNameLst>
                                      </p:cBhvr>
                                      <p:tavLst>
                                        <p:tav tm="0">
                                          <p:val>
                                            <p:strVal val="0"/>
                                          </p:val>
                                        </p:tav>
                                        <p:tav tm="100000">
                                          <p:val>
                                            <p:strVal val="#ppt_w"/>
                                          </p:val>
                                        </p:tav>
                                      </p:tavLst>
                                    </p:anim>
                                    <p:anim calcmode="lin" valueType="num">
                                      <p:cBhvr additive="base">
                                        <p:cTn id="23" dur="500"/>
                                        <p:tgtEl>
                                          <p:spTgt spid="310"/>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1000"/>
                                  </p:stCondLst>
                                  <p:childTnLst>
                                    <p:set>
                                      <p:cBhvr>
                                        <p:cTn id="25" dur="1" fill="hold">
                                          <p:stCondLst>
                                            <p:cond delay="0"/>
                                          </p:stCondLst>
                                        </p:cTn>
                                        <p:tgtEl>
                                          <p:spTgt spid="314"/>
                                        </p:tgtEl>
                                        <p:attrNameLst>
                                          <p:attrName>style.visibility</p:attrName>
                                        </p:attrNameLst>
                                      </p:cBhvr>
                                      <p:to>
                                        <p:strVal val="visible"/>
                                      </p:to>
                                    </p:set>
                                    <p:anim calcmode="lin" valueType="num">
                                      <p:cBhvr additive="base">
                                        <p:cTn id="26" dur="500"/>
                                        <p:tgtEl>
                                          <p:spTgt spid="314"/>
                                        </p:tgtEl>
                                        <p:attrNameLst>
                                          <p:attrName>ppt_w</p:attrName>
                                        </p:attrNameLst>
                                      </p:cBhvr>
                                      <p:tavLst>
                                        <p:tav tm="0">
                                          <p:val>
                                            <p:strVal val="0"/>
                                          </p:val>
                                        </p:tav>
                                        <p:tav tm="100000">
                                          <p:val>
                                            <p:strVal val="#ppt_w"/>
                                          </p:val>
                                        </p:tav>
                                      </p:tavLst>
                                    </p:anim>
                                    <p:anim calcmode="lin" valueType="num">
                                      <p:cBhvr additive="base">
                                        <p:cTn id="27" dur="500"/>
                                        <p:tgtEl>
                                          <p:spTgt spid="314"/>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1500"/>
                                  </p:stCondLst>
                                  <p:childTnLst>
                                    <p:set>
                                      <p:cBhvr>
                                        <p:cTn id="29" dur="1" fill="hold">
                                          <p:stCondLst>
                                            <p:cond delay="0"/>
                                          </p:stCondLst>
                                        </p:cTn>
                                        <p:tgtEl>
                                          <p:spTgt spid="309"/>
                                        </p:tgtEl>
                                        <p:attrNameLst>
                                          <p:attrName>style.visibility</p:attrName>
                                        </p:attrNameLst>
                                      </p:cBhvr>
                                      <p:to>
                                        <p:strVal val="visible"/>
                                      </p:to>
                                    </p:set>
                                    <p:anim calcmode="lin" valueType="num">
                                      <p:cBhvr additive="base">
                                        <p:cTn id="30" dur="500"/>
                                        <p:tgtEl>
                                          <p:spTgt spid="309"/>
                                        </p:tgtEl>
                                        <p:attrNameLst>
                                          <p:attrName>ppt_w</p:attrName>
                                        </p:attrNameLst>
                                      </p:cBhvr>
                                      <p:tavLst>
                                        <p:tav tm="0">
                                          <p:val>
                                            <p:strVal val="0"/>
                                          </p:val>
                                        </p:tav>
                                        <p:tav tm="100000">
                                          <p:val>
                                            <p:strVal val="#ppt_w"/>
                                          </p:val>
                                        </p:tav>
                                      </p:tavLst>
                                    </p:anim>
                                    <p:anim calcmode="lin" valueType="num">
                                      <p:cBhvr additive="base">
                                        <p:cTn id="31" dur="500"/>
                                        <p:tgtEl>
                                          <p:spTgt spid="309"/>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2000"/>
                                  </p:stCondLst>
                                  <p:childTnLst>
                                    <p:set>
                                      <p:cBhvr>
                                        <p:cTn id="33" dur="1" fill="hold">
                                          <p:stCondLst>
                                            <p:cond delay="0"/>
                                          </p:stCondLst>
                                        </p:cTn>
                                        <p:tgtEl>
                                          <p:spTgt spid="315"/>
                                        </p:tgtEl>
                                        <p:attrNameLst>
                                          <p:attrName>style.visibility</p:attrName>
                                        </p:attrNameLst>
                                      </p:cBhvr>
                                      <p:to>
                                        <p:strVal val="visible"/>
                                      </p:to>
                                    </p:set>
                                    <p:anim calcmode="lin" valueType="num">
                                      <p:cBhvr additive="base">
                                        <p:cTn id="34" dur="500"/>
                                        <p:tgtEl>
                                          <p:spTgt spid="315"/>
                                        </p:tgtEl>
                                        <p:attrNameLst>
                                          <p:attrName>ppt_w</p:attrName>
                                        </p:attrNameLst>
                                      </p:cBhvr>
                                      <p:tavLst>
                                        <p:tav tm="0">
                                          <p:val>
                                            <p:strVal val="0"/>
                                          </p:val>
                                        </p:tav>
                                        <p:tav tm="100000">
                                          <p:val>
                                            <p:strVal val="#ppt_w"/>
                                          </p:val>
                                        </p:tav>
                                      </p:tavLst>
                                    </p:anim>
                                    <p:anim calcmode="lin" valueType="num">
                                      <p:cBhvr additive="base">
                                        <p:cTn id="35" dur="500"/>
                                        <p:tgtEl>
                                          <p:spTgt spid="315"/>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2500"/>
                                  </p:stCondLst>
                                  <p:childTnLst>
                                    <p:set>
                                      <p:cBhvr>
                                        <p:cTn id="37" dur="1" fill="hold">
                                          <p:stCondLst>
                                            <p:cond delay="0"/>
                                          </p:stCondLst>
                                        </p:cTn>
                                        <p:tgtEl>
                                          <p:spTgt spid="308"/>
                                        </p:tgtEl>
                                        <p:attrNameLst>
                                          <p:attrName>style.visibility</p:attrName>
                                        </p:attrNameLst>
                                      </p:cBhvr>
                                      <p:to>
                                        <p:strVal val="visible"/>
                                      </p:to>
                                    </p:set>
                                    <p:anim calcmode="lin" valueType="num">
                                      <p:cBhvr additive="base">
                                        <p:cTn id="38" dur="500"/>
                                        <p:tgtEl>
                                          <p:spTgt spid="308"/>
                                        </p:tgtEl>
                                        <p:attrNameLst>
                                          <p:attrName>ppt_w</p:attrName>
                                        </p:attrNameLst>
                                      </p:cBhvr>
                                      <p:tavLst>
                                        <p:tav tm="0">
                                          <p:val>
                                            <p:strVal val="0"/>
                                          </p:val>
                                        </p:tav>
                                        <p:tav tm="100000">
                                          <p:val>
                                            <p:strVal val="#ppt_w"/>
                                          </p:val>
                                        </p:tav>
                                      </p:tavLst>
                                    </p:anim>
                                    <p:anim calcmode="lin" valueType="num">
                                      <p:cBhvr additive="base">
                                        <p:cTn id="39" dur="500"/>
                                        <p:tgtEl>
                                          <p:spTgt spid="308"/>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3000"/>
                                  </p:stCondLst>
                                  <p:childTnLst>
                                    <p:set>
                                      <p:cBhvr>
                                        <p:cTn id="41" dur="1" fill="hold">
                                          <p:stCondLst>
                                            <p:cond delay="0"/>
                                          </p:stCondLst>
                                        </p:cTn>
                                        <p:tgtEl>
                                          <p:spTgt spid="311"/>
                                        </p:tgtEl>
                                        <p:attrNameLst>
                                          <p:attrName>style.visibility</p:attrName>
                                        </p:attrNameLst>
                                      </p:cBhvr>
                                      <p:to>
                                        <p:strVal val="visible"/>
                                      </p:to>
                                    </p:set>
                                    <p:anim calcmode="lin" valueType="num">
                                      <p:cBhvr additive="base">
                                        <p:cTn id="42" dur="500"/>
                                        <p:tgtEl>
                                          <p:spTgt spid="311"/>
                                        </p:tgtEl>
                                        <p:attrNameLst>
                                          <p:attrName>ppt_w</p:attrName>
                                        </p:attrNameLst>
                                      </p:cBhvr>
                                      <p:tavLst>
                                        <p:tav tm="0">
                                          <p:val>
                                            <p:strVal val="0"/>
                                          </p:val>
                                        </p:tav>
                                        <p:tav tm="100000">
                                          <p:val>
                                            <p:strVal val="#ppt_w"/>
                                          </p:val>
                                        </p:tav>
                                      </p:tavLst>
                                    </p:anim>
                                    <p:anim calcmode="lin" valueType="num">
                                      <p:cBhvr additive="base">
                                        <p:cTn id="43" dur="500"/>
                                        <p:tgtEl>
                                          <p:spTgt spid="311"/>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3500"/>
                                  </p:stCondLst>
                                  <p:childTnLst>
                                    <p:set>
                                      <p:cBhvr>
                                        <p:cTn id="45" dur="1" fill="hold">
                                          <p:stCondLst>
                                            <p:cond delay="0"/>
                                          </p:stCondLst>
                                        </p:cTn>
                                        <p:tgtEl>
                                          <p:spTgt spid="307"/>
                                        </p:tgtEl>
                                        <p:attrNameLst>
                                          <p:attrName>style.visibility</p:attrName>
                                        </p:attrNameLst>
                                      </p:cBhvr>
                                      <p:to>
                                        <p:strVal val="visible"/>
                                      </p:to>
                                    </p:set>
                                    <p:anim calcmode="lin" valueType="num">
                                      <p:cBhvr additive="base">
                                        <p:cTn id="46" dur="500"/>
                                        <p:tgtEl>
                                          <p:spTgt spid="307"/>
                                        </p:tgtEl>
                                        <p:attrNameLst>
                                          <p:attrName>ppt_w</p:attrName>
                                        </p:attrNameLst>
                                      </p:cBhvr>
                                      <p:tavLst>
                                        <p:tav tm="0">
                                          <p:val>
                                            <p:strVal val="0"/>
                                          </p:val>
                                        </p:tav>
                                        <p:tav tm="100000">
                                          <p:val>
                                            <p:strVal val="#ppt_w"/>
                                          </p:val>
                                        </p:tav>
                                      </p:tavLst>
                                    </p:anim>
                                    <p:anim calcmode="lin" valueType="num">
                                      <p:cBhvr additive="base">
                                        <p:cTn id="47" dur="500"/>
                                        <p:tgtEl>
                                          <p:spTgt spid="307"/>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4000"/>
                                  </p:stCondLst>
                                  <p:childTnLst>
                                    <p:set>
                                      <p:cBhvr>
                                        <p:cTn id="49" dur="1" fill="hold">
                                          <p:stCondLst>
                                            <p:cond delay="0"/>
                                          </p:stCondLst>
                                        </p:cTn>
                                        <p:tgtEl>
                                          <p:spTgt spid="312"/>
                                        </p:tgtEl>
                                        <p:attrNameLst>
                                          <p:attrName>style.visibility</p:attrName>
                                        </p:attrNameLst>
                                      </p:cBhvr>
                                      <p:to>
                                        <p:strVal val="visible"/>
                                      </p:to>
                                    </p:set>
                                    <p:anim calcmode="lin" valueType="num">
                                      <p:cBhvr additive="base">
                                        <p:cTn id="50" dur="500"/>
                                        <p:tgtEl>
                                          <p:spTgt spid="312"/>
                                        </p:tgtEl>
                                        <p:attrNameLst>
                                          <p:attrName>ppt_w</p:attrName>
                                        </p:attrNameLst>
                                      </p:cBhvr>
                                      <p:tavLst>
                                        <p:tav tm="0">
                                          <p:val>
                                            <p:strVal val="0"/>
                                          </p:val>
                                        </p:tav>
                                        <p:tav tm="100000">
                                          <p:val>
                                            <p:strVal val="#ppt_w"/>
                                          </p:val>
                                        </p:tav>
                                      </p:tavLst>
                                    </p:anim>
                                    <p:anim calcmode="lin" valueType="num">
                                      <p:cBhvr additive="base">
                                        <p:cTn id="51" dur="500"/>
                                        <p:tgtEl>
                                          <p:spTgt spid="312"/>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318"/>
                                        </p:tgtEl>
                                        <p:attrNameLst>
                                          <p:attrName>style.visibility</p:attrName>
                                        </p:attrNameLst>
                                      </p:cBhvr>
                                      <p:to>
                                        <p:strVal val="visible"/>
                                      </p:to>
                                    </p:set>
                                    <p:anim calcmode="lin" valueType="num">
                                      <p:cBhvr additive="base">
                                        <p:cTn id="54" dur="500"/>
                                        <p:tgtEl>
                                          <p:spTgt spid="318"/>
                                        </p:tgtEl>
                                        <p:attrNameLst>
                                          <p:attrName>ppt_w</p:attrName>
                                        </p:attrNameLst>
                                      </p:cBhvr>
                                      <p:tavLst>
                                        <p:tav tm="0">
                                          <p:val>
                                            <p:strVal val="0"/>
                                          </p:val>
                                        </p:tav>
                                        <p:tav tm="100000">
                                          <p:val>
                                            <p:strVal val="#ppt_w"/>
                                          </p:val>
                                        </p:tav>
                                      </p:tavLst>
                                    </p:anim>
                                    <p:anim calcmode="lin" valueType="num">
                                      <p:cBhvr additive="base">
                                        <p:cTn id="55" dur="500"/>
                                        <p:tgtEl>
                                          <p:spTgt spid="318"/>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1000"/>
                                  </p:stCondLst>
                                  <p:childTnLst>
                                    <p:set>
                                      <p:cBhvr>
                                        <p:cTn id="57" dur="1" fill="hold">
                                          <p:stCondLst>
                                            <p:cond delay="0"/>
                                          </p:stCondLst>
                                        </p:cTn>
                                        <p:tgtEl>
                                          <p:spTgt spid="316"/>
                                        </p:tgtEl>
                                        <p:attrNameLst>
                                          <p:attrName>style.visibility</p:attrName>
                                        </p:attrNameLst>
                                      </p:cBhvr>
                                      <p:to>
                                        <p:strVal val="visible"/>
                                      </p:to>
                                    </p:set>
                                    <p:anim calcmode="lin" valueType="num">
                                      <p:cBhvr additive="base">
                                        <p:cTn id="58" dur="500"/>
                                        <p:tgtEl>
                                          <p:spTgt spid="316"/>
                                        </p:tgtEl>
                                        <p:attrNameLst>
                                          <p:attrName>ppt_w</p:attrName>
                                        </p:attrNameLst>
                                      </p:cBhvr>
                                      <p:tavLst>
                                        <p:tav tm="0">
                                          <p:val>
                                            <p:strVal val="0"/>
                                          </p:val>
                                        </p:tav>
                                        <p:tav tm="100000">
                                          <p:val>
                                            <p:strVal val="#ppt_w"/>
                                          </p:val>
                                        </p:tav>
                                      </p:tavLst>
                                    </p:anim>
                                    <p:anim calcmode="lin" valueType="num">
                                      <p:cBhvr additive="base">
                                        <p:cTn id="59" dur="500"/>
                                        <p:tgtEl>
                                          <p:spTgt spid="316"/>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3000"/>
                                  </p:stCondLst>
                                  <p:childTnLst>
                                    <p:set>
                                      <p:cBhvr>
                                        <p:cTn id="61" dur="1" fill="hold">
                                          <p:stCondLst>
                                            <p:cond delay="0"/>
                                          </p:stCondLst>
                                        </p:cTn>
                                        <p:tgtEl>
                                          <p:spTgt spid="317"/>
                                        </p:tgtEl>
                                        <p:attrNameLst>
                                          <p:attrName>style.visibility</p:attrName>
                                        </p:attrNameLst>
                                      </p:cBhvr>
                                      <p:to>
                                        <p:strVal val="visible"/>
                                      </p:to>
                                    </p:set>
                                    <p:anim calcmode="lin" valueType="num">
                                      <p:cBhvr additive="base">
                                        <p:cTn id="62" dur="500"/>
                                        <p:tgtEl>
                                          <p:spTgt spid="317"/>
                                        </p:tgtEl>
                                        <p:attrNameLst>
                                          <p:attrName>ppt_w</p:attrName>
                                        </p:attrNameLst>
                                      </p:cBhvr>
                                      <p:tavLst>
                                        <p:tav tm="0">
                                          <p:val>
                                            <p:strVal val="0"/>
                                          </p:val>
                                        </p:tav>
                                        <p:tav tm="100000">
                                          <p:val>
                                            <p:strVal val="#ppt_w"/>
                                          </p:val>
                                        </p:tav>
                                      </p:tavLst>
                                    </p:anim>
                                    <p:anim calcmode="lin" valueType="num">
                                      <p:cBhvr additive="base">
                                        <p:cTn id="63" dur="500"/>
                                        <p:tgtEl>
                                          <p:spTgt spid="317"/>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4000"/>
                                  </p:stCondLst>
                                  <p:childTnLst>
                                    <p:set>
                                      <p:cBhvr>
                                        <p:cTn id="65" dur="1" fill="hold">
                                          <p:stCondLst>
                                            <p:cond delay="0"/>
                                          </p:stCondLst>
                                        </p:cTn>
                                        <p:tgtEl>
                                          <p:spTgt spid="319"/>
                                        </p:tgtEl>
                                        <p:attrNameLst>
                                          <p:attrName>style.visibility</p:attrName>
                                        </p:attrNameLst>
                                      </p:cBhvr>
                                      <p:to>
                                        <p:strVal val="visible"/>
                                      </p:to>
                                    </p:set>
                                    <p:anim calcmode="lin" valueType="num">
                                      <p:cBhvr additive="base">
                                        <p:cTn id="66" dur="500"/>
                                        <p:tgtEl>
                                          <p:spTgt spid="319"/>
                                        </p:tgtEl>
                                        <p:attrNameLst>
                                          <p:attrName>ppt_w</p:attrName>
                                        </p:attrNameLst>
                                      </p:cBhvr>
                                      <p:tavLst>
                                        <p:tav tm="0">
                                          <p:val>
                                            <p:strVal val="0"/>
                                          </p:val>
                                        </p:tav>
                                        <p:tav tm="100000">
                                          <p:val>
                                            <p:strVal val="#ppt_w"/>
                                          </p:val>
                                        </p:tav>
                                      </p:tavLst>
                                    </p:anim>
                                    <p:anim calcmode="lin" valueType="num">
                                      <p:cBhvr additive="base">
                                        <p:cTn id="67" dur="500"/>
                                        <p:tgtEl>
                                          <p:spTgt spid="319"/>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2000"/>
                                  </p:stCondLst>
                                  <p:childTnLst>
                                    <p:set>
                                      <p:cBhvr>
                                        <p:cTn id="69" dur="1" fill="hold">
                                          <p:stCondLst>
                                            <p:cond delay="0"/>
                                          </p:stCondLst>
                                        </p:cTn>
                                        <p:tgtEl>
                                          <p:spTgt spid="323"/>
                                        </p:tgtEl>
                                        <p:attrNameLst>
                                          <p:attrName>style.visibility</p:attrName>
                                        </p:attrNameLst>
                                      </p:cBhvr>
                                      <p:to>
                                        <p:strVal val="visible"/>
                                      </p:to>
                                    </p:set>
                                    <p:anim calcmode="lin" valueType="num">
                                      <p:cBhvr additive="base">
                                        <p:cTn id="70" dur="500"/>
                                        <p:tgtEl>
                                          <p:spTgt spid="323"/>
                                        </p:tgtEl>
                                        <p:attrNameLst>
                                          <p:attrName>ppt_w</p:attrName>
                                        </p:attrNameLst>
                                      </p:cBhvr>
                                      <p:tavLst>
                                        <p:tav tm="0">
                                          <p:val>
                                            <p:strVal val="0"/>
                                          </p:val>
                                        </p:tav>
                                        <p:tav tm="100000">
                                          <p:val>
                                            <p:strVal val="#ppt_w"/>
                                          </p:val>
                                        </p:tav>
                                      </p:tavLst>
                                    </p:anim>
                                    <p:anim calcmode="lin" valueType="num">
                                      <p:cBhvr additive="base">
                                        <p:cTn id="71" dur="500"/>
                                        <p:tgtEl>
                                          <p:spTgt spid="32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6"/>
          <p:cNvSpPr txBox="1"/>
          <p:nvPr/>
        </p:nvSpPr>
        <p:spPr>
          <a:xfrm>
            <a:off x="1732756" y="168140"/>
            <a:ext cx="8726487"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chemeClr val="accent2"/>
                </a:solidFill>
                <a:latin typeface="Open Sans SemiBold"/>
                <a:ea typeface="Open Sans SemiBold"/>
                <a:cs typeface="Open Sans SemiBold"/>
                <a:sym typeface="Open Sans SemiBold"/>
              </a:rPr>
              <a:t>Indigenous Children and Youth 1</a:t>
            </a:r>
            <a:endParaRPr sz="2800" b="0" i="0" u="none" strike="noStrike" cap="none">
              <a:solidFill>
                <a:schemeClr val="accent2"/>
              </a:solidFill>
              <a:latin typeface="Open Sans SemiBold"/>
              <a:ea typeface="Open Sans SemiBold"/>
              <a:cs typeface="Open Sans SemiBold"/>
              <a:sym typeface="Open Sans SemiBold"/>
            </a:endParaRPr>
          </a:p>
        </p:txBody>
      </p:sp>
      <p:sp>
        <p:nvSpPr>
          <p:cNvPr id="332" name="Google Shape;332;p6"/>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3" name="Google Shape;333;p6"/>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4" name="Google Shape;334;p6"/>
          <p:cNvSpPr txBox="1"/>
          <p:nvPr/>
        </p:nvSpPr>
        <p:spPr>
          <a:xfrm>
            <a:off x="7436187" y="1439303"/>
            <a:ext cx="3782675" cy="469359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Indigenous students are students that self-identify as being of Indigenous ancestry (First Nations: Status or non-status, Métis and Inuit).</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There are </a:t>
            </a:r>
            <a:r>
              <a:rPr lang="en-US" sz="1400" b="1" i="0" u="none" strike="noStrike" cap="none">
                <a:solidFill>
                  <a:srgbClr val="000000"/>
                </a:solidFill>
                <a:latin typeface="Open Sans"/>
                <a:ea typeface="Open Sans"/>
                <a:cs typeface="Open Sans"/>
                <a:sym typeface="Open Sans"/>
              </a:rPr>
              <a:t>3,941</a:t>
            </a:r>
            <a:r>
              <a:rPr lang="en-US" sz="1400" b="0" i="0" u="none" strike="noStrike" cap="none">
                <a:solidFill>
                  <a:srgbClr val="000000"/>
                </a:solidFill>
                <a:latin typeface="Open Sans"/>
                <a:ea typeface="Open Sans"/>
                <a:cs typeface="Open Sans"/>
                <a:sym typeface="Open Sans"/>
              </a:rPr>
              <a:t> students from kindergarten to grade 12 who identified as Indigenous in the 2019-2020 school year for School Districts 61 (Greater Victoria ,62 (Sooke), 63 (Saanich) and 64 (The Gulf Islands). </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335" name="Google Shape;335;p6"/>
          <p:cNvPicPr preferRelativeResize="0"/>
          <p:nvPr/>
        </p:nvPicPr>
        <p:blipFill rotWithShape="1">
          <a:blip r:embed="rId3">
            <a:alphaModFix/>
          </a:blip>
          <a:srcRect/>
          <a:stretch/>
        </p:blipFill>
        <p:spPr>
          <a:xfrm>
            <a:off x="399912" y="1439303"/>
            <a:ext cx="6743976" cy="4053561"/>
          </a:xfrm>
          <a:prstGeom prst="rect">
            <a:avLst/>
          </a:prstGeom>
          <a:noFill/>
          <a:ln w="9525" cap="flat" cmpd="sng">
            <a:solidFill>
              <a:schemeClr val="dk1"/>
            </a:solidFill>
            <a:prstDash val="solid"/>
            <a:round/>
            <a:headEnd type="none" w="sm" len="sm"/>
            <a:tailEnd type="none" w="sm" len="sm"/>
          </a:ln>
        </p:spPr>
      </p:pic>
      <p:pic>
        <p:nvPicPr>
          <p:cNvPr id="336" name="Google Shape;336;p6">
            <a:hlinkClick r:id="rId4" action="ppaction://hlinksldjump"/>
          </p:cNvPr>
          <p:cNvPicPr preferRelativeResize="0"/>
          <p:nvPr/>
        </p:nvPicPr>
        <p:blipFill rotWithShape="1">
          <a:blip r:embed="rId5">
            <a:alphaModFix/>
          </a:blip>
          <a:srcRect/>
          <a:stretch/>
        </p:blipFill>
        <p:spPr>
          <a:xfrm>
            <a:off x="0" y="-7397"/>
            <a:ext cx="914479" cy="914479"/>
          </a:xfrm>
          <a:prstGeom prst="rect">
            <a:avLst/>
          </a:prstGeom>
          <a:noFill/>
          <a:ln>
            <a:noFill/>
          </a:ln>
        </p:spPr>
      </p:pic>
      <p:pic>
        <p:nvPicPr>
          <p:cNvPr id="337" name="Google Shape;337;p6">
            <a:hlinkClick r:id="rId6" action="ppaction://hlinksldjump"/>
          </p:cNvPr>
          <p:cNvPicPr preferRelativeResize="0"/>
          <p:nvPr/>
        </p:nvPicPr>
        <p:blipFill rotWithShape="1">
          <a:blip r:embed="rId7">
            <a:alphaModFix/>
          </a:blip>
          <a:srcRect/>
          <a:stretch/>
        </p:blipFill>
        <p:spPr>
          <a:xfrm>
            <a:off x="11277520" y="5987311"/>
            <a:ext cx="914479" cy="914479"/>
          </a:xfrm>
          <a:prstGeom prst="rect">
            <a:avLst/>
          </a:prstGeom>
          <a:noFill/>
          <a:ln>
            <a:noFill/>
          </a:ln>
        </p:spPr>
      </p:pic>
      <p:pic>
        <p:nvPicPr>
          <p:cNvPr id="338" name="Google Shape;338;p6">
            <a:hlinkClick r:id="rId8" action="ppaction://hlinksldjump"/>
          </p:cNvPr>
          <p:cNvPicPr preferRelativeResize="0"/>
          <p:nvPr/>
        </p:nvPicPr>
        <p:blipFill rotWithShape="1">
          <a:blip r:embed="rId9">
            <a:alphaModFix/>
          </a:blip>
          <a:srcRect/>
          <a:stretch/>
        </p:blipFill>
        <p:spPr>
          <a:xfrm>
            <a:off x="11277521" y="-79955"/>
            <a:ext cx="914479" cy="914479"/>
          </a:xfrm>
          <a:prstGeom prst="rect">
            <a:avLst/>
          </a:prstGeom>
          <a:noFill/>
          <a:ln>
            <a:noFill/>
          </a:ln>
        </p:spPr>
      </p:pic>
      <p:sp>
        <p:nvSpPr>
          <p:cNvPr id="339" name="Google Shape;339;p6">
            <a:hlinkClick r:id="rId10"/>
          </p:cNvPr>
          <p:cNvSpPr txBox="1"/>
          <p:nvPr/>
        </p:nvSpPr>
        <p:spPr>
          <a:xfrm>
            <a:off x="-1" y="6562902"/>
            <a:ext cx="1127752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25F1E"/>
                </a:solidFill>
                <a:latin typeface="Open Sans"/>
                <a:ea typeface="Open Sans"/>
                <a:cs typeface="Open Sans"/>
                <a:sym typeface="Open Sans"/>
              </a:rPr>
              <a:t>Aboriginal Reports How are we Doing? 🡪 </a:t>
            </a:r>
            <a:r>
              <a:rPr lang="en-US" sz="1050" b="0" i="0" u="none" strike="noStrike" cap="none">
                <a:solidFill>
                  <a:schemeClr val="dk1"/>
                </a:solidFill>
                <a:latin typeface="Open Sans"/>
                <a:ea typeface="Open Sans"/>
                <a:cs typeface="Open Sans"/>
                <a:sym typeface="Open Sans"/>
              </a:rPr>
              <a:t>https://www2.gov.bc.ca/gov/content/education-training/k-12/administration/program-management/reporting-on-k-12/aboriginal-report </a:t>
            </a:r>
            <a:endParaRPr sz="1050" b="0" i="0" u="none" strike="noStrike" cap="none">
              <a:solidFill>
                <a:schemeClr val="dk1"/>
              </a:solidFill>
              <a:latin typeface="Open Sans"/>
              <a:ea typeface="Open Sans"/>
              <a:cs typeface="Open Sans"/>
              <a:sym typeface="Open Sans"/>
            </a:endParaRPr>
          </a:p>
        </p:txBody>
      </p:sp>
      <p:sp>
        <p:nvSpPr>
          <p:cNvPr id="340" name="Google Shape;340;p6">
            <a:hlinkClick r:id="rId11"/>
          </p:cNvPr>
          <p:cNvSpPr txBox="1"/>
          <p:nvPr/>
        </p:nvSpPr>
        <p:spPr>
          <a:xfrm>
            <a:off x="0" y="6297842"/>
            <a:ext cx="1082992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25F1E"/>
                </a:solidFill>
                <a:latin typeface="Open Sans"/>
                <a:ea typeface="Open Sans"/>
                <a:cs typeface="Open Sans"/>
                <a:sym typeface="Open Sans"/>
              </a:rPr>
              <a:t>Click here for school district 61 contextual information (See references for additional school district links) </a:t>
            </a:r>
            <a:r>
              <a:rPr lang="en-US" sz="1050" b="0" i="0" u="none" strike="noStrike" cap="none">
                <a:solidFill>
                  <a:srgbClr val="000000"/>
                </a:solidFill>
                <a:latin typeface="Open Sans"/>
                <a:ea typeface="Open Sans"/>
                <a:cs typeface="Open Sans"/>
                <a:sym typeface="Open Sans"/>
              </a:rPr>
              <a:t>🡪 https://studentsuccess.gov.bc.ca/school-district/061</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31"/>
                                        </p:tgtEl>
                                        <p:attrNameLst>
                                          <p:attrName>style.visibility</p:attrName>
                                        </p:attrNameLst>
                                      </p:cBhvr>
                                      <p:to>
                                        <p:strVal val="visible"/>
                                      </p:to>
                                    </p:set>
                                    <p:anim calcmode="lin" valueType="num">
                                      <p:cBhvr additive="base">
                                        <p:cTn id="7" dur="750"/>
                                        <p:tgtEl>
                                          <p:spTgt spid="331"/>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34"/>
                                        </p:tgtEl>
                                        <p:attrNameLst>
                                          <p:attrName>style.visibility</p:attrName>
                                        </p:attrNameLst>
                                      </p:cBhvr>
                                      <p:to>
                                        <p:strVal val="visible"/>
                                      </p:to>
                                    </p:set>
                                    <p:anim calcmode="lin" valueType="num">
                                      <p:cBhvr additive="base">
                                        <p:cTn id="11" dur="500"/>
                                        <p:tgtEl>
                                          <p:spTgt spid="334"/>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250"/>
                                  </p:stCondLst>
                                  <p:childTnLst>
                                    <p:set>
                                      <p:cBhvr>
                                        <p:cTn id="13" dur="1" fill="hold">
                                          <p:stCondLst>
                                            <p:cond delay="0"/>
                                          </p:stCondLst>
                                        </p:cTn>
                                        <p:tgtEl>
                                          <p:spTgt spid="335"/>
                                        </p:tgtEl>
                                        <p:attrNameLst>
                                          <p:attrName>style.visibility</p:attrName>
                                        </p:attrNameLst>
                                      </p:cBhvr>
                                      <p:to>
                                        <p:strVal val="visible"/>
                                      </p:to>
                                    </p:set>
                                    <p:anim calcmode="lin" valueType="num">
                                      <p:cBhvr additive="base">
                                        <p:cTn id="14" dur="500"/>
                                        <p:tgtEl>
                                          <p:spTgt spid="335"/>
                                        </p:tgtEl>
                                        <p:attrNameLst>
                                          <p:attrName>ppt_x</p:attrName>
                                        </p:attrNameLst>
                                      </p:cBhvr>
                                      <p:tavLst>
                                        <p:tav tm="0">
                                          <p:val>
                                            <p:strVal val="#ppt_x-1"/>
                                          </p:val>
                                        </p:tav>
                                        <p:tav tm="100000">
                                          <p:val>
                                            <p:strVal val="#ppt_x"/>
                                          </p:val>
                                        </p:tav>
                                      </p:tavLst>
                                    </p:anim>
                                  </p:childTnLst>
                                </p:cTn>
                              </p:par>
                            </p:childTnLst>
                          </p:cTn>
                        </p:par>
                        <p:par>
                          <p:cTn id="15" fill="hold">
                            <p:stCondLst>
                              <p:cond delay="1250"/>
                            </p:stCondLst>
                            <p:childTnLst>
                              <p:par>
                                <p:cTn id="16" presetID="23" presetClass="entr" presetSubtype="16" fill="hold" nodeType="afterEffect">
                                  <p:stCondLst>
                                    <p:cond delay="0"/>
                                  </p:stCondLst>
                                  <p:childTnLst>
                                    <p:set>
                                      <p:cBhvr>
                                        <p:cTn id="17" dur="1" fill="hold">
                                          <p:stCondLst>
                                            <p:cond delay="0"/>
                                          </p:stCondLst>
                                        </p:cTn>
                                        <p:tgtEl>
                                          <p:spTgt spid="333"/>
                                        </p:tgtEl>
                                        <p:attrNameLst>
                                          <p:attrName>style.visibility</p:attrName>
                                        </p:attrNameLst>
                                      </p:cBhvr>
                                      <p:to>
                                        <p:strVal val="visible"/>
                                      </p:to>
                                    </p:set>
                                    <p:anim calcmode="lin" valueType="num">
                                      <p:cBhvr additive="base">
                                        <p:cTn id="18" dur="500"/>
                                        <p:tgtEl>
                                          <p:spTgt spid="333"/>
                                        </p:tgtEl>
                                        <p:attrNameLst>
                                          <p:attrName>ppt_w</p:attrName>
                                        </p:attrNameLst>
                                      </p:cBhvr>
                                      <p:tavLst>
                                        <p:tav tm="0">
                                          <p:val>
                                            <p:strVal val="0"/>
                                          </p:val>
                                        </p:tav>
                                        <p:tav tm="100000">
                                          <p:val>
                                            <p:strVal val="#ppt_w"/>
                                          </p:val>
                                        </p:tav>
                                      </p:tavLst>
                                    </p:anim>
                                    <p:anim calcmode="lin" valueType="num">
                                      <p:cBhvr additive="base">
                                        <p:cTn id="19" dur="500"/>
                                        <p:tgtEl>
                                          <p:spTgt spid="333"/>
                                        </p:tgtEl>
                                        <p:attrNameLst>
                                          <p:attrName>ppt_h</p:attrName>
                                        </p:attrNameLst>
                                      </p:cBhvr>
                                      <p:tavLst>
                                        <p:tav tm="0">
                                          <p:val>
                                            <p:strVal val="0"/>
                                          </p:val>
                                        </p:tav>
                                        <p:tav tm="100000">
                                          <p:val>
                                            <p:strVal val="#ppt_h"/>
                                          </p:val>
                                        </p:tav>
                                      </p:tavLst>
                                    </p:anim>
                                  </p:childTnLst>
                                </p:cTn>
                              </p:par>
                            </p:childTnLst>
                          </p:cTn>
                        </p:par>
                        <p:par>
                          <p:cTn id="20" fill="hold">
                            <p:stCondLst>
                              <p:cond delay="1750"/>
                            </p:stCondLst>
                            <p:childTnLst>
                              <p:par>
                                <p:cTn id="21" presetID="23" presetClass="entr" presetSubtype="16" fill="hold" nodeType="afterEffect">
                                  <p:stCondLst>
                                    <p:cond delay="0"/>
                                  </p:stCondLst>
                                  <p:childTnLst>
                                    <p:set>
                                      <p:cBhvr>
                                        <p:cTn id="22" dur="1" fill="hold">
                                          <p:stCondLst>
                                            <p:cond delay="0"/>
                                          </p:stCondLst>
                                        </p:cTn>
                                        <p:tgtEl>
                                          <p:spTgt spid="332"/>
                                        </p:tgtEl>
                                        <p:attrNameLst>
                                          <p:attrName>style.visibility</p:attrName>
                                        </p:attrNameLst>
                                      </p:cBhvr>
                                      <p:to>
                                        <p:strVal val="visible"/>
                                      </p:to>
                                    </p:set>
                                    <p:anim calcmode="lin" valueType="num">
                                      <p:cBhvr additive="base">
                                        <p:cTn id="23" dur="500"/>
                                        <p:tgtEl>
                                          <p:spTgt spid="332"/>
                                        </p:tgtEl>
                                        <p:attrNameLst>
                                          <p:attrName>ppt_w</p:attrName>
                                        </p:attrNameLst>
                                      </p:cBhvr>
                                      <p:tavLst>
                                        <p:tav tm="0">
                                          <p:val>
                                            <p:strVal val="0"/>
                                          </p:val>
                                        </p:tav>
                                        <p:tav tm="100000">
                                          <p:val>
                                            <p:strVal val="#ppt_w"/>
                                          </p:val>
                                        </p:tav>
                                      </p:tavLst>
                                    </p:anim>
                                    <p:anim calcmode="lin" valueType="num">
                                      <p:cBhvr additive="base">
                                        <p:cTn id="24" dur="500"/>
                                        <p:tgtEl>
                                          <p:spTgt spid="332"/>
                                        </p:tgtEl>
                                        <p:attrNameLst>
                                          <p:attrName>ppt_h</p:attrName>
                                        </p:attrNameLst>
                                      </p:cBhvr>
                                      <p:tavLst>
                                        <p:tav tm="0">
                                          <p:val>
                                            <p:strVal val="0"/>
                                          </p:val>
                                        </p:tav>
                                        <p:tav tm="100000">
                                          <p:val>
                                            <p:strVal val="#ppt_h"/>
                                          </p:val>
                                        </p:tav>
                                      </p:tavLst>
                                    </p:anim>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336"/>
                                        </p:tgtEl>
                                        <p:attrNameLst>
                                          <p:attrName>style.visibility</p:attrName>
                                        </p:attrNameLst>
                                      </p:cBhvr>
                                      <p:to>
                                        <p:strVal val="visible"/>
                                      </p:to>
                                    </p:set>
                                    <p:animEffect transition="in" filter="fade">
                                      <p:cBhvr>
                                        <p:cTn id="28" dur="500"/>
                                        <p:tgtEl>
                                          <p:spTgt spid="336"/>
                                        </p:tgtEl>
                                      </p:cBhvr>
                                    </p:animEffect>
                                  </p:childTnLst>
                                </p:cTn>
                              </p:par>
                              <p:par>
                                <p:cTn id="29" presetID="10" presetClass="entr" presetSubtype="0" fill="hold" nodeType="withEffect">
                                  <p:stCondLst>
                                    <p:cond delay="0"/>
                                  </p:stCondLst>
                                  <p:childTnLst>
                                    <p:set>
                                      <p:cBhvr>
                                        <p:cTn id="30" dur="1" fill="hold">
                                          <p:stCondLst>
                                            <p:cond delay="0"/>
                                          </p:stCondLst>
                                        </p:cTn>
                                        <p:tgtEl>
                                          <p:spTgt spid="338"/>
                                        </p:tgtEl>
                                        <p:attrNameLst>
                                          <p:attrName>style.visibility</p:attrName>
                                        </p:attrNameLst>
                                      </p:cBhvr>
                                      <p:to>
                                        <p:strVal val="visible"/>
                                      </p:to>
                                    </p:set>
                                    <p:animEffect transition="in" filter="fade">
                                      <p:cBhvr>
                                        <p:cTn id="31" dur="500"/>
                                        <p:tgtEl>
                                          <p:spTgt spid="338"/>
                                        </p:tgtEl>
                                      </p:cBhvr>
                                    </p:animEffect>
                                  </p:childTnLst>
                                </p:cTn>
                              </p:par>
                              <p:par>
                                <p:cTn id="32" presetID="10" presetClass="entr" presetSubtype="0" fill="hold" nodeType="withEffect">
                                  <p:stCondLst>
                                    <p:cond delay="0"/>
                                  </p:stCondLst>
                                  <p:childTnLst>
                                    <p:set>
                                      <p:cBhvr>
                                        <p:cTn id="33" dur="1" fill="hold">
                                          <p:stCondLst>
                                            <p:cond delay="0"/>
                                          </p:stCondLst>
                                        </p:cTn>
                                        <p:tgtEl>
                                          <p:spTgt spid="337"/>
                                        </p:tgtEl>
                                        <p:attrNameLst>
                                          <p:attrName>style.visibility</p:attrName>
                                        </p:attrNameLst>
                                      </p:cBhvr>
                                      <p:to>
                                        <p:strVal val="visible"/>
                                      </p:to>
                                    </p:set>
                                    <p:animEffect transition="in" filter="fade">
                                      <p:cBhvr>
                                        <p:cTn id="34" dur="500"/>
                                        <p:tgtEl>
                                          <p:spTgt spid="337"/>
                                        </p:tgtEl>
                                      </p:cBhvr>
                                    </p:animEffect>
                                  </p:childTnLst>
                                </p:cTn>
                              </p:par>
                              <p:par>
                                <p:cTn id="35" presetID="10" presetClass="entr" presetSubtype="0" fill="hold" nodeType="withEffect">
                                  <p:stCondLst>
                                    <p:cond delay="0"/>
                                  </p:stCondLst>
                                  <p:childTnLst>
                                    <p:set>
                                      <p:cBhvr>
                                        <p:cTn id="36" dur="1" fill="hold">
                                          <p:stCondLst>
                                            <p:cond delay="0"/>
                                          </p:stCondLst>
                                        </p:cTn>
                                        <p:tgtEl>
                                          <p:spTgt spid="340"/>
                                        </p:tgtEl>
                                        <p:attrNameLst>
                                          <p:attrName>style.visibility</p:attrName>
                                        </p:attrNameLst>
                                      </p:cBhvr>
                                      <p:to>
                                        <p:strVal val="visible"/>
                                      </p:to>
                                    </p:set>
                                    <p:animEffect transition="in" filter="fade">
                                      <p:cBhvr>
                                        <p:cTn id="37" dur="500"/>
                                        <p:tgtEl>
                                          <p:spTgt spid="340"/>
                                        </p:tgtEl>
                                      </p:cBhvr>
                                    </p:animEffect>
                                  </p:childTnLst>
                                </p:cTn>
                              </p:par>
                              <p:par>
                                <p:cTn id="38" presetID="10" presetClass="entr" presetSubtype="0" fill="hold" nodeType="withEffect">
                                  <p:stCondLst>
                                    <p:cond delay="0"/>
                                  </p:stCondLst>
                                  <p:childTnLst>
                                    <p:set>
                                      <p:cBhvr>
                                        <p:cTn id="39" dur="1" fill="hold">
                                          <p:stCondLst>
                                            <p:cond delay="0"/>
                                          </p:stCondLst>
                                        </p:cTn>
                                        <p:tgtEl>
                                          <p:spTgt spid="339"/>
                                        </p:tgtEl>
                                        <p:attrNameLst>
                                          <p:attrName>style.visibility</p:attrName>
                                        </p:attrNameLst>
                                      </p:cBhvr>
                                      <p:to>
                                        <p:strVal val="visible"/>
                                      </p:to>
                                    </p:set>
                                    <p:animEffect transition="in" filter="fade">
                                      <p:cBhvr>
                                        <p:cTn id="40"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
          <p:cNvSpPr txBox="1"/>
          <p:nvPr/>
        </p:nvSpPr>
        <p:spPr>
          <a:xfrm>
            <a:off x="1732756" y="312997"/>
            <a:ext cx="8726487"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chemeClr val="accent2"/>
                </a:solidFill>
                <a:latin typeface="Open Sans SemiBold"/>
                <a:ea typeface="Open Sans SemiBold"/>
                <a:cs typeface="Open Sans SemiBold"/>
                <a:sym typeface="Open Sans SemiBold"/>
              </a:rPr>
              <a:t>Indigenous Children and Youth 2</a:t>
            </a:r>
            <a:endParaRPr sz="2800" b="0" i="0" u="none" strike="noStrike" cap="none">
              <a:solidFill>
                <a:schemeClr val="accent2"/>
              </a:solidFill>
              <a:latin typeface="Open Sans SemiBold"/>
              <a:ea typeface="Open Sans SemiBold"/>
              <a:cs typeface="Open Sans SemiBold"/>
              <a:sym typeface="Open Sans SemiBold"/>
            </a:endParaRPr>
          </a:p>
        </p:txBody>
      </p:sp>
      <p:sp>
        <p:nvSpPr>
          <p:cNvPr id="346" name="Google Shape;346;p7"/>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7" name="Google Shape;347;p7"/>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8" name="Google Shape;348;p7"/>
          <p:cNvSpPr txBox="1"/>
          <p:nvPr/>
        </p:nvSpPr>
        <p:spPr>
          <a:xfrm>
            <a:off x="8791420" y="1526589"/>
            <a:ext cx="3177124" cy="512448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Only </a:t>
            </a:r>
            <a:r>
              <a:rPr lang="en-US" sz="1400" b="1" i="0" u="none" strike="noStrike" cap="none">
                <a:solidFill>
                  <a:srgbClr val="000000"/>
                </a:solidFill>
                <a:latin typeface="Open Sans"/>
                <a:ea typeface="Open Sans"/>
                <a:cs typeface="Open Sans"/>
                <a:sym typeface="Open Sans"/>
              </a:rPr>
              <a:t>65-76%</a:t>
            </a:r>
            <a:r>
              <a:rPr lang="en-US" sz="1400" b="0" i="0" u="none" strike="noStrike" cap="none">
                <a:solidFill>
                  <a:srgbClr val="000000"/>
                </a:solidFill>
                <a:latin typeface="Open Sans"/>
                <a:ea typeface="Open Sans"/>
                <a:cs typeface="Open Sans"/>
                <a:sym typeface="Open Sans"/>
              </a:rPr>
              <a:t> of Indigenous students in BC graduate from high school compared to </a:t>
            </a:r>
            <a:r>
              <a:rPr lang="en-US" sz="1400" b="1" i="0" u="none" strike="noStrike" cap="none">
                <a:solidFill>
                  <a:srgbClr val="000000"/>
                </a:solidFill>
                <a:latin typeface="Open Sans"/>
                <a:ea typeface="Open Sans"/>
                <a:cs typeface="Open Sans"/>
                <a:sym typeface="Open Sans"/>
              </a:rPr>
              <a:t>76%-86% </a:t>
            </a:r>
            <a:r>
              <a:rPr lang="en-US" sz="1400" b="0" i="0" u="none" strike="noStrike" cap="none">
                <a:solidFill>
                  <a:srgbClr val="000000"/>
                </a:solidFill>
                <a:latin typeface="Open Sans"/>
                <a:ea typeface="Open Sans"/>
                <a:cs typeface="Open Sans"/>
                <a:sym typeface="Open Sans"/>
              </a:rPr>
              <a:t>for non-indigenous students</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From 2005-2019, indigenous students had low rates of completion from the Greater Victoria School District (</a:t>
            </a:r>
            <a:r>
              <a:rPr lang="en-US" sz="1400" b="1" i="0" u="none" strike="noStrike" cap="none">
                <a:solidFill>
                  <a:srgbClr val="000000"/>
                </a:solidFill>
                <a:latin typeface="Open Sans"/>
                <a:ea typeface="Open Sans"/>
                <a:cs typeface="Open Sans"/>
                <a:sym typeface="Open Sans"/>
              </a:rPr>
              <a:t>33%-65%</a:t>
            </a:r>
            <a:r>
              <a:rPr lang="en-US" sz="1400" b="0" i="0" u="none" strike="noStrike" cap="none">
                <a:solidFill>
                  <a:srgbClr val="000000"/>
                </a:solidFill>
                <a:latin typeface="Open Sans"/>
                <a:ea typeface="Open Sans"/>
                <a:cs typeface="Open Sans"/>
                <a:sym typeface="Open Sans"/>
              </a:rPr>
              <a:t>)</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9" name="Google Shape;349;p7">
            <a:hlinkClick r:id="rId3"/>
          </p:cNvPr>
          <p:cNvSpPr txBox="1"/>
          <p:nvPr/>
        </p:nvSpPr>
        <p:spPr>
          <a:xfrm>
            <a:off x="64933" y="6522641"/>
            <a:ext cx="1189990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912B"/>
                </a:solidFill>
                <a:latin typeface="Open Sans"/>
                <a:ea typeface="Open Sans"/>
                <a:cs typeface="Open Sans"/>
                <a:sym typeface="Open Sans"/>
              </a:rPr>
              <a:t>Click here for school district 61 completion rates </a:t>
            </a:r>
            <a:r>
              <a:rPr lang="en-US" sz="1050" b="0" i="0" u="none" strike="noStrike" cap="none">
                <a:solidFill>
                  <a:srgbClr val="000000"/>
                </a:solidFill>
                <a:latin typeface="Open Sans"/>
                <a:ea typeface="Open Sans"/>
                <a:cs typeface="Open Sans"/>
                <a:sym typeface="Open Sans"/>
              </a:rPr>
              <a:t>🡪 https://studentsuccess.gov.bc.ca/school-district/061/report/completion-rates</a:t>
            </a:r>
            <a:endParaRPr/>
          </a:p>
        </p:txBody>
      </p:sp>
      <p:sp>
        <p:nvSpPr>
          <p:cNvPr id="350" name="Google Shape;350;p7"/>
          <p:cNvSpPr txBox="1"/>
          <p:nvPr/>
        </p:nvSpPr>
        <p:spPr>
          <a:xfrm>
            <a:off x="64933" y="1522290"/>
            <a:ext cx="8726487"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rgbClr val="000000"/>
                </a:solidFill>
                <a:latin typeface="Open Sans"/>
                <a:ea typeface="Open Sans"/>
                <a:cs typeface="Open Sans"/>
                <a:sym typeface="Open Sans"/>
              </a:rPr>
              <a:t>High school Completion Rates of </a:t>
            </a:r>
            <a:r>
              <a:rPr lang="en-US" sz="1600" b="0" i="0" u="sng" strike="noStrike" cap="none">
                <a:solidFill>
                  <a:srgbClr val="065280"/>
                </a:solidFill>
                <a:latin typeface="Open Sans"/>
                <a:ea typeface="Open Sans"/>
                <a:cs typeface="Open Sans"/>
                <a:sym typeface="Open Sans"/>
              </a:rPr>
              <a:t>Indigenous Students </a:t>
            </a:r>
            <a:r>
              <a:rPr lang="en-US" sz="1600" b="0" i="0" u="none" strike="noStrike" cap="none">
                <a:solidFill>
                  <a:srgbClr val="000000"/>
                </a:solidFill>
                <a:latin typeface="Open Sans"/>
                <a:ea typeface="Open Sans"/>
                <a:cs typeface="Open Sans"/>
                <a:sym typeface="Open Sans"/>
              </a:rPr>
              <a:t>and </a:t>
            </a:r>
            <a:r>
              <a:rPr lang="en-US" sz="1600" b="0" i="0" u="sng" strike="noStrike" cap="none">
                <a:solidFill>
                  <a:schemeClr val="accent2"/>
                </a:solidFill>
                <a:latin typeface="Open Sans"/>
                <a:ea typeface="Open Sans"/>
                <a:cs typeface="Open Sans"/>
                <a:sym typeface="Open Sans"/>
              </a:rPr>
              <a:t>Non-Indigenous Students </a:t>
            </a:r>
            <a:endParaRPr/>
          </a:p>
          <a:p>
            <a:pPr marL="0" marR="0" lvl="0" indent="0" algn="ctr" rtl="0">
              <a:lnSpc>
                <a:spcPct val="100000"/>
              </a:lnSpc>
              <a:spcBef>
                <a:spcPts val="0"/>
              </a:spcBef>
              <a:spcAft>
                <a:spcPts val="0"/>
              </a:spcAft>
              <a:buNone/>
            </a:pPr>
            <a:r>
              <a:rPr lang="en-US" sz="1600" b="0" i="0" u="none" strike="noStrike" cap="none">
                <a:solidFill>
                  <a:schemeClr val="dk1"/>
                </a:solidFill>
                <a:latin typeface="Open Sans"/>
                <a:ea typeface="Open Sans"/>
                <a:cs typeface="Open Sans"/>
                <a:sym typeface="Open Sans"/>
              </a:rPr>
              <a:t>over time </a:t>
            </a:r>
            <a:r>
              <a:rPr lang="en-US" sz="1600" b="0" i="0" u="none" strike="noStrike" cap="none">
                <a:solidFill>
                  <a:srgbClr val="000000"/>
                </a:solidFill>
                <a:latin typeface="Open Sans"/>
                <a:ea typeface="Open Sans"/>
                <a:cs typeface="Open Sans"/>
                <a:sym typeface="Open Sans"/>
              </a:rPr>
              <a:t>in the Greater Victoria School District (61)</a:t>
            </a:r>
            <a:endParaRPr sz="1600" b="0" i="0" u="sng" strike="noStrike" cap="none">
              <a:solidFill>
                <a:schemeClr val="accent2"/>
              </a:solidFill>
              <a:latin typeface="Open Sans"/>
              <a:ea typeface="Open Sans"/>
              <a:cs typeface="Open Sans"/>
              <a:sym typeface="Open Sans"/>
            </a:endParaRPr>
          </a:p>
        </p:txBody>
      </p:sp>
      <p:pic>
        <p:nvPicPr>
          <p:cNvPr id="351" name="Google Shape;351;p7" descr="Chart&#10;&#10;Description automatically generated"/>
          <p:cNvPicPr preferRelativeResize="0"/>
          <p:nvPr/>
        </p:nvPicPr>
        <p:blipFill rotWithShape="1">
          <a:blip r:embed="rId4">
            <a:alphaModFix/>
          </a:blip>
          <a:srcRect/>
          <a:stretch/>
        </p:blipFill>
        <p:spPr>
          <a:xfrm>
            <a:off x="64933" y="2149004"/>
            <a:ext cx="8726487" cy="3688839"/>
          </a:xfrm>
          <a:prstGeom prst="rect">
            <a:avLst/>
          </a:prstGeom>
          <a:noFill/>
          <a:ln w="9525" cap="flat" cmpd="sng">
            <a:solidFill>
              <a:srgbClr val="FF872B"/>
            </a:solidFill>
            <a:prstDash val="solid"/>
            <a:round/>
            <a:headEnd type="none" w="sm" len="sm"/>
            <a:tailEnd type="none" w="sm" len="sm"/>
          </a:ln>
        </p:spPr>
      </p:pic>
      <p:pic>
        <p:nvPicPr>
          <p:cNvPr id="352" name="Google Shape;352;p7">
            <a:hlinkClick r:id="rId5" action="ppaction://hlinksldjump"/>
          </p:cNvPr>
          <p:cNvPicPr preferRelativeResize="0"/>
          <p:nvPr/>
        </p:nvPicPr>
        <p:blipFill rotWithShape="1">
          <a:blip r:embed="rId6">
            <a:alphaModFix/>
          </a:blip>
          <a:srcRect/>
          <a:stretch/>
        </p:blipFill>
        <p:spPr>
          <a:xfrm>
            <a:off x="0" y="0"/>
            <a:ext cx="914479" cy="914479"/>
          </a:xfrm>
          <a:prstGeom prst="rect">
            <a:avLst/>
          </a:prstGeom>
          <a:noFill/>
          <a:ln>
            <a:noFill/>
          </a:ln>
        </p:spPr>
      </p:pic>
      <p:pic>
        <p:nvPicPr>
          <p:cNvPr id="353" name="Google Shape;353;p7">
            <a:hlinkClick r:id="rId7" action="ppaction://hlinksldjump"/>
          </p:cNvPr>
          <p:cNvPicPr preferRelativeResize="0"/>
          <p:nvPr/>
        </p:nvPicPr>
        <p:blipFill rotWithShape="1">
          <a:blip r:embed="rId8">
            <a:alphaModFix/>
          </a:blip>
          <a:srcRect/>
          <a:stretch/>
        </p:blipFill>
        <p:spPr>
          <a:xfrm>
            <a:off x="11353721" y="5998347"/>
            <a:ext cx="914479" cy="914479"/>
          </a:xfrm>
          <a:prstGeom prst="rect">
            <a:avLst/>
          </a:prstGeom>
          <a:noFill/>
          <a:ln>
            <a:noFill/>
          </a:ln>
        </p:spPr>
      </p:pic>
      <p:pic>
        <p:nvPicPr>
          <p:cNvPr id="354" name="Google Shape;354;p7">
            <a:hlinkClick r:id="rId9" action="ppaction://hlinksldjump"/>
          </p:cNvPr>
          <p:cNvPicPr preferRelativeResize="0"/>
          <p:nvPr/>
        </p:nvPicPr>
        <p:blipFill rotWithShape="1">
          <a:blip r:embed="rId10">
            <a:alphaModFix/>
          </a:blip>
          <a:srcRect/>
          <a:stretch/>
        </p:blipFill>
        <p:spPr>
          <a:xfrm>
            <a:off x="11277521" y="59688"/>
            <a:ext cx="914479" cy="914479"/>
          </a:xfrm>
          <a:prstGeom prst="rect">
            <a:avLst/>
          </a:prstGeom>
          <a:noFill/>
          <a:ln>
            <a:noFill/>
          </a:ln>
        </p:spPr>
      </p:pic>
      <p:sp>
        <p:nvSpPr>
          <p:cNvPr id="355" name="Google Shape;355;p7"/>
          <p:cNvSpPr txBox="1"/>
          <p:nvPr/>
        </p:nvSpPr>
        <p:spPr>
          <a:xfrm>
            <a:off x="64933" y="5837843"/>
            <a:ext cx="731694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1" u="none" strike="noStrike" cap="none">
                <a:solidFill>
                  <a:srgbClr val="000000"/>
                </a:solidFill>
                <a:latin typeface="Open Sans"/>
                <a:ea typeface="Open Sans"/>
                <a:cs typeface="Open Sans"/>
                <a:sym typeface="Open Sans"/>
              </a:rPr>
              <a:t>NOTE: This table was modified to change the term “BC residents” to “Non-Indigenous”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 calcmode="lin" valueType="num">
                                      <p:cBhvr additive="base">
                                        <p:cTn id="7" dur="750"/>
                                        <p:tgtEl>
                                          <p:spTgt spid="345"/>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48"/>
                                        </p:tgtEl>
                                        <p:attrNameLst>
                                          <p:attrName>style.visibility</p:attrName>
                                        </p:attrNameLst>
                                      </p:cBhvr>
                                      <p:to>
                                        <p:strVal val="visible"/>
                                      </p:to>
                                    </p:set>
                                    <p:anim calcmode="lin" valueType="num">
                                      <p:cBhvr additive="base">
                                        <p:cTn id="11" dur="500"/>
                                        <p:tgtEl>
                                          <p:spTgt spid="348"/>
                                        </p:tgtEl>
                                        <p:attrNameLst>
                                          <p:attrName>ppt_x</p:attrName>
                                        </p:attrNameLst>
                                      </p:cBhvr>
                                      <p:tavLst>
                                        <p:tav tm="0">
                                          <p:val>
                                            <p:strVal val="#ppt_x-1"/>
                                          </p:val>
                                        </p:tav>
                                        <p:tav tm="100000">
                                          <p:val>
                                            <p:strVal val="#ppt_x"/>
                                          </p:val>
                                        </p:tav>
                                      </p:tavLst>
                                    </p:anim>
                                  </p:childTnLst>
                                </p:cTn>
                              </p:par>
                              <p:par>
                                <p:cTn id="12" presetID="23" presetClass="entr" presetSubtype="16" fill="hold" nodeType="withEffect">
                                  <p:stCondLst>
                                    <p:cond delay="250"/>
                                  </p:stCondLst>
                                  <p:childTnLst>
                                    <p:set>
                                      <p:cBhvr>
                                        <p:cTn id="13" dur="1" fill="hold">
                                          <p:stCondLst>
                                            <p:cond delay="0"/>
                                          </p:stCondLst>
                                        </p:cTn>
                                        <p:tgtEl>
                                          <p:spTgt spid="347"/>
                                        </p:tgtEl>
                                        <p:attrNameLst>
                                          <p:attrName>style.visibility</p:attrName>
                                        </p:attrNameLst>
                                      </p:cBhvr>
                                      <p:to>
                                        <p:strVal val="visible"/>
                                      </p:to>
                                    </p:set>
                                    <p:anim calcmode="lin" valueType="num">
                                      <p:cBhvr additive="base">
                                        <p:cTn id="14" dur="550"/>
                                        <p:tgtEl>
                                          <p:spTgt spid="347"/>
                                        </p:tgtEl>
                                        <p:attrNameLst>
                                          <p:attrName>ppt_w</p:attrName>
                                        </p:attrNameLst>
                                      </p:cBhvr>
                                      <p:tavLst>
                                        <p:tav tm="0">
                                          <p:val>
                                            <p:strVal val="0"/>
                                          </p:val>
                                        </p:tav>
                                        <p:tav tm="100000">
                                          <p:val>
                                            <p:strVal val="#ppt_w"/>
                                          </p:val>
                                        </p:tav>
                                      </p:tavLst>
                                    </p:anim>
                                    <p:anim calcmode="lin" valueType="num">
                                      <p:cBhvr additive="base">
                                        <p:cTn id="15" dur="550"/>
                                        <p:tgtEl>
                                          <p:spTgt spid="347"/>
                                        </p:tgtEl>
                                        <p:attrNameLst>
                                          <p:attrName>ppt_h</p:attrName>
                                        </p:attrNameLst>
                                      </p:cBhvr>
                                      <p:tavLst>
                                        <p:tav tm="0">
                                          <p:val>
                                            <p:strVal val="0"/>
                                          </p:val>
                                        </p:tav>
                                        <p:tav tm="100000">
                                          <p:val>
                                            <p:strVal val="#ppt_h"/>
                                          </p:val>
                                        </p:tav>
                                      </p:tavLst>
                                    </p:anim>
                                  </p:childTnLst>
                                </p:cTn>
                              </p:par>
                              <p:par>
                                <p:cTn id="16" presetID="2" presetClass="entr" presetSubtype="8" fill="hold" nodeType="withEffect">
                                  <p:stCondLst>
                                    <p:cond delay="250"/>
                                  </p:stCondLst>
                                  <p:childTnLst>
                                    <p:set>
                                      <p:cBhvr>
                                        <p:cTn id="17" dur="1" fill="hold">
                                          <p:stCondLst>
                                            <p:cond delay="0"/>
                                          </p:stCondLst>
                                        </p:cTn>
                                        <p:tgtEl>
                                          <p:spTgt spid="350"/>
                                        </p:tgtEl>
                                        <p:attrNameLst>
                                          <p:attrName>style.visibility</p:attrName>
                                        </p:attrNameLst>
                                      </p:cBhvr>
                                      <p:to>
                                        <p:strVal val="visible"/>
                                      </p:to>
                                    </p:set>
                                    <p:anim calcmode="lin" valueType="num">
                                      <p:cBhvr additive="base">
                                        <p:cTn id="18" dur="500"/>
                                        <p:tgtEl>
                                          <p:spTgt spid="350"/>
                                        </p:tgtEl>
                                        <p:attrNameLst>
                                          <p:attrName>ppt_x</p:attrName>
                                        </p:attrNameLst>
                                      </p:cBhvr>
                                      <p:tavLst>
                                        <p:tav tm="0">
                                          <p:val>
                                            <p:strVal val="#ppt_x-1"/>
                                          </p:val>
                                        </p:tav>
                                        <p:tav tm="100000">
                                          <p:val>
                                            <p:strVal val="#ppt_x"/>
                                          </p:val>
                                        </p:tav>
                                      </p:tavLst>
                                    </p:anim>
                                  </p:childTnLst>
                                </p:cTn>
                              </p:par>
                              <p:par>
                                <p:cTn id="19" presetID="2" presetClass="entr" presetSubtype="8" fill="hold" nodeType="withEffect">
                                  <p:stCondLst>
                                    <p:cond delay="100"/>
                                  </p:stCondLst>
                                  <p:childTnLst>
                                    <p:set>
                                      <p:cBhvr>
                                        <p:cTn id="20" dur="1" fill="hold">
                                          <p:stCondLst>
                                            <p:cond delay="0"/>
                                          </p:stCondLst>
                                        </p:cTn>
                                        <p:tgtEl>
                                          <p:spTgt spid="351"/>
                                        </p:tgtEl>
                                        <p:attrNameLst>
                                          <p:attrName>style.visibility</p:attrName>
                                        </p:attrNameLst>
                                      </p:cBhvr>
                                      <p:to>
                                        <p:strVal val="visible"/>
                                      </p:to>
                                    </p:set>
                                    <p:anim calcmode="lin" valueType="num">
                                      <p:cBhvr additive="base">
                                        <p:cTn id="21" dur="500"/>
                                        <p:tgtEl>
                                          <p:spTgt spid="351"/>
                                        </p:tgtEl>
                                        <p:attrNameLst>
                                          <p:attrName>ppt_x</p:attrName>
                                        </p:attrNameLst>
                                      </p:cBhvr>
                                      <p:tavLst>
                                        <p:tav tm="0">
                                          <p:val>
                                            <p:strVal val="#ppt_x-1"/>
                                          </p:val>
                                        </p:tav>
                                        <p:tav tm="100000">
                                          <p:val>
                                            <p:strVal val="#ppt_x"/>
                                          </p:val>
                                        </p:tav>
                                      </p:tavLst>
                                    </p:anim>
                                  </p:childTnLst>
                                </p:cTn>
                              </p:par>
                            </p:childTnLst>
                          </p:cTn>
                        </p:par>
                        <p:par>
                          <p:cTn id="22" fill="hold">
                            <p:stCondLst>
                              <p:cond delay="1300"/>
                            </p:stCondLst>
                            <p:childTnLst>
                              <p:par>
                                <p:cTn id="23" presetID="10" presetClass="entr" presetSubtype="0" fill="hold" nodeType="afterEffect">
                                  <p:stCondLst>
                                    <p:cond delay="0"/>
                                  </p:stCondLst>
                                  <p:childTnLst>
                                    <p:set>
                                      <p:cBhvr>
                                        <p:cTn id="24" dur="1" fill="hold">
                                          <p:stCondLst>
                                            <p:cond delay="0"/>
                                          </p:stCondLst>
                                        </p:cTn>
                                        <p:tgtEl>
                                          <p:spTgt spid="349"/>
                                        </p:tgtEl>
                                        <p:attrNameLst>
                                          <p:attrName>style.visibility</p:attrName>
                                        </p:attrNameLst>
                                      </p:cBhvr>
                                      <p:to>
                                        <p:strVal val="visible"/>
                                      </p:to>
                                    </p:set>
                                    <p:animEffect transition="in" filter="fade">
                                      <p:cBhvr>
                                        <p:cTn id="25" dur="500"/>
                                        <p:tgtEl>
                                          <p:spTgt spid="349"/>
                                        </p:tgtEl>
                                      </p:cBhvr>
                                    </p:animEffect>
                                  </p:childTnLst>
                                </p:cTn>
                              </p:par>
                              <p:par>
                                <p:cTn id="26" presetID="10" presetClass="entr" presetSubtype="0" fill="hold" nodeType="withEffect">
                                  <p:stCondLst>
                                    <p:cond delay="0"/>
                                  </p:stCondLst>
                                  <p:childTnLst>
                                    <p:set>
                                      <p:cBhvr>
                                        <p:cTn id="27" dur="1" fill="hold">
                                          <p:stCondLst>
                                            <p:cond delay="0"/>
                                          </p:stCondLst>
                                        </p:cTn>
                                        <p:tgtEl>
                                          <p:spTgt spid="353"/>
                                        </p:tgtEl>
                                        <p:attrNameLst>
                                          <p:attrName>style.visibility</p:attrName>
                                        </p:attrNameLst>
                                      </p:cBhvr>
                                      <p:to>
                                        <p:strVal val="visible"/>
                                      </p:to>
                                    </p:set>
                                    <p:animEffect transition="in" filter="fade">
                                      <p:cBhvr>
                                        <p:cTn id="28" dur="500"/>
                                        <p:tgtEl>
                                          <p:spTgt spid="353"/>
                                        </p:tgtEl>
                                      </p:cBhvr>
                                    </p:animEffect>
                                  </p:childTnLst>
                                </p:cTn>
                              </p:par>
                              <p:par>
                                <p:cTn id="29" presetID="10" presetClass="entr" presetSubtype="0" fill="hold" nodeType="withEffect">
                                  <p:stCondLst>
                                    <p:cond delay="0"/>
                                  </p:stCondLst>
                                  <p:childTnLst>
                                    <p:set>
                                      <p:cBhvr>
                                        <p:cTn id="30" dur="1" fill="hold">
                                          <p:stCondLst>
                                            <p:cond delay="0"/>
                                          </p:stCondLst>
                                        </p:cTn>
                                        <p:tgtEl>
                                          <p:spTgt spid="354"/>
                                        </p:tgtEl>
                                        <p:attrNameLst>
                                          <p:attrName>style.visibility</p:attrName>
                                        </p:attrNameLst>
                                      </p:cBhvr>
                                      <p:to>
                                        <p:strVal val="visible"/>
                                      </p:to>
                                    </p:set>
                                    <p:animEffect transition="in" filter="fade">
                                      <p:cBhvr>
                                        <p:cTn id="31" dur="500"/>
                                        <p:tgtEl>
                                          <p:spTgt spid="354"/>
                                        </p:tgtEl>
                                      </p:cBhvr>
                                    </p:animEffect>
                                  </p:childTnLst>
                                </p:cTn>
                              </p:par>
                              <p:par>
                                <p:cTn id="32" presetID="10" presetClass="entr" presetSubtype="0" fill="hold" nodeType="withEffect">
                                  <p:stCondLst>
                                    <p:cond delay="0"/>
                                  </p:stCondLst>
                                  <p:childTnLst>
                                    <p:set>
                                      <p:cBhvr>
                                        <p:cTn id="33" dur="1" fill="hold">
                                          <p:stCondLst>
                                            <p:cond delay="0"/>
                                          </p:stCondLst>
                                        </p:cTn>
                                        <p:tgtEl>
                                          <p:spTgt spid="352"/>
                                        </p:tgtEl>
                                        <p:attrNameLst>
                                          <p:attrName>style.visibility</p:attrName>
                                        </p:attrNameLst>
                                      </p:cBhvr>
                                      <p:to>
                                        <p:strVal val="visible"/>
                                      </p:to>
                                    </p:set>
                                    <p:animEffect transition="in" filter="fade">
                                      <p:cBhvr>
                                        <p:cTn id="34"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8"/>
          <p:cNvSpPr txBox="1"/>
          <p:nvPr/>
        </p:nvSpPr>
        <p:spPr>
          <a:xfrm>
            <a:off x="1547779" y="320227"/>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8C103D"/>
                </a:solidFill>
                <a:latin typeface="Open Sans SemiBold"/>
                <a:ea typeface="Open Sans SemiBold"/>
                <a:cs typeface="Open Sans SemiBold"/>
                <a:sym typeface="Open Sans SemiBold"/>
              </a:rPr>
              <a:t>Newcomers and English as an Additional Language 1</a:t>
            </a:r>
            <a:endParaRPr sz="2800" b="0" i="0" u="none" strike="noStrike" cap="none">
              <a:solidFill>
                <a:srgbClr val="8C103D"/>
              </a:solidFill>
              <a:latin typeface="Open Sans SemiBold"/>
              <a:ea typeface="Open Sans SemiBold"/>
              <a:cs typeface="Open Sans SemiBold"/>
              <a:sym typeface="Open Sans SemiBold"/>
            </a:endParaRPr>
          </a:p>
        </p:txBody>
      </p:sp>
      <p:sp>
        <p:nvSpPr>
          <p:cNvPr id="361" name="Google Shape;361;p8"/>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2" name="Google Shape;362;p8"/>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3" name="Google Shape;363;p8">
            <a:hlinkClick r:id="rId3"/>
          </p:cNvPr>
          <p:cNvSpPr txBox="1"/>
          <p:nvPr/>
        </p:nvSpPr>
        <p:spPr>
          <a:xfrm>
            <a:off x="-66517" y="6537773"/>
            <a:ext cx="10382249"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8C103D"/>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https://journals.sagepub.com/doi/abs/10.1080/10862960903340165</a:t>
            </a:r>
            <a:endParaRPr/>
          </a:p>
        </p:txBody>
      </p:sp>
      <p:sp>
        <p:nvSpPr>
          <p:cNvPr id="364" name="Google Shape;364;p8"/>
          <p:cNvSpPr txBox="1"/>
          <p:nvPr/>
        </p:nvSpPr>
        <p:spPr>
          <a:xfrm>
            <a:off x="308058" y="1316354"/>
            <a:ext cx="10921800" cy="48333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endParaRPr sz="1400" b="1" i="0" u="none" strike="noStrike" cap="none">
              <a:solidFill>
                <a:schemeClr val="dk1"/>
              </a:solidFill>
              <a:latin typeface="Open Sans"/>
              <a:ea typeface="Open Sans"/>
              <a:cs typeface="Open Sans"/>
              <a:sym typeface="Open Sans"/>
            </a:endParaRPr>
          </a:p>
          <a:p>
            <a:pPr marL="285750" marR="0" lvl="0" indent="-285750" algn="just"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The age of arrival to Canada is important for literacy proficiency. There is a link between younger age of arrival to Canada and higher literacy proficiency. Children that arrive to Canada before age 6 have higher proficiency scores than those that arrive between ages 6-12. Children who arrive after age 12 have the lowest proficiency scores. </a:t>
            </a:r>
            <a:endParaRPr/>
          </a:p>
          <a:p>
            <a:pPr marL="342900" marR="0" lvl="0" indent="-254000" algn="just"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just"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For recent immigrants to British Columbia who do not speak English as a first or additional language, lower proficiency with the English language overall can lead to challenges with reading and writing, specifically. These literacy challenges faced by some newcomers may be even more pronounced than for those who speak English with fluency and accuracy."</a:t>
            </a:r>
            <a:endParaRPr/>
          </a:p>
          <a:p>
            <a:pPr marL="0" marR="0" lvl="0" indent="0" algn="just"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just"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Children who arrive in a new country at an older age (12+) will have more difficulty with reading proficiency than children who arrive earlier</a:t>
            </a:r>
            <a:endParaRPr/>
          </a:p>
          <a:p>
            <a:pPr marL="342900" marR="0" lvl="0" indent="-254000" algn="just"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just"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Children who are recent immigrants or speak a minority language at home have more difficulty with understanding written text but are better at spelling and decoding words. </a:t>
            </a:r>
            <a:endParaRPr sz="1400" b="0" i="0" u="none" strike="noStrike" cap="none">
              <a:solidFill>
                <a:srgbClr val="000000"/>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65" name="Google Shape;365;p8">
            <a:hlinkClick r:id="rId4"/>
          </p:cNvPr>
          <p:cNvSpPr txBox="1"/>
          <p:nvPr/>
        </p:nvSpPr>
        <p:spPr>
          <a:xfrm>
            <a:off x="-66596" y="6214210"/>
            <a:ext cx="10382249"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8C103D"/>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https://www.oecd.org/education/Helping-immigrant-students-to-succeed-at-school-and-beyond.pdf</a:t>
            </a:r>
            <a:endParaRPr/>
          </a:p>
        </p:txBody>
      </p:sp>
      <p:pic>
        <p:nvPicPr>
          <p:cNvPr id="366" name="Google Shape;366;p8">
            <a:hlinkClick r:id="rId5" action="ppaction://hlinksldjump"/>
          </p:cNvPr>
          <p:cNvPicPr preferRelativeResize="0"/>
          <p:nvPr/>
        </p:nvPicPr>
        <p:blipFill rotWithShape="1">
          <a:blip r:embed="rId6">
            <a:alphaModFix/>
          </a:blip>
          <a:srcRect/>
          <a:stretch/>
        </p:blipFill>
        <p:spPr>
          <a:xfrm>
            <a:off x="0" y="0"/>
            <a:ext cx="914479" cy="914479"/>
          </a:xfrm>
          <a:prstGeom prst="rect">
            <a:avLst/>
          </a:prstGeom>
          <a:noFill/>
          <a:ln>
            <a:noFill/>
          </a:ln>
        </p:spPr>
      </p:pic>
      <p:pic>
        <p:nvPicPr>
          <p:cNvPr id="367" name="Google Shape;367;p8">
            <a:hlinkClick r:id="rId7" action="ppaction://hlinksldjump"/>
          </p:cNvPr>
          <p:cNvPicPr preferRelativeResize="0"/>
          <p:nvPr/>
        </p:nvPicPr>
        <p:blipFill rotWithShape="1">
          <a:blip r:embed="rId8">
            <a:alphaModFix/>
          </a:blip>
          <a:srcRect/>
          <a:stretch/>
        </p:blipFill>
        <p:spPr>
          <a:xfrm>
            <a:off x="11344196" y="6057860"/>
            <a:ext cx="914479" cy="914479"/>
          </a:xfrm>
          <a:prstGeom prst="rect">
            <a:avLst/>
          </a:prstGeom>
          <a:noFill/>
          <a:ln>
            <a:noFill/>
          </a:ln>
        </p:spPr>
      </p:pic>
      <p:pic>
        <p:nvPicPr>
          <p:cNvPr id="368" name="Google Shape;368;p8">
            <a:hlinkClick r:id="rId9" action="ppaction://hlinksldjump"/>
          </p:cNvPr>
          <p:cNvPicPr preferRelativeResize="0"/>
          <p:nvPr/>
        </p:nvPicPr>
        <p:blipFill rotWithShape="1">
          <a:blip r:embed="rId10">
            <a:alphaModFix/>
          </a:blip>
          <a:srcRect/>
          <a:stretch/>
        </p:blipFill>
        <p:spPr>
          <a:xfrm>
            <a:off x="11229896" y="-3265"/>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 calcmode="lin" valueType="num">
                                      <p:cBhvr additive="base">
                                        <p:cTn id="7" dur="750"/>
                                        <p:tgtEl>
                                          <p:spTgt spid="360"/>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64"/>
                                        </p:tgtEl>
                                        <p:attrNameLst>
                                          <p:attrName>style.visibility</p:attrName>
                                        </p:attrNameLst>
                                      </p:cBhvr>
                                      <p:to>
                                        <p:strVal val="visible"/>
                                      </p:to>
                                    </p:set>
                                    <p:anim calcmode="lin" valueType="num">
                                      <p:cBhvr additive="base">
                                        <p:cTn id="11" dur="500"/>
                                        <p:tgtEl>
                                          <p:spTgt spid="364"/>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365"/>
                                        </p:tgtEl>
                                        <p:attrNameLst>
                                          <p:attrName>style.visibility</p:attrName>
                                        </p:attrNameLst>
                                      </p:cBhvr>
                                      <p:to>
                                        <p:strVal val="visible"/>
                                      </p:to>
                                    </p:set>
                                    <p:animEffect transition="in" filter="fade">
                                      <p:cBhvr>
                                        <p:cTn id="15" dur="500"/>
                                        <p:tgtEl>
                                          <p:spTgt spid="365"/>
                                        </p:tgtEl>
                                      </p:cBhvr>
                                    </p:animEffect>
                                  </p:childTnLst>
                                </p:cTn>
                              </p:par>
                              <p:par>
                                <p:cTn id="16" presetID="10" presetClass="entr" presetSubtype="0" fill="hold" nodeType="withEffect">
                                  <p:stCondLst>
                                    <p:cond delay="0"/>
                                  </p:stCondLst>
                                  <p:childTnLst>
                                    <p:set>
                                      <p:cBhvr>
                                        <p:cTn id="17" dur="1" fill="hold">
                                          <p:stCondLst>
                                            <p:cond delay="0"/>
                                          </p:stCondLst>
                                        </p:cTn>
                                        <p:tgtEl>
                                          <p:spTgt spid="363"/>
                                        </p:tgtEl>
                                        <p:attrNameLst>
                                          <p:attrName>style.visibility</p:attrName>
                                        </p:attrNameLst>
                                      </p:cBhvr>
                                      <p:to>
                                        <p:strVal val="visible"/>
                                      </p:to>
                                    </p:set>
                                    <p:animEffect transition="in" filter="fade">
                                      <p:cBhvr>
                                        <p:cTn id="18" dur="500"/>
                                        <p:tgtEl>
                                          <p:spTgt spid="363"/>
                                        </p:tgtEl>
                                      </p:cBhvr>
                                    </p:animEffect>
                                  </p:childTnLst>
                                </p:cTn>
                              </p:par>
                              <p:par>
                                <p:cTn id="19" presetID="10" presetClass="entr" presetSubtype="0" fill="hold" nodeType="withEffect">
                                  <p:stCondLst>
                                    <p:cond delay="0"/>
                                  </p:stCondLst>
                                  <p:childTnLst>
                                    <p:set>
                                      <p:cBhvr>
                                        <p:cTn id="20" dur="1" fill="hold">
                                          <p:stCondLst>
                                            <p:cond delay="0"/>
                                          </p:stCondLst>
                                        </p:cTn>
                                        <p:tgtEl>
                                          <p:spTgt spid="367"/>
                                        </p:tgtEl>
                                        <p:attrNameLst>
                                          <p:attrName>style.visibility</p:attrName>
                                        </p:attrNameLst>
                                      </p:cBhvr>
                                      <p:to>
                                        <p:strVal val="visible"/>
                                      </p:to>
                                    </p:set>
                                    <p:animEffect transition="in" filter="fade">
                                      <p:cBhvr>
                                        <p:cTn id="21" dur="500"/>
                                        <p:tgtEl>
                                          <p:spTgt spid="367"/>
                                        </p:tgtEl>
                                      </p:cBhvr>
                                    </p:animEffect>
                                  </p:childTnLst>
                                </p:cTn>
                              </p:par>
                              <p:par>
                                <p:cTn id="22" presetID="10" presetClass="entr" presetSubtype="0" fill="hold" nodeType="withEffect">
                                  <p:stCondLst>
                                    <p:cond delay="0"/>
                                  </p:stCondLst>
                                  <p:childTnLst>
                                    <p:set>
                                      <p:cBhvr>
                                        <p:cTn id="23" dur="1" fill="hold">
                                          <p:stCondLst>
                                            <p:cond delay="0"/>
                                          </p:stCondLst>
                                        </p:cTn>
                                        <p:tgtEl>
                                          <p:spTgt spid="368"/>
                                        </p:tgtEl>
                                        <p:attrNameLst>
                                          <p:attrName>style.visibility</p:attrName>
                                        </p:attrNameLst>
                                      </p:cBhvr>
                                      <p:to>
                                        <p:strVal val="visible"/>
                                      </p:to>
                                    </p:set>
                                    <p:animEffect transition="in" filter="fade">
                                      <p:cBhvr>
                                        <p:cTn id="24" dur="500"/>
                                        <p:tgtEl>
                                          <p:spTgt spid="368"/>
                                        </p:tgtEl>
                                      </p:cBhvr>
                                    </p:animEffect>
                                  </p:childTnLst>
                                </p:cTn>
                              </p:par>
                              <p:par>
                                <p:cTn id="25" presetID="10" presetClass="entr" presetSubtype="0" fill="hold" nodeType="withEffect">
                                  <p:stCondLst>
                                    <p:cond delay="0"/>
                                  </p:stCondLst>
                                  <p:childTnLst>
                                    <p:set>
                                      <p:cBhvr>
                                        <p:cTn id="26" dur="1" fill="hold">
                                          <p:stCondLst>
                                            <p:cond delay="0"/>
                                          </p:stCondLst>
                                        </p:cTn>
                                        <p:tgtEl>
                                          <p:spTgt spid="366"/>
                                        </p:tgtEl>
                                        <p:attrNameLst>
                                          <p:attrName>style.visibility</p:attrName>
                                        </p:attrNameLst>
                                      </p:cBhvr>
                                      <p:to>
                                        <p:strVal val="visible"/>
                                      </p:to>
                                    </p:set>
                                    <p:animEffect transition="in" filter="fade">
                                      <p:cBhvr>
                                        <p:cTn id="27" dur="5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9"/>
          <p:cNvSpPr txBox="1"/>
          <p:nvPr/>
        </p:nvSpPr>
        <p:spPr>
          <a:xfrm>
            <a:off x="1379666" y="161273"/>
            <a:ext cx="9669334"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8C103D"/>
                </a:solidFill>
                <a:latin typeface="Open Sans SemiBold"/>
                <a:ea typeface="Open Sans SemiBold"/>
                <a:cs typeface="Open Sans SemiBold"/>
                <a:sym typeface="Open Sans SemiBold"/>
              </a:rPr>
              <a:t>Newcomers and English as an Additional Language 2</a:t>
            </a:r>
            <a:endParaRPr sz="2800" b="0" i="0" u="none" strike="noStrike" cap="none">
              <a:solidFill>
                <a:srgbClr val="8C103D"/>
              </a:solidFill>
              <a:latin typeface="Open Sans SemiBold"/>
              <a:ea typeface="Open Sans SemiBold"/>
              <a:cs typeface="Open Sans SemiBold"/>
              <a:sym typeface="Open Sans SemiBold"/>
            </a:endParaRPr>
          </a:p>
        </p:txBody>
      </p:sp>
      <p:sp>
        <p:nvSpPr>
          <p:cNvPr id="374" name="Google Shape;374;p9"/>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5" name="Google Shape;375;p9"/>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76" name="Google Shape;376;p9"/>
          <p:cNvPicPr preferRelativeResize="0"/>
          <p:nvPr/>
        </p:nvPicPr>
        <p:blipFill rotWithShape="1">
          <a:blip r:embed="rId3">
            <a:alphaModFix/>
          </a:blip>
          <a:srcRect/>
          <a:stretch/>
        </p:blipFill>
        <p:spPr>
          <a:xfrm>
            <a:off x="457200" y="1345720"/>
            <a:ext cx="6492819" cy="3902599"/>
          </a:xfrm>
          <a:prstGeom prst="rect">
            <a:avLst/>
          </a:prstGeom>
          <a:noFill/>
          <a:ln w="9525" cap="flat" cmpd="sng">
            <a:solidFill>
              <a:srgbClr val="8C103D"/>
            </a:solidFill>
            <a:prstDash val="solid"/>
            <a:round/>
            <a:headEnd type="none" w="sm" len="sm"/>
            <a:tailEnd type="none" w="sm" len="sm"/>
          </a:ln>
        </p:spPr>
      </p:pic>
      <p:sp>
        <p:nvSpPr>
          <p:cNvPr id="377" name="Google Shape;377;p9">
            <a:hlinkClick r:id="rId4"/>
          </p:cNvPr>
          <p:cNvSpPr txBox="1"/>
          <p:nvPr/>
        </p:nvSpPr>
        <p:spPr>
          <a:xfrm>
            <a:off x="2520" y="6412220"/>
            <a:ext cx="11144196" cy="31919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100" b="0" i="0" u="none" strike="noStrike" cap="none">
                <a:solidFill>
                  <a:srgbClr val="8C103D"/>
                </a:solidFill>
                <a:latin typeface="Open Sans"/>
                <a:ea typeface="Open Sans"/>
                <a:cs typeface="Open Sans"/>
                <a:sym typeface="Open Sans"/>
              </a:rPr>
              <a:t>For a complete list of languages in Victoria 🡪 </a:t>
            </a:r>
            <a:r>
              <a:rPr lang="en-US" sz="1100" b="0" i="0" u="none" strike="noStrike" cap="none">
                <a:solidFill>
                  <a:schemeClr val="dk1"/>
                </a:solidFill>
                <a:latin typeface="Open Sans"/>
                <a:ea typeface="Open Sans"/>
                <a:cs typeface="Open Sans"/>
                <a:sym typeface="Open Sans"/>
              </a:rPr>
              <a:t>https://www12.statcan.gc.ca/census-recensement/2016/dp-pd/dv-vd/lang/index-eng.cfm </a:t>
            </a:r>
            <a:endParaRPr sz="1100" b="0" i="0" u="none" strike="noStrike" cap="none">
              <a:solidFill>
                <a:schemeClr val="dk1"/>
              </a:solidFill>
              <a:latin typeface="Open Sans"/>
              <a:ea typeface="Open Sans"/>
              <a:cs typeface="Open Sans"/>
              <a:sym typeface="Open Sans"/>
            </a:endParaRPr>
          </a:p>
        </p:txBody>
      </p:sp>
      <p:sp>
        <p:nvSpPr>
          <p:cNvPr id="378" name="Google Shape;378;p9"/>
          <p:cNvSpPr txBox="1"/>
          <p:nvPr/>
        </p:nvSpPr>
        <p:spPr>
          <a:xfrm>
            <a:off x="7122830" y="952088"/>
            <a:ext cx="4851682" cy="61925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The 2016 Canadian census indicates the number of people living in Victoria who reported a first language other than English or French. Indigenous languages in Canada are reported on a separate document.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The bar graph on the left shows the languages with the greatest number of speakers living in the Victoria Metropolitan Area in 2016. Please note that there are many more languages with fewer speakers than shown here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Altogether, </a:t>
            </a:r>
            <a:r>
              <a:rPr lang="en-US" sz="1400" b="1" i="0" u="none" strike="noStrike" cap="none">
                <a:solidFill>
                  <a:srgbClr val="000000"/>
                </a:solidFill>
                <a:latin typeface="Open Sans"/>
                <a:ea typeface="Open Sans"/>
                <a:cs typeface="Open Sans"/>
                <a:sym typeface="Open Sans"/>
              </a:rPr>
              <a:t>51,905</a:t>
            </a:r>
            <a:r>
              <a:rPr lang="en-US" sz="1400" b="0" i="0" u="none" strike="noStrike" cap="none">
                <a:solidFill>
                  <a:srgbClr val="000000"/>
                </a:solidFill>
                <a:latin typeface="Open Sans"/>
                <a:ea typeface="Open Sans"/>
                <a:cs typeface="Open Sans"/>
                <a:sym typeface="Open Sans"/>
              </a:rPr>
              <a:t> people in Victoria reported a language other than English as their first language in 2016. That is, </a:t>
            </a:r>
            <a:r>
              <a:rPr lang="en-US" sz="1400" b="1" i="0" u="none" strike="noStrike" cap="none">
                <a:solidFill>
                  <a:srgbClr val="000000"/>
                </a:solidFill>
                <a:latin typeface="Open Sans"/>
                <a:ea typeface="Open Sans"/>
                <a:cs typeface="Open Sans"/>
                <a:sym typeface="Open Sans"/>
              </a:rPr>
              <a:t>14.3</a:t>
            </a:r>
            <a:r>
              <a:rPr lang="en-US" sz="1400" b="0" i="0" u="none" strike="noStrike" cap="none">
                <a:solidFill>
                  <a:srgbClr val="000000"/>
                </a:solidFill>
                <a:latin typeface="Open Sans"/>
                <a:ea typeface="Open Sans"/>
                <a:cs typeface="Open Sans"/>
                <a:sym typeface="Open Sans"/>
              </a:rPr>
              <a:t>% of the population. </a:t>
            </a:r>
            <a:endParaRPr/>
          </a:p>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0" marR="0" lvl="0" indent="0" algn="l" rtl="0">
              <a:lnSpc>
                <a:spcPct val="150000"/>
              </a:lnSpc>
              <a:spcBef>
                <a:spcPts val="0"/>
              </a:spcBef>
              <a:spcAft>
                <a:spcPts val="0"/>
              </a:spcAft>
              <a:buNone/>
            </a:pPr>
            <a:endParaRPr sz="1400" b="0" i="0" u="none" strike="noStrike" cap="none">
              <a:solidFill>
                <a:schemeClr val="dk1"/>
              </a:solidFill>
              <a:latin typeface="Open Sans"/>
              <a:ea typeface="Open Sans"/>
              <a:cs typeface="Open Sans"/>
              <a:sym typeface="Open Sans"/>
            </a:endParaRPr>
          </a:p>
          <a:p>
            <a:pPr marL="0" marR="0" lvl="0" indent="0" algn="l" rtl="0">
              <a:lnSpc>
                <a:spcPct val="150000"/>
              </a:lnSpc>
              <a:spcBef>
                <a:spcPts val="0"/>
              </a:spcBef>
              <a:spcAft>
                <a:spcPts val="0"/>
              </a:spcAft>
              <a:buNone/>
            </a:pPr>
            <a:br>
              <a:rPr lang="en-US"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pic>
        <p:nvPicPr>
          <p:cNvPr id="379" name="Google Shape;379;p9" descr="Back with solid fill">
            <a:hlinkClick r:id="rId5" action="ppaction://hlinksldjump"/>
          </p:cNvPr>
          <p:cNvPicPr preferRelativeResize="0"/>
          <p:nvPr/>
        </p:nvPicPr>
        <p:blipFill rotWithShape="1">
          <a:blip r:embed="rId6">
            <a:alphaModFix/>
          </a:blip>
          <a:srcRect/>
          <a:stretch/>
        </p:blipFill>
        <p:spPr>
          <a:xfrm>
            <a:off x="0" y="-143351"/>
            <a:ext cx="914400" cy="914400"/>
          </a:xfrm>
          <a:prstGeom prst="rect">
            <a:avLst/>
          </a:prstGeom>
          <a:noFill/>
          <a:ln>
            <a:noFill/>
          </a:ln>
        </p:spPr>
      </p:pic>
      <p:pic>
        <p:nvPicPr>
          <p:cNvPr id="380" name="Google Shape;380;p9" descr="Home with solid fill">
            <a:hlinkClick r:id="rId7" action="ppaction://hlinksldjump"/>
          </p:cNvPr>
          <p:cNvPicPr preferRelativeResize="0"/>
          <p:nvPr/>
        </p:nvPicPr>
        <p:blipFill rotWithShape="1">
          <a:blip r:embed="rId8">
            <a:alphaModFix/>
          </a:blip>
          <a:srcRect/>
          <a:stretch/>
        </p:blipFill>
        <p:spPr>
          <a:xfrm>
            <a:off x="11312468" y="6038936"/>
            <a:ext cx="914400" cy="914400"/>
          </a:xfrm>
          <a:prstGeom prst="rect">
            <a:avLst/>
          </a:prstGeom>
          <a:noFill/>
          <a:ln>
            <a:noFill/>
          </a:ln>
        </p:spPr>
      </p:pic>
      <p:pic>
        <p:nvPicPr>
          <p:cNvPr id="381" name="Google Shape;381;p9">
            <a:hlinkClick r:id="rId9" action="ppaction://hlinksldjump"/>
          </p:cNvPr>
          <p:cNvPicPr preferRelativeResize="0"/>
          <p:nvPr/>
        </p:nvPicPr>
        <p:blipFill rotWithShape="1">
          <a:blip r:embed="rId10">
            <a:alphaModFix/>
          </a:blip>
          <a:srcRect/>
          <a:stretch/>
        </p:blipFill>
        <p:spPr>
          <a:xfrm>
            <a:off x="11277600" y="-82651"/>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73"/>
                                        </p:tgtEl>
                                        <p:attrNameLst>
                                          <p:attrName>style.visibility</p:attrName>
                                        </p:attrNameLst>
                                      </p:cBhvr>
                                      <p:to>
                                        <p:strVal val="visible"/>
                                      </p:to>
                                    </p:set>
                                    <p:anim calcmode="lin" valueType="num">
                                      <p:cBhvr additive="base">
                                        <p:cTn id="7" dur="750"/>
                                        <p:tgtEl>
                                          <p:spTgt spid="373"/>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78"/>
                                        </p:tgtEl>
                                        <p:attrNameLst>
                                          <p:attrName>style.visibility</p:attrName>
                                        </p:attrNameLst>
                                      </p:cBhvr>
                                      <p:to>
                                        <p:strVal val="visible"/>
                                      </p:to>
                                    </p:set>
                                    <p:anim calcmode="lin" valueType="num">
                                      <p:cBhvr additive="base">
                                        <p:cTn id="11" dur="500"/>
                                        <p:tgtEl>
                                          <p:spTgt spid="378"/>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250"/>
                                  </p:stCondLst>
                                  <p:childTnLst>
                                    <p:set>
                                      <p:cBhvr>
                                        <p:cTn id="13" dur="1" fill="hold">
                                          <p:stCondLst>
                                            <p:cond delay="0"/>
                                          </p:stCondLst>
                                        </p:cTn>
                                        <p:tgtEl>
                                          <p:spTgt spid="376"/>
                                        </p:tgtEl>
                                        <p:attrNameLst>
                                          <p:attrName>style.visibility</p:attrName>
                                        </p:attrNameLst>
                                      </p:cBhvr>
                                      <p:to>
                                        <p:strVal val="visible"/>
                                      </p:to>
                                    </p:set>
                                    <p:anim calcmode="lin" valueType="num">
                                      <p:cBhvr additive="base">
                                        <p:cTn id="14" dur="500"/>
                                        <p:tgtEl>
                                          <p:spTgt spid="376"/>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500"/>
                                  </p:stCondLst>
                                  <p:childTnLst>
                                    <p:set>
                                      <p:cBhvr>
                                        <p:cTn id="16" dur="1" fill="hold">
                                          <p:stCondLst>
                                            <p:cond delay="0"/>
                                          </p:stCondLst>
                                        </p:cTn>
                                        <p:tgtEl>
                                          <p:spTgt spid="377"/>
                                        </p:tgtEl>
                                        <p:attrNameLst>
                                          <p:attrName>style.visibility</p:attrName>
                                        </p:attrNameLst>
                                      </p:cBhvr>
                                      <p:to>
                                        <p:strVal val="visible"/>
                                      </p:to>
                                    </p:set>
                                    <p:anim calcmode="lin" valueType="num">
                                      <p:cBhvr additive="base">
                                        <p:cTn id="17" dur="500"/>
                                        <p:tgtEl>
                                          <p:spTgt spid="377"/>
                                        </p:tgtEl>
                                        <p:attrNameLst>
                                          <p:attrName>ppt_x</p:attrName>
                                        </p:attrNameLst>
                                      </p:cBhvr>
                                      <p:tavLst>
                                        <p:tav tm="0">
                                          <p:val>
                                            <p:strVal val="#ppt_x-1"/>
                                          </p:val>
                                        </p:tav>
                                        <p:tav tm="100000">
                                          <p:val>
                                            <p:strVal val="#ppt_x"/>
                                          </p:val>
                                        </p:tav>
                                      </p:tavLst>
                                    </p:anim>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379"/>
                                        </p:tgtEl>
                                        <p:attrNameLst>
                                          <p:attrName>style.visibility</p:attrName>
                                        </p:attrNameLst>
                                      </p:cBhvr>
                                      <p:to>
                                        <p:strVal val="visible"/>
                                      </p:to>
                                    </p:set>
                                    <p:animEffect transition="in" filter="fade">
                                      <p:cBhvr>
                                        <p:cTn id="21" dur="500"/>
                                        <p:tgtEl>
                                          <p:spTgt spid="379"/>
                                        </p:tgtEl>
                                      </p:cBhvr>
                                    </p:animEffect>
                                  </p:childTnLst>
                                </p:cTn>
                              </p:par>
                              <p:par>
                                <p:cTn id="22" presetID="10" presetClass="entr" presetSubtype="0" fill="hold" nodeType="withEffect">
                                  <p:stCondLst>
                                    <p:cond delay="0"/>
                                  </p:stCondLst>
                                  <p:childTnLst>
                                    <p:set>
                                      <p:cBhvr>
                                        <p:cTn id="23" dur="1" fill="hold">
                                          <p:stCondLst>
                                            <p:cond delay="0"/>
                                          </p:stCondLst>
                                        </p:cTn>
                                        <p:tgtEl>
                                          <p:spTgt spid="381"/>
                                        </p:tgtEl>
                                        <p:attrNameLst>
                                          <p:attrName>style.visibility</p:attrName>
                                        </p:attrNameLst>
                                      </p:cBhvr>
                                      <p:to>
                                        <p:strVal val="visible"/>
                                      </p:to>
                                    </p:set>
                                    <p:animEffect transition="in" filter="fade">
                                      <p:cBhvr>
                                        <p:cTn id="24" dur="500"/>
                                        <p:tgtEl>
                                          <p:spTgt spid="381"/>
                                        </p:tgtEl>
                                      </p:cBhvr>
                                    </p:animEffect>
                                  </p:childTnLst>
                                </p:cTn>
                              </p:par>
                              <p:par>
                                <p:cTn id="25" presetID="10" presetClass="entr" presetSubtype="0" fill="hold" nodeType="withEffect">
                                  <p:stCondLst>
                                    <p:cond delay="0"/>
                                  </p:stCondLst>
                                  <p:childTnLst>
                                    <p:set>
                                      <p:cBhvr>
                                        <p:cTn id="26" dur="1" fill="hold">
                                          <p:stCondLst>
                                            <p:cond delay="0"/>
                                          </p:stCondLst>
                                        </p:cTn>
                                        <p:tgtEl>
                                          <p:spTgt spid="380"/>
                                        </p:tgtEl>
                                        <p:attrNameLst>
                                          <p:attrName>style.visibility</p:attrName>
                                        </p:attrNameLst>
                                      </p:cBhvr>
                                      <p:to>
                                        <p:strVal val="visible"/>
                                      </p:to>
                                    </p:set>
                                    <p:animEffect transition="in" filter="fade">
                                      <p:cBhvr>
                                        <p:cTn id="27" dur="500"/>
                                        <p:tgtEl>
                                          <p:spTgt spid="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0"/>
          <p:cNvSpPr txBox="1"/>
          <p:nvPr/>
        </p:nvSpPr>
        <p:spPr>
          <a:xfrm>
            <a:off x="728299" y="235886"/>
            <a:ext cx="1074621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065280"/>
                </a:solidFill>
                <a:latin typeface="Open Sans SemiBold"/>
                <a:ea typeface="Open Sans SemiBold"/>
                <a:cs typeface="Open Sans SemiBold"/>
                <a:sym typeface="Open Sans SemiBold"/>
              </a:rPr>
              <a:t>Children and Youth with Learning Differences  </a:t>
            </a:r>
            <a:endParaRPr sz="2800" b="0" i="0" u="none" strike="noStrike" cap="none">
              <a:solidFill>
                <a:srgbClr val="065280"/>
              </a:solidFill>
              <a:latin typeface="Open Sans SemiBold"/>
              <a:ea typeface="Open Sans SemiBold"/>
              <a:cs typeface="Open Sans SemiBold"/>
              <a:sym typeface="Open Sans SemiBold"/>
            </a:endParaRPr>
          </a:p>
        </p:txBody>
      </p:sp>
      <p:sp>
        <p:nvSpPr>
          <p:cNvPr id="387" name="Google Shape;387;p10"/>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8" name="Google Shape;388;p10"/>
          <p:cNvSpPr/>
          <p:nvPr/>
        </p:nvSpPr>
        <p:spPr>
          <a:xfrm>
            <a:off x="6639477" y="1150363"/>
            <a:ext cx="4859079" cy="3885159"/>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Children with learning differences are more likely than children without learning differences to have low levels of literacy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There are </a:t>
            </a:r>
            <a:r>
              <a:rPr lang="en-US" sz="1400" b="1" i="0" u="none" strike="noStrike" cap="none">
                <a:solidFill>
                  <a:schemeClr val="dk1"/>
                </a:solidFill>
                <a:latin typeface="Open Sans"/>
                <a:ea typeface="Open Sans"/>
                <a:cs typeface="Open Sans"/>
                <a:sym typeface="Open Sans"/>
              </a:rPr>
              <a:t>5,299</a:t>
            </a:r>
            <a:r>
              <a:rPr lang="en-US" sz="1400" b="0" i="0" u="none" strike="noStrike" cap="none">
                <a:solidFill>
                  <a:schemeClr val="dk1"/>
                </a:solidFill>
                <a:latin typeface="Open Sans"/>
                <a:ea typeface="Open Sans"/>
                <a:cs typeface="Open Sans"/>
                <a:sym typeface="Open Sans"/>
              </a:rPr>
              <a:t> K-12 students with “special needs” in School Districts 61, 62, 63, and 64 in the 2019/2020 school year</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The term “special needs” as it is used by school districts can include a range of strengths and weaknesses and does not necessarily point to low literacy skills.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chemeClr val="dk1"/>
                </a:solidFill>
                <a:latin typeface="Open Sans"/>
                <a:ea typeface="Open Sans"/>
                <a:cs typeface="Open Sans"/>
                <a:sym typeface="Open Sans"/>
              </a:rPr>
              <a:t>However, learning differences frequently co-occur with other types of special needs.</a:t>
            </a:r>
            <a:endParaRPr sz="1400" b="0" i="0" u="none" strike="noStrike" cap="none">
              <a:solidFill>
                <a:schemeClr val="dk1"/>
              </a:solidFill>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89" name="Google Shape;389;p10"/>
          <p:cNvPicPr preferRelativeResize="0"/>
          <p:nvPr/>
        </p:nvPicPr>
        <p:blipFill rotWithShape="1">
          <a:blip r:embed="rId3">
            <a:alphaModFix/>
          </a:blip>
          <a:srcRect/>
          <a:stretch/>
        </p:blipFill>
        <p:spPr>
          <a:xfrm>
            <a:off x="175676" y="1638096"/>
            <a:ext cx="6463801" cy="3885158"/>
          </a:xfrm>
          <a:prstGeom prst="rect">
            <a:avLst/>
          </a:prstGeom>
          <a:noFill/>
          <a:ln>
            <a:noFill/>
          </a:ln>
        </p:spPr>
      </p:pic>
      <p:sp>
        <p:nvSpPr>
          <p:cNvPr id="390" name="Google Shape;390;p10"/>
          <p:cNvSpPr txBox="1"/>
          <p:nvPr/>
        </p:nvSpPr>
        <p:spPr>
          <a:xfrm>
            <a:off x="175676" y="6519577"/>
            <a:ext cx="9621319"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dk2"/>
                </a:solidFill>
                <a:latin typeface="Open Sans"/>
                <a:ea typeface="Open Sans"/>
                <a:cs typeface="Open Sans"/>
                <a:sym typeface="Open Sans"/>
              </a:rPr>
              <a:t>Click on the links for contextual information by school district</a:t>
            </a:r>
            <a:r>
              <a:rPr lang="en-US" sz="1050" b="0" i="0" u="none" strike="noStrike" cap="none">
                <a:solidFill>
                  <a:schemeClr val="dk1"/>
                </a:solidFill>
                <a:latin typeface="Open Sans"/>
                <a:ea typeface="Open Sans"/>
                <a:cs typeface="Open Sans"/>
                <a:sym typeface="Open Sans"/>
              </a:rPr>
              <a:t>🡪 https://studentsuccess.gov.bc.ca/school-district/061/report/contextual-information  </a:t>
            </a:r>
            <a:endParaRPr/>
          </a:p>
        </p:txBody>
      </p:sp>
      <p:pic>
        <p:nvPicPr>
          <p:cNvPr id="391" name="Google Shape;391;p10">
            <a:hlinkClick r:id="rId4" action="ppaction://hlinksldjump"/>
          </p:cNvPr>
          <p:cNvPicPr preferRelativeResize="0"/>
          <p:nvPr/>
        </p:nvPicPr>
        <p:blipFill rotWithShape="1">
          <a:blip r:embed="rId5">
            <a:alphaModFix/>
          </a:blip>
          <a:srcRect/>
          <a:stretch/>
        </p:blipFill>
        <p:spPr>
          <a:xfrm>
            <a:off x="37031" y="-12208"/>
            <a:ext cx="914479" cy="914479"/>
          </a:xfrm>
          <a:prstGeom prst="rect">
            <a:avLst/>
          </a:prstGeom>
          <a:noFill/>
          <a:ln>
            <a:noFill/>
          </a:ln>
        </p:spPr>
      </p:pic>
      <p:pic>
        <p:nvPicPr>
          <p:cNvPr id="392" name="Google Shape;392;p10">
            <a:hlinkClick r:id="rId6" action="ppaction://hlinksldjump"/>
          </p:cNvPr>
          <p:cNvPicPr preferRelativeResize="0"/>
          <p:nvPr/>
        </p:nvPicPr>
        <p:blipFill rotWithShape="1">
          <a:blip r:embed="rId7">
            <a:alphaModFix/>
          </a:blip>
          <a:srcRect/>
          <a:stretch/>
        </p:blipFill>
        <p:spPr>
          <a:xfrm>
            <a:off x="11353721" y="6010985"/>
            <a:ext cx="914479" cy="914479"/>
          </a:xfrm>
          <a:prstGeom prst="rect">
            <a:avLst/>
          </a:prstGeom>
          <a:noFill/>
          <a:ln>
            <a:noFill/>
          </a:ln>
        </p:spPr>
      </p:pic>
      <p:pic>
        <p:nvPicPr>
          <p:cNvPr id="393" name="Google Shape;393;p10">
            <a:hlinkClick r:id="rId8" action="ppaction://hlinksldjump"/>
          </p:cNvPr>
          <p:cNvPicPr preferRelativeResize="0"/>
          <p:nvPr/>
        </p:nvPicPr>
        <p:blipFill rotWithShape="1">
          <a:blip r:embed="rId9">
            <a:alphaModFix/>
          </a:blip>
          <a:srcRect/>
          <a:stretch/>
        </p:blipFill>
        <p:spPr>
          <a:xfrm>
            <a:off x="11277521" y="-12209"/>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anim calcmode="lin" valueType="num">
                                      <p:cBhvr additive="base">
                                        <p:cTn id="7" dur="750"/>
                                        <p:tgtEl>
                                          <p:spTgt spid="386"/>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88"/>
                                        </p:tgtEl>
                                        <p:attrNameLst>
                                          <p:attrName>style.visibility</p:attrName>
                                        </p:attrNameLst>
                                      </p:cBhvr>
                                      <p:to>
                                        <p:strVal val="visible"/>
                                      </p:to>
                                    </p:set>
                                    <p:anim calcmode="lin" valueType="num">
                                      <p:cBhvr additive="base">
                                        <p:cTn id="11" dur="500"/>
                                        <p:tgtEl>
                                          <p:spTgt spid="388"/>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3" presetClass="entr" presetSubtype="16" fill="hold" nodeType="afterEffect">
                                  <p:stCondLst>
                                    <p:cond delay="0"/>
                                  </p:stCondLst>
                                  <p:childTnLst>
                                    <p:set>
                                      <p:cBhvr>
                                        <p:cTn id="14" dur="1" fill="hold">
                                          <p:stCondLst>
                                            <p:cond delay="0"/>
                                          </p:stCondLst>
                                        </p:cTn>
                                        <p:tgtEl>
                                          <p:spTgt spid="387"/>
                                        </p:tgtEl>
                                        <p:attrNameLst>
                                          <p:attrName>style.visibility</p:attrName>
                                        </p:attrNameLst>
                                      </p:cBhvr>
                                      <p:to>
                                        <p:strVal val="visible"/>
                                      </p:to>
                                    </p:set>
                                    <p:anim calcmode="lin" valueType="num">
                                      <p:cBhvr additive="base">
                                        <p:cTn id="15" dur="500"/>
                                        <p:tgtEl>
                                          <p:spTgt spid="387"/>
                                        </p:tgtEl>
                                        <p:attrNameLst>
                                          <p:attrName>ppt_w</p:attrName>
                                        </p:attrNameLst>
                                      </p:cBhvr>
                                      <p:tavLst>
                                        <p:tav tm="0">
                                          <p:val>
                                            <p:strVal val="0"/>
                                          </p:val>
                                        </p:tav>
                                        <p:tav tm="100000">
                                          <p:val>
                                            <p:strVal val="#ppt_w"/>
                                          </p:val>
                                        </p:tav>
                                      </p:tavLst>
                                    </p:anim>
                                    <p:anim calcmode="lin" valueType="num">
                                      <p:cBhvr additive="base">
                                        <p:cTn id="16" dur="500"/>
                                        <p:tgtEl>
                                          <p:spTgt spid="387"/>
                                        </p:tgtEl>
                                        <p:attrNameLst>
                                          <p:attrName>ppt_h</p:attrName>
                                        </p:attrNameLst>
                                      </p:cBhvr>
                                      <p:tavLst>
                                        <p:tav tm="0">
                                          <p:val>
                                            <p:strVal val="0"/>
                                          </p:val>
                                        </p:tav>
                                        <p:tav tm="100000">
                                          <p:val>
                                            <p:strVal val="#ppt_h"/>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89"/>
                                        </p:tgtEl>
                                        <p:attrNameLst>
                                          <p:attrName>style.visibility</p:attrName>
                                        </p:attrNameLst>
                                      </p:cBhvr>
                                      <p:to>
                                        <p:strVal val="visible"/>
                                      </p:to>
                                    </p:set>
                                    <p:anim calcmode="lin" valueType="num">
                                      <p:cBhvr additive="base">
                                        <p:cTn id="20" dur="500"/>
                                        <p:tgtEl>
                                          <p:spTgt spid="389"/>
                                        </p:tgtEl>
                                        <p:attrNameLst>
                                          <p:attrName>ppt_x</p:attrName>
                                        </p:attrNameLst>
                                      </p:cBhvr>
                                      <p:tavLst>
                                        <p:tav tm="0">
                                          <p:val>
                                            <p:strVal val="#ppt_x-1"/>
                                          </p:val>
                                        </p:tav>
                                        <p:tav tm="100000">
                                          <p:val>
                                            <p:strVal val="#ppt_x"/>
                                          </p:val>
                                        </p:tav>
                                      </p:tavLst>
                                    </p:anim>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391"/>
                                        </p:tgtEl>
                                        <p:attrNameLst>
                                          <p:attrName>style.visibility</p:attrName>
                                        </p:attrNameLst>
                                      </p:cBhvr>
                                      <p:to>
                                        <p:strVal val="visible"/>
                                      </p:to>
                                    </p:set>
                                    <p:animEffect transition="in" filter="fade">
                                      <p:cBhvr>
                                        <p:cTn id="24" dur="500"/>
                                        <p:tgtEl>
                                          <p:spTgt spid="391"/>
                                        </p:tgtEl>
                                      </p:cBhvr>
                                    </p:animEffect>
                                  </p:childTnLst>
                                </p:cTn>
                              </p:par>
                              <p:par>
                                <p:cTn id="25" presetID="10" presetClass="entr" presetSubtype="0" fill="hold" nodeType="withEffect">
                                  <p:stCondLst>
                                    <p:cond delay="0"/>
                                  </p:stCondLst>
                                  <p:childTnLst>
                                    <p:set>
                                      <p:cBhvr>
                                        <p:cTn id="26" dur="1" fill="hold">
                                          <p:stCondLst>
                                            <p:cond delay="0"/>
                                          </p:stCondLst>
                                        </p:cTn>
                                        <p:tgtEl>
                                          <p:spTgt spid="393"/>
                                        </p:tgtEl>
                                        <p:attrNameLst>
                                          <p:attrName>style.visibility</p:attrName>
                                        </p:attrNameLst>
                                      </p:cBhvr>
                                      <p:to>
                                        <p:strVal val="visible"/>
                                      </p:to>
                                    </p:set>
                                    <p:animEffect transition="in" filter="fade">
                                      <p:cBhvr>
                                        <p:cTn id="27" dur="500"/>
                                        <p:tgtEl>
                                          <p:spTgt spid="393"/>
                                        </p:tgtEl>
                                      </p:cBhvr>
                                    </p:animEffect>
                                  </p:childTnLst>
                                </p:cTn>
                              </p:par>
                              <p:par>
                                <p:cTn id="28" presetID="10" presetClass="entr" presetSubtype="0" fill="hold" nodeType="withEffect">
                                  <p:stCondLst>
                                    <p:cond delay="0"/>
                                  </p:stCondLst>
                                  <p:childTnLst>
                                    <p:set>
                                      <p:cBhvr>
                                        <p:cTn id="29" dur="1" fill="hold">
                                          <p:stCondLst>
                                            <p:cond delay="0"/>
                                          </p:stCondLst>
                                        </p:cTn>
                                        <p:tgtEl>
                                          <p:spTgt spid="392"/>
                                        </p:tgtEl>
                                        <p:attrNameLst>
                                          <p:attrName>style.visibility</p:attrName>
                                        </p:attrNameLst>
                                      </p:cBhvr>
                                      <p:to>
                                        <p:strVal val="visible"/>
                                      </p:to>
                                    </p:set>
                                    <p:animEffect transition="in" filter="fade">
                                      <p:cBhvr>
                                        <p:cTn id="30" dur="500"/>
                                        <p:tgtEl>
                                          <p:spTgt spid="392"/>
                                        </p:tgtEl>
                                      </p:cBhvr>
                                    </p:animEffect>
                                  </p:childTnLst>
                                </p:cTn>
                              </p:par>
                              <p:par>
                                <p:cTn id="31" presetID="10" presetClass="entr" presetSubtype="0" fill="hold" nodeType="withEffect">
                                  <p:stCondLst>
                                    <p:cond delay="0"/>
                                  </p:stCondLst>
                                  <p:childTnLst>
                                    <p:set>
                                      <p:cBhvr>
                                        <p:cTn id="32" dur="1" fill="hold">
                                          <p:stCondLst>
                                            <p:cond delay="0"/>
                                          </p:stCondLst>
                                        </p:cTn>
                                        <p:tgtEl>
                                          <p:spTgt spid="390"/>
                                        </p:tgtEl>
                                        <p:attrNameLst>
                                          <p:attrName>style.visibility</p:attrName>
                                        </p:attrNameLst>
                                      </p:cBhvr>
                                      <p:to>
                                        <p:strVal val="visible"/>
                                      </p:to>
                                    </p:set>
                                    <p:animEffect transition="in" filter="fade">
                                      <p:cBhvr>
                                        <p:cTn id="33" dur="5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11"/>
          <p:cNvSpPr txBox="1"/>
          <p:nvPr/>
        </p:nvSpPr>
        <p:spPr>
          <a:xfrm>
            <a:off x="1379666" y="240890"/>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38B1E2"/>
                </a:solidFill>
                <a:latin typeface="Open Sans SemiBold"/>
                <a:ea typeface="Open Sans SemiBold"/>
                <a:cs typeface="Open Sans SemiBold"/>
                <a:sym typeface="Open Sans SemiBold"/>
              </a:rPr>
              <a:t>Families with Children </a:t>
            </a:r>
            <a:endParaRPr sz="2800" b="0" i="0" u="none" strike="noStrike" cap="none">
              <a:solidFill>
                <a:srgbClr val="38B1E2"/>
              </a:solidFill>
              <a:latin typeface="Open Sans SemiBold"/>
              <a:ea typeface="Open Sans SemiBold"/>
              <a:cs typeface="Open Sans SemiBold"/>
              <a:sym typeface="Open Sans SemiBold"/>
            </a:endParaRPr>
          </a:p>
        </p:txBody>
      </p:sp>
      <p:sp>
        <p:nvSpPr>
          <p:cNvPr id="399" name="Google Shape;399;p11"/>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0" name="Google Shape;400;p11"/>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1" name="Google Shape;401;p11"/>
          <p:cNvSpPr txBox="1"/>
          <p:nvPr/>
        </p:nvSpPr>
        <p:spPr>
          <a:xfrm>
            <a:off x="613678" y="1111366"/>
            <a:ext cx="10656217" cy="485434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600"/>
              <a:buFont typeface="Arial"/>
              <a:buChar char="•"/>
            </a:pPr>
            <a:r>
              <a:rPr lang="en-US" sz="1600" b="0" i="0" u="none" strike="noStrike" cap="none">
                <a:solidFill>
                  <a:srgbClr val="000000"/>
                </a:solidFill>
                <a:latin typeface="Open Sans"/>
                <a:ea typeface="Open Sans"/>
                <a:cs typeface="Open Sans"/>
                <a:sym typeface="Open Sans"/>
              </a:rPr>
              <a:t> The Programme for International Student Assessment (PISA) is a survey of 15-year old students which assesses key knowledge and skills such as reading, math and knowledge in relation to overall well-being </a:t>
            </a:r>
            <a:endParaRPr/>
          </a:p>
          <a:p>
            <a:pPr marL="285750" marR="0" lvl="0" indent="-184150" algn="l" rtl="0">
              <a:lnSpc>
                <a:spcPct val="150000"/>
              </a:lnSpc>
              <a:spcBef>
                <a:spcPts val="0"/>
              </a:spcBef>
              <a:spcAft>
                <a:spcPts val="0"/>
              </a:spcAft>
              <a:buClr>
                <a:srgbClr val="000000"/>
              </a:buClr>
              <a:buSzPts val="1600"/>
              <a:buFont typeface="Arial"/>
              <a:buNone/>
            </a:pPr>
            <a:endParaRPr sz="16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600"/>
              <a:buFont typeface="Arial"/>
              <a:buChar char="•"/>
            </a:pPr>
            <a:r>
              <a:rPr lang="en-US" sz="1600" b="0" i="0" u="none" strike="noStrike" cap="none">
                <a:solidFill>
                  <a:srgbClr val="000000"/>
                </a:solidFill>
                <a:latin typeface="Open Sans"/>
                <a:ea typeface="Open Sans"/>
                <a:cs typeface="Open Sans"/>
                <a:sym typeface="Open Sans"/>
              </a:rPr>
              <a:t>In Canada, students who belong to families with higher socio-economic status outperform students who belong to families with lower socio-economic status by an average 68 points on reading assessments (PISA, 2018) </a:t>
            </a:r>
            <a:endParaRPr/>
          </a:p>
          <a:p>
            <a:pPr marL="0" marR="0" lvl="0" indent="0" algn="l" rtl="0">
              <a:lnSpc>
                <a:spcPct val="150000"/>
              </a:lnSpc>
              <a:spcBef>
                <a:spcPts val="0"/>
              </a:spcBef>
              <a:spcAft>
                <a:spcPts val="0"/>
              </a:spcAft>
              <a:buNone/>
            </a:pPr>
            <a:endParaRPr sz="16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600"/>
              <a:buFont typeface="Arial"/>
              <a:buChar char="•"/>
            </a:pPr>
            <a:r>
              <a:rPr lang="en-US" sz="1600" b="1" i="0" u="none" strike="noStrike" cap="none">
                <a:solidFill>
                  <a:srgbClr val="000000"/>
                </a:solidFill>
                <a:latin typeface="Open Sans"/>
                <a:ea typeface="Open Sans"/>
                <a:cs typeface="Open Sans"/>
                <a:sym typeface="Open Sans"/>
              </a:rPr>
              <a:t>24%</a:t>
            </a:r>
            <a:r>
              <a:rPr lang="en-US" sz="1600" b="0" i="0" u="none" strike="noStrike" cap="none">
                <a:solidFill>
                  <a:srgbClr val="000000"/>
                </a:solidFill>
                <a:latin typeface="Open Sans"/>
                <a:ea typeface="Open Sans"/>
                <a:cs typeface="Open Sans"/>
                <a:sym typeface="Open Sans"/>
              </a:rPr>
              <a:t> of students from high socio-economic households and </a:t>
            </a:r>
            <a:r>
              <a:rPr lang="en-US" sz="1600" b="1" i="0" u="none" strike="noStrike" cap="none">
                <a:solidFill>
                  <a:srgbClr val="000000"/>
                </a:solidFill>
                <a:latin typeface="Open Sans"/>
                <a:ea typeface="Open Sans"/>
                <a:cs typeface="Open Sans"/>
                <a:sym typeface="Open Sans"/>
              </a:rPr>
              <a:t>7% </a:t>
            </a:r>
            <a:r>
              <a:rPr lang="en-US" sz="1600" b="0" i="0" u="none" strike="noStrike" cap="none">
                <a:solidFill>
                  <a:srgbClr val="000000"/>
                </a:solidFill>
                <a:latin typeface="Open Sans"/>
                <a:ea typeface="Open Sans"/>
                <a:cs typeface="Open Sans"/>
                <a:sym typeface="Open Sans"/>
              </a:rPr>
              <a:t>of students from low socio-economic households were top performers in reading </a:t>
            </a:r>
            <a:endParaRPr/>
          </a:p>
          <a:p>
            <a:pPr marL="285750" marR="0" lvl="0" indent="-184150" algn="l" rtl="0">
              <a:lnSpc>
                <a:spcPct val="150000"/>
              </a:lnSpc>
              <a:spcBef>
                <a:spcPts val="0"/>
              </a:spcBef>
              <a:spcAft>
                <a:spcPts val="0"/>
              </a:spcAft>
              <a:buClr>
                <a:srgbClr val="000000"/>
              </a:buClr>
              <a:buSzPts val="1600"/>
              <a:buFont typeface="Arial"/>
              <a:buNone/>
            </a:pPr>
            <a:endParaRPr sz="16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600"/>
              <a:buFont typeface="Arial"/>
              <a:buChar char="•"/>
            </a:pPr>
            <a:r>
              <a:rPr lang="en-US" sz="1600" b="0" i="0" u="none" strike="noStrike" cap="none">
                <a:solidFill>
                  <a:srgbClr val="000000"/>
                </a:solidFill>
                <a:latin typeface="Open Sans"/>
                <a:ea typeface="Open Sans"/>
                <a:cs typeface="Open Sans"/>
                <a:sym typeface="Open Sans"/>
              </a:rPr>
              <a:t>However, lower performance in reading is not an absolute outcome for students who live in low socio-economic households. </a:t>
            </a:r>
            <a:r>
              <a:rPr lang="en-US" sz="1600" b="1" i="0" u="none" strike="noStrike" cap="none">
                <a:solidFill>
                  <a:srgbClr val="000000"/>
                </a:solidFill>
                <a:latin typeface="Open Sans"/>
                <a:ea typeface="Open Sans"/>
                <a:cs typeface="Open Sans"/>
                <a:sym typeface="Open Sans"/>
              </a:rPr>
              <a:t>14%</a:t>
            </a:r>
            <a:r>
              <a:rPr lang="en-US" sz="1600" b="0" i="0" u="none" strike="noStrike" cap="none">
                <a:solidFill>
                  <a:srgbClr val="000000"/>
                </a:solidFill>
                <a:latin typeface="Open Sans"/>
                <a:ea typeface="Open Sans"/>
                <a:cs typeface="Open Sans"/>
                <a:sym typeface="Open Sans"/>
              </a:rPr>
              <a:t> of students living in low socio-economic households scored in the top quarter of reading performance within Canada. </a:t>
            </a:r>
            <a:endParaRPr/>
          </a:p>
        </p:txBody>
      </p:sp>
      <p:pic>
        <p:nvPicPr>
          <p:cNvPr id="402" name="Google Shape;402;p11">
            <a:hlinkClick r:id="rId3" action="ppaction://hlinksldjump"/>
          </p:cNvPr>
          <p:cNvPicPr preferRelativeResize="0"/>
          <p:nvPr/>
        </p:nvPicPr>
        <p:blipFill rotWithShape="1">
          <a:blip r:embed="rId4">
            <a:alphaModFix/>
          </a:blip>
          <a:srcRect/>
          <a:stretch/>
        </p:blipFill>
        <p:spPr>
          <a:xfrm>
            <a:off x="-4011" y="-21856"/>
            <a:ext cx="914479" cy="914479"/>
          </a:xfrm>
          <a:prstGeom prst="rect">
            <a:avLst/>
          </a:prstGeom>
          <a:noFill/>
          <a:ln>
            <a:noFill/>
          </a:ln>
        </p:spPr>
      </p:pic>
      <p:pic>
        <p:nvPicPr>
          <p:cNvPr id="403" name="Google Shape;403;p11">
            <a:hlinkClick r:id="rId5" action="ppaction://hlinksldjump"/>
          </p:cNvPr>
          <p:cNvPicPr preferRelativeResize="0"/>
          <p:nvPr/>
        </p:nvPicPr>
        <p:blipFill rotWithShape="1">
          <a:blip r:embed="rId6">
            <a:alphaModFix/>
          </a:blip>
          <a:srcRect/>
          <a:stretch/>
        </p:blipFill>
        <p:spPr>
          <a:xfrm>
            <a:off x="11348207" y="6036043"/>
            <a:ext cx="914479" cy="914479"/>
          </a:xfrm>
          <a:prstGeom prst="rect">
            <a:avLst/>
          </a:prstGeom>
          <a:noFill/>
          <a:ln>
            <a:noFill/>
          </a:ln>
        </p:spPr>
      </p:pic>
      <p:pic>
        <p:nvPicPr>
          <p:cNvPr id="404" name="Google Shape;404;p11">
            <a:hlinkClick r:id="rId7" action="ppaction://hlinksldjump"/>
          </p:cNvPr>
          <p:cNvPicPr preferRelativeResize="0"/>
          <p:nvPr/>
        </p:nvPicPr>
        <p:blipFill rotWithShape="1">
          <a:blip r:embed="rId8">
            <a:alphaModFix/>
          </a:blip>
          <a:srcRect/>
          <a:stretch/>
        </p:blipFill>
        <p:spPr>
          <a:xfrm>
            <a:off x="11277521" y="-21857"/>
            <a:ext cx="914479" cy="914479"/>
          </a:xfrm>
          <a:prstGeom prst="rect">
            <a:avLst/>
          </a:prstGeom>
          <a:noFill/>
          <a:ln>
            <a:noFill/>
          </a:ln>
        </p:spPr>
      </p:pic>
      <p:sp>
        <p:nvSpPr>
          <p:cNvPr id="405" name="Google Shape;405;p11">
            <a:hlinkClick r:id="rId9"/>
          </p:cNvPr>
          <p:cNvSpPr txBox="1"/>
          <p:nvPr/>
        </p:nvSpPr>
        <p:spPr>
          <a:xfrm>
            <a:off x="144966" y="6512312"/>
            <a:ext cx="10656217"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38B1E2"/>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https://www.oecd.org/pisa/publications/PISA2018_CN_CAN.pdf</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98"/>
                                        </p:tgtEl>
                                        <p:attrNameLst>
                                          <p:attrName>style.visibility</p:attrName>
                                        </p:attrNameLst>
                                      </p:cBhvr>
                                      <p:to>
                                        <p:strVal val="visible"/>
                                      </p:to>
                                    </p:set>
                                    <p:anim calcmode="lin" valueType="num">
                                      <p:cBhvr additive="base">
                                        <p:cTn id="7" dur="750"/>
                                        <p:tgtEl>
                                          <p:spTgt spid="398"/>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401"/>
                                        </p:tgtEl>
                                        <p:attrNameLst>
                                          <p:attrName>style.visibility</p:attrName>
                                        </p:attrNameLst>
                                      </p:cBhvr>
                                      <p:to>
                                        <p:strVal val="visible"/>
                                      </p:to>
                                    </p:set>
                                    <p:anim calcmode="lin" valueType="num">
                                      <p:cBhvr additive="base">
                                        <p:cTn id="11" dur="500"/>
                                        <p:tgtEl>
                                          <p:spTgt spid="401"/>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405"/>
                                        </p:tgtEl>
                                        <p:attrNameLst>
                                          <p:attrName>style.visibility</p:attrName>
                                        </p:attrNameLst>
                                      </p:cBhvr>
                                      <p:to>
                                        <p:strVal val="visible"/>
                                      </p:to>
                                    </p:set>
                                    <p:animEffect transition="in" filter="fade">
                                      <p:cBhvr>
                                        <p:cTn id="15" dur="500"/>
                                        <p:tgtEl>
                                          <p:spTgt spid="405"/>
                                        </p:tgtEl>
                                      </p:cBhvr>
                                    </p:animEffect>
                                  </p:childTnLst>
                                </p:cTn>
                              </p:par>
                              <p:par>
                                <p:cTn id="16" presetID="10" presetClass="entr" presetSubtype="0" fill="hold" nodeType="withEffect">
                                  <p:stCondLst>
                                    <p:cond delay="0"/>
                                  </p:stCondLst>
                                  <p:childTnLst>
                                    <p:set>
                                      <p:cBhvr>
                                        <p:cTn id="17" dur="1" fill="hold">
                                          <p:stCondLst>
                                            <p:cond delay="0"/>
                                          </p:stCondLst>
                                        </p:cTn>
                                        <p:tgtEl>
                                          <p:spTgt spid="403"/>
                                        </p:tgtEl>
                                        <p:attrNameLst>
                                          <p:attrName>style.visibility</p:attrName>
                                        </p:attrNameLst>
                                      </p:cBhvr>
                                      <p:to>
                                        <p:strVal val="visible"/>
                                      </p:to>
                                    </p:set>
                                    <p:animEffect transition="in" filter="fade">
                                      <p:cBhvr>
                                        <p:cTn id="18" dur="500"/>
                                        <p:tgtEl>
                                          <p:spTgt spid="403"/>
                                        </p:tgtEl>
                                      </p:cBhvr>
                                    </p:animEffect>
                                  </p:childTnLst>
                                </p:cTn>
                              </p:par>
                              <p:par>
                                <p:cTn id="19" presetID="10" presetClass="entr" presetSubtype="0" fill="hold" nodeType="withEffect">
                                  <p:stCondLst>
                                    <p:cond delay="0"/>
                                  </p:stCondLst>
                                  <p:childTnLst>
                                    <p:set>
                                      <p:cBhvr>
                                        <p:cTn id="20" dur="1" fill="hold">
                                          <p:stCondLst>
                                            <p:cond delay="0"/>
                                          </p:stCondLst>
                                        </p:cTn>
                                        <p:tgtEl>
                                          <p:spTgt spid="404"/>
                                        </p:tgtEl>
                                        <p:attrNameLst>
                                          <p:attrName>style.visibility</p:attrName>
                                        </p:attrNameLst>
                                      </p:cBhvr>
                                      <p:to>
                                        <p:strVal val="visible"/>
                                      </p:to>
                                    </p:set>
                                    <p:animEffect transition="in" filter="fade">
                                      <p:cBhvr>
                                        <p:cTn id="21" dur="500"/>
                                        <p:tgtEl>
                                          <p:spTgt spid="404"/>
                                        </p:tgtEl>
                                      </p:cBhvr>
                                    </p:animEffect>
                                  </p:childTnLst>
                                </p:cTn>
                              </p:par>
                              <p:par>
                                <p:cTn id="22" presetID="10" presetClass="entr" presetSubtype="0" fill="hold" nodeType="withEffect">
                                  <p:stCondLst>
                                    <p:cond delay="0"/>
                                  </p:stCondLst>
                                  <p:childTnLst>
                                    <p:set>
                                      <p:cBhvr>
                                        <p:cTn id="23" dur="1" fill="hold">
                                          <p:stCondLst>
                                            <p:cond delay="0"/>
                                          </p:stCondLst>
                                        </p:cTn>
                                        <p:tgtEl>
                                          <p:spTgt spid="402"/>
                                        </p:tgtEl>
                                        <p:attrNameLst>
                                          <p:attrName>style.visibility</p:attrName>
                                        </p:attrNameLst>
                                      </p:cBhvr>
                                      <p:to>
                                        <p:strVal val="visible"/>
                                      </p:to>
                                    </p:set>
                                    <p:animEffect transition="in" filter="fade">
                                      <p:cBhvr>
                                        <p:cTn id="24" dur="500"/>
                                        <p:tgtEl>
                                          <p:spTgt spid="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grpSp>
        <p:nvGrpSpPr>
          <p:cNvPr id="410" name="Google Shape;410;p12"/>
          <p:cNvGrpSpPr/>
          <p:nvPr/>
        </p:nvGrpSpPr>
        <p:grpSpPr>
          <a:xfrm>
            <a:off x="5810250" y="4102100"/>
            <a:ext cx="2293937" cy="1841500"/>
            <a:chOff x="5810250" y="4102100"/>
            <a:chExt cx="2293937" cy="1841500"/>
          </a:xfrm>
        </p:grpSpPr>
        <p:sp>
          <p:nvSpPr>
            <p:cNvPr id="411" name="Google Shape;411;p12"/>
            <p:cNvSpPr txBox="1"/>
            <p:nvPr/>
          </p:nvSpPr>
          <p:spPr>
            <a:xfrm>
              <a:off x="6694487" y="4738687"/>
              <a:ext cx="75088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04</a:t>
              </a:r>
              <a:endParaRPr sz="1400" b="0" i="0" u="none" strike="noStrike" cap="none">
                <a:solidFill>
                  <a:srgbClr val="000000"/>
                </a:solidFill>
                <a:latin typeface="Arial"/>
                <a:ea typeface="Arial"/>
                <a:cs typeface="Arial"/>
                <a:sym typeface="Arial"/>
              </a:endParaRPr>
            </a:p>
          </p:txBody>
        </p:sp>
        <p:sp>
          <p:nvSpPr>
            <p:cNvPr id="412" name="Google Shape;412;p12"/>
            <p:cNvSpPr/>
            <p:nvPr/>
          </p:nvSpPr>
          <p:spPr>
            <a:xfrm>
              <a:off x="5810250" y="4102100"/>
              <a:ext cx="2293937" cy="1841500"/>
            </a:xfrm>
            <a:custGeom>
              <a:avLst/>
              <a:gdLst/>
              <a:ahLst/>
              <a:cxnLst/>
              <a:rect l="l" t="t" r="r" b="b"/>
              <a:pathLst>
                <a:path w="983" h="788" extrusionOk="0">
                  <a:moveTo>
                    <a:pt x="500" y="0"/>
                  </a:moveTo>
                  <a:cubicBezTo>
                    <a:pt x="466" y="170"/>
                    <a:pt x="319" y="300"/>
                    <a:pt x="141" y="308"/>
                  </a:cubicBezTo>
                  <a:cubicBezTo>
                    <a:pt x="0" y="548"/>
                    <a:pt x="0" y="548"/>
                    <a:pt x="0" y="548"/>
                  </a:cubicBezTo>
                  <a:cubicBezTo>
                    <a:pt x="140" y="788"/>
                    <a:pt x="140" y="788"/>
                    <a:pt x="140" y="788"/>
                  </a:cubicBezTo>
                  <a:cubicBezTo>
                    <a:pt x="578" y="780"/>
                    <a:pt x="937" y="445"/>
                    <a:pt x="983" y="18"/>
                  </a:cubicBezTo>
                </a:path>
              </a:pathLst>
            </a:custGeom>
            <a:noFill/>
            <a:ln w="65075" cap="flat" cmpd="sng">
              <a:solidFill>
                <a:srgbClr val="06528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13" name="Google Shape;413;p12"/>
          <p:cNvGrpSpPr/>
          <p:nvPr/>
        </p:nvGrpSpPr>
        <p:grpSpPr>
          <a:xfrm>
            <a:off x="4084637" y="3635375"/>
            <a:ext cx="1841500" cy="2295525"/>
            <a:chOff x="4084637" y="3635375"/>
            <a:chExt cx="1841500" cy="2295525"/>
          </a:xfrm>
        </p:grpSpPr>
        <p:sp>
          <p:nvSpPr>
            <p:cNvPr id="414" name="Google Shape;414;p12"/>
            <p:cNvSpPr txBox="1"/>
            <p:nvPr/>
          </p:nvSpPr>
          <p:spPr>
            <a:xfrm>
              <a:off x="4700587" y="4511675"/>
              <a:ext cx="588962" cy="6334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01</a:t>
              </a:r>
              <a:endParaRPr sz="1400" b="0" i="0" u="none" strike="noStrike" cap="none">
                <a:solidFill>
                  <a:srgbClr val="000000"/>
                </a:solidFill>
                <a:latin typeface="Arial"/>
                <a:ea typeface="Arial"/>
                <a:cs typeface="Arial"/>
                <a:sym typeface="Arial"/>
              </a:endParaRPr>
            </a:p>
          </p:txBody>
        </p:sp>
        <p:sp>
          <p:nvSpPr>
            <p:cNvPr id="415" name="Google Shape;415;p12"/>
            <p:cNvSpPr/>
            <p:nvPr/>
          </p:nvSpPr>
          <p:spPr>
            <a:xfrm>
              <a:off x="4084637" y="3635375"/>
              <a:ext cx="1841500" cy="2295525"/>
            </a:xfrm>
            <a:custGeom>
              <a:avLst/>
              <a:gdLst/>
              <a:ahLst/>
              <a:cxnLst/>
              <a:rect l="l" t="t" r="r" b="b"/>
              <a:pathLst>
                <a:path w="789" h="983" extrusionOk="0">
                  <a:moveTo>
                    <a:pt x="789" y="501"/>
                  </a:moveTo>
                  <a:cubicBezTo>
                    <a:pt x="619" y="467"/>
                    <a:pt x="489" y="320"/>
                    <a:pt x="481" y="142"/>
                  </a:cubicBezTo>
                  <a:cubicBezTo>
                    <a:pt x="240" y="0"/>
                    <a:pt x="240" y="0"/>
                    <a:pt x="240" y="0"/>
                  </a:cubicBezTo>
                  <a:cubicBezTo>
                    <a:pt x="0" y="141"/>
                    <a:pt x="0" y="141"/>
                    <a:pt x="0" y="141"/>
                  </a:cubicBezTo>
                  <a:cubicBezTo>
                    <a:pt x="8" y="579"/>
                    <a:pt x="344" y="938"/>
                    <a:pt x="771" y="983"/>
                  </a:cubicBezTo>
                </a:path>
              </a:pathLst>
            </a:custGeom>
            <a:noFill/>
            <a:ln w="65075" cap="flat" cmpd="sng">
              <a:solidFill>
                <a:srgbClr val="E24956"/>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16" name="Google Shape;416;p12"/>
          <p:cNvGrpSpPr/>
          <p:nvPr/>
        </p:nvGrpSpPr>
        <p:grpSpPr>
          <a:xfrm>
            <a:off x="4095750" y="1911350"/>
            <a:ext cx="2295525" cy="1841500"/>
            <a:chOff x="4095750" y="1911350"/>
            <a:chExt cx="2295525" cy="1841500"/>
          </a:xfrm>
        </p:grpSpPr>
        <p:sp>
          <p:nvSpPr>
            <p:cNvPr id="417" name="Google Shape;417;p12"/>
            <p:cNvSpPr txBox="1"/>
            <p:nvPr/>
          </p:nvSpPr>
          <p:spPr>
            <a:xfrm>
              <a:off x="4873625" y="2478087"/>
              <a:ext cx="69373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02</a:t>
              </a:r>
              <a:endParaRPr sz="1400" b="0" i="0" u="none" strike="noStrike" cap="none">
                <a:solidFill>
                  <a:srgbClr val="000000"/>
                </a:solidFill>
                <a:latin typeface="Arial"/>
                <a:ea typeface="Arial"/>
                <a:cs typeface="Arial"/>
                <a:sym typeface="Arial"/>
              </a:endParaRPr>
            </a:p>
          </p:txBody>
        </p:sp>
        <p:sp>
          <p:nvSpPr>
            <p:cNvPr id="418" name="Google Shape;418;p12"/>
            <p:cNvSpPr/>
            <p:nvPr/>
          </p:nvSpPr>
          <p:spPr>
            <a:xfrm>
              <a:off x="4095750" y="1911350"/>
              <a:ext cx="2295525" cy="1841500"/>
            </a:xfrm>
            <a:custGeom>
              <a:avLst/>
              <a:gdLst/>
              <a:ahLst/>
              <a:cxnLst/>
              <a:rect l="l" t="t" r="r" b="b"/>
              <a:pathLst>
                <a:path w="983" h="788" extrusionOk="0">
                  <a:moveTo>
                    <a:pt x="483" y="788"/>
                  </a:moveTo>
                  <a:cubicBezTo>
                    <a:pt x="517" y="618"/>
                    <a:pt x="664" y="488"/>
                    <a:pt x="842" y="481"/>
                  </a:cubicBezTo>
                  <a:cubicBezTo>
                    <a:pt x="983" y="240"/>
                    <a:pt x="983" y="240"/>
                    <a:pt x="983" y="240"/>
                  </a:cubicBezTo>
                  <a:cubicBezTo>
                    <a:pt x="843" y="0"/>
                    <a:pt x="843" y="0"/>
                    <a:pt x="843" y="0"/>
                  </a:cubicBezTo>
                  <a:cubicBezTo>
                    <a:pt x="405" y="8"/>
                    <a:pt x="46" y="344"/>
                    <a:pt x="0" y="771"/>
                  </a:cubicBezTo>
                </a:path>
              </a:pathLst>
            </a:custGeom>
            <a:noFill/>
            <a:ln w="65075" cap="flat" cmpd="sng">
              <a:solidFill>
                <a:srgbClr val="FFCD64"/>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19" name="Google Shape;419;p12"/>
          <p:cNvGrpSpPr/>
          <p:nvPr/>
        </p:nvGrpSpPr>
        <p:grpSpPr>
          <a:xfrm>
            <a:off x="6273800" y="1924050"/>
            <a:ext cx="1839912" cy="2295525"/>
            <a:chOff x="6273800" y="1924050"/>
            <a:chExt cx="1839912" cy="2295525"/>
          </a:xfrm>
        </p:grpSpPr>
        <p:sp>
          <p:nvSpPr>
            <p:cNvPr id="420" name="Google Shape;420;p12"/>
            <p:cNvSpPr txBox="1"/>
            <p:nvPr/>
          </p:nvSpPr>
          <p:spPr>
            <a:xfrm>
              <a:off x="6911975" y="2736850"/>
              <a:ext cx="749300"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03</a:t>
              </a:r>
              <a:endParaRPr sz="1400" b="0" i="0" u="none" strike="noStrike" cap="none">
                <a:solidFill>
                  <a:srgbClr val="000000"/>
                </a:solidFill>
                <a:latin typeface="Arial"/>
                <a:ea typeface="Arial"/>
                <a:cs typeface="Arial"/>
                <a:sym typeface="Arial"/>
              </a:endParaRPr>
            </a:p>
          </p:txBody>
        </p:sp>
        <p:sp>
          <p:nvSpPr>
            <p:cNvPr id="421" name="Google Shape;421;p12"/>
            <p:cNvSpPr/>
            <p:nvPr/>
          </p:nvSpPr>
          <p:spPr>
            <a:xfrm>
              <a:off x="6273800" y="1924050"/>
              <a:ext cx="1839912" cy="2295525"/>
            </a:xfrm>
            <a:custGeom>
              <a:avLst/>
              <a:gdLst/>
              <a:ahLst/>
              <a:cxnLst/>
              <a:rect l="l" t="t" r="r" b="b"/>
              <a:pathLst>
                <a:path w="788" h="983" extrusionOk="0">
                  <a:moveTo>
                    <a:pt x="0" y="483"/>
                  </a:moveTo>
                  <a:cubicBezTo>
                    <a:pt x="170" y="517"/>
                    <a:pt x="300" y="664"/>
                    <a:pt x="308" y="842"/>
                  </a:cubicBezTo>
                  <a:cubicBezTo>
                    <a:pt x="549" y="983"/>
                    <a:pt x="549" y="983"/>
                    <a:pt x="549" y="983"/>
                  </a:cubicBezTo>
                  <a:cubicBezTo>
                    <a:pt x="788" y="842"/>
                    <a:pt x="788" y="842"/>
                    <a:pt x="788" y="842"/>
                  </a:cubicBezTo>
                  <a:cubicBezTo>
                    <a:pt x="781" y="405"/>
                    <a:pt x="445" y="46"/>
                    <a:pt x="18" y="0"/>
                  </a:cubicBezTo>
                </a:path>
              </a:pathLst>
            </a:custGeom>
            <a:noFill/>
            <a:ln w="65075" cap="flat" cmpd="sng">
              <a:solidFill>
                <a:srgbClr val="64D1DA"/>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22" name="Google Shape;422;p12"/>
          <p:cNvGrpSpPr/>
          <p:nvPr/>
        </p:nvGrpSpPr>
        <p:grpSpPr>
          <a:xfrm>
            <a:off x="8094072" y="1654967"/>
            <a:ext cx="3359149" cy="1397001"/>
            <a:chOff x="8280400" y="1871661"/>
            <a:chExt cx="3359149" cy="1397001"/>
          </a:xfrm>
        </p:grpSpPr>
        <p:sp>
          <p:nvSpPr>
            <p:cNvPr id="423" name="Google Shape;423;p12"/>
            <p:cNvSpPr txBox="1"/>
            <p:nvPr/>
          </p:nvSpPr>
          <p:spPr>
            <a:xfrm>
              <a:off x="8280400" y="2484437"/>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Westshore</a:t>
              </a:r>
              <a:endParaRPr sz="1400" b="0" i="0" u="none" strike="noStrike" cap="none">
                <a:solidFill>
                  <a:srgbClr val="000000"/>
                </a:solidFill>
                <a:latin typeface="Arial"/>
                <a:ea typeface="Arial"/>
                <a:cs typeface="Arial"/>
                <a:sym typeface="Arial"/>
              </a:endParaRPr>
            </a:p>
          </p:txBody>
        </p:sp>
        <p:sp>
          <p:nvSpPr>
            <p:cNvPr id="424" name="Google Shape;424;p12">
              <a:hlinkClick r:id="rId3" action="ppaction://hlinksldjump"/>
            </p:cNvPr>
            <p:cNvSpPr/>
            <p:nvPr/>
          </p:nvSpPr>
          <p:spPr>
            <a:xfrm>
              <a:off x="10523537" y="2112962"/>
              <a:ext cx="1116012" cy="1116012"/>
            </a:xfrm>
            <a:prstGeom prst="ellipse">
              <a:avLst/>
            </a:pr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5" name="Google Shape;425;p12">
              <a:hlinkClick r:id="rId4" action="ppaction://hlinksldjump"/>
            </p:cNvPr>
            <p:cNvSpPr txBox="1"/>
            <p:nvPr/>
          </p:nvSpPr>
          <p:spPr>
            <a:xfrm>
              <a:off x="8461375" y="1871661"/>
              <a:ext cx="1822450"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64D1DA"/>
                </a:buClr>
                <a:buSzPts val="2700"/>
                <a:buFont typeface="Open Sans SemiBold"/>
                <a:buNone/>
              </a:pPr>
              <a:r>
                <a:rPr lang="en-US" sz="2000" b="1" i="0" u="none" strike="noStrike" cap="none">
                  <a:solidFill>
                    <a:srgbClr val="64D1DA"/>
                  </a:solidFill>
                  <a:latin typeface="Open Sans SemiBold"/>
                  <a:ea typeface="Open Sans SemiBold"/>
                  <a:cs typeface="Open Sans SemiBold"/>
                  <a:sym typeface="Open Sans SemiBold"/>
                </a:rPr>
                <a:t>WESTSHORE AND SOOKE</a:t>
              </a:r>
              <a:endParaRPr sz="1100" b="0" i="0" u="none" strike="noStrike" cap="none">
                <a:solidFill>
                  <a:srgbClr val="000000"/>
                </a:solidFill>
                <a:latin typeface="Arial"/>
                <a:ea typeface="Arial"/>
                <a:cs typeface="Arial"/>
                <a:sym typeface="Arial"/>
              </a:endParaRPr>
            </a:p>
          </p:txBody>
        </p:sp>
      </p:grpSp>
      <p:grpSp>
        <p:nvGrpSpPr>
          <p:cNvPr id="426" name="Google Shape;426;p12"/>
          <p:cNvGrpSpPr/>
          <p:nvPr/>
        </p:nvGrpSpPr>
        <p:grpSpPr>
          <a:xfrm>
            <a:off x="8280400" y="4592637"/>
            <a:ext cx="3359149" cy="1192212"/>
            <a:chOff x="8280400" y="4592637"/>
            <a:chExt cx="3359149" cy="1192212"/>
          </a:xfrm>
        </p:grpSpPr>
        <p:sp>
          <p:nvSpPr>
            <p:cNvPr id="427" name="Google Shape;427;p12">
              <a:hlinkClick r:id="rId5" action="ppaction://hlinksldjump"/>
            </p:cNvPr>
            <p:cNvSpPr/>
            <p:nvPr/>
          </p:nvSpPr>
          <p:spPr>
            <a:xfrm>
              <a:off x="10523537" y="4665662"/>
              <a:ext cx="1116012" cy="111918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8" name="Google Shape;428;p12">
              <a:hlinkClick r:id="rId5" action="ppaction://hlinksldjump"/>
            </p:cNvPr>
            <p:cNvSpPr txBox="1"/>
            <p:nvPr/>
          </p:nvSpPr>
          <p:spPr>
            <a:xfrm>
              <a:off x="8472488" y="4592637"/>
              <a:ext cx="1825624"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65280"/>
                </a:buClr>
                <a:buSzPts val="2700"/>
                <a:buFont typeface="Open Sans SemiBold"/>
                <a:buNone/>
              </a:pPr>
              <a:r>
                <a:rPr lang="en-US" sz="2000" b="1" i="0" u="none" strike="noStrike" cap="none">
                  <a:solidFill>
                    <a:srgbClr val="065280"/>
                  </a:solidFill>
                  <a:latin typeface="Open Sans SemiBold"/>
                  <a:ea typeface="Open Sans SemiBold"/>
                  <a:cs typeface="Open Sans SemiBold"/>
                  <a:sym typeface="Open Sans SemiBold"/>
                </a:rPr>
                <a:t>GULF ISLANDS</a:t>
              </a:r>
              <a:endParaRPr sz="1100" b="0" i="0" u="none" strike="noStrike" cap="none">
                <a:solidFill>
                  <a:srgbClr val="000000"/>
                </a:solidFill>
                <a:latin typeface="Arial"/>
                <a:ea typeface="Arial"/>
                <a:cs typeface="Arial"/>
                <a:sym typeface="Arial"/>
              </a:endParaRPr>
            </a:p>
          </p:txBody>
        </p:sp>
        <p:sp>
          <p:nvSpPr>
            <p:cNvPr id="429" name="Google Shape;429;p12">
              <a:hlinkClick r:id="rId5" action="ppaction://hlinksldjump"/>
            </p:cNvPr>
            <p:cNvSpPr txBox="1"/>
            <p:nvPr/>
          </p:nvSpPr>
          <p:spPr>
            <a:xfrm>
              <a:off x="8280400" y="4987925"/>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Gulf Islands</a:t>
              </a:r>
              <a:endParaRPr sz="1400" b="0" i="0" u="none" strike="noStrike" cap="none">
                <a:solidFill>
                  <a:srgbClr val="000000"/>
                </a:solidFill>
                <a:latin typeface="Arial"/>
                <a:ea typeface="Arial"/>
                <a:cs typeface="Arial"/>
                <a:sym typeface="Arial"/>
              </a:endParaRPr>
            </a:p>
          </p:txBody>
        </p:sp>
      </p:grpSp>
      <p:grpSp>
        <p:nvGrpSpPr>
          <p:cNvPr id="430" name="Google Shape;430;p12"/>
          <p:cNvGrpSpPr/>
          <p:nvPr/>
        </p:nvGrpSpPr>
        <p:grpSpPr>
          <a:xfrm>
            <a:off x="560387" y="1778499"/>
            <a:ext cx="3386137" cy="1740878"/>
            <a:chOff x="560387" y="1778499"/>
            <a:chExt cx="3386137" cy="1740878"/>
          </a:xfrm>
        </p:grpSpPr>
        <p:sp>
          <p:nvSpPr>
            <p:cNvPr id="431" name="Google Shape;431;p12">
              <a:hlinkClick r:id="rId6" action="ppaction://hlinksldjump"/>
            </p:cNvPr>
            <p:cNvSpPr/>
            <p:nvPr/>
          </p:nvSpPr>
          <p:spPr>
            <a:xfrm>
              <a:off x="560387" y="2146300"/>
              <a:ext cx="1117600" cy="1117600"/>
            </a:xfrm>
            <a:prstGeom prst="ellipse">
              <a:avLst/>
            </a:prstGeom>
            <a:solidFill>
              <a:srgbClr val="FFCD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2" name="Google Shape;432;p12">
              <a:hlinkClick r:id="rId6" action="ppaction://hlinksldjump"/>
            </p:cNvPr>
            <p:cNvSpPr txBox="1"/>
            <p:nvPr/>
          </p:nvSpPr>
          <p:spPr>
            <a:xfrm>
              <a:off x="1966912" y="1778499"/>
              <a:ext cx="1889125"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B312"/>
                </a:buClr>
                <a:buSzPts val="2700"/>
                <a:buFont typeface="Open Sans SemiBold"/>
                <a:buNone/>
              </a:pPr>
              <a:r>
                <a:rPr lang="en-US" sz="2000" b="1" i="0" u="none" strike="noStrike" cap="none">
                  <a:solidFill>
                    <a:srgbClr val="FFB312"/>
                  </a:solidFill>
                  <a:latin typeface="Open Sans SemiBold"/>
                  <a:ea typeface="Open Sans SemiBold"/>
                  <a:cs typeface="Open Sans SemiBold"/>
                  <a:sym typeface="Open Sans SemiBold"/>
                </a:rPr>
                <a:t>VICTORIA AND SAANICH</a:t>
              </a:r>
              <a:endParaRPr sz="1100" b="0" i="0" u="none" strike="noStrike" cap="none">
                <a:solidFill>
                  <a:srgbClr val="000000"/>
                </a:solidFill>
                <a:latin typeface="Arial"/>
                <a:ea typeface="Arial"/>
                <a:cs typeface="Arial"/>
                <a:sym typeface="Arial"/>
              </a:endParaRPr>
            </a:p>
          </p:txBody>
        </p:sp>
        <p:sp>
          <p:nvSpPr>
            <p:cNvPr id="433" name="Google Shape;433;p12">
              <a:hlinkClick r:id="rId6" action="ppaction://hlinksldjump"/>
            </p:cNvPr>
            <p:cNvSpPr txBox="1"/>
            <p:nvPr/>
          </p:nvSpPr>
          <p:spPr>
            <a:xfrm>
              <a:off x="1878012" y="2498725"/>
              <a:ext cx="2068512" cy="102065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in the Victoria/Saanich region</a:t>
              </a:r>
              <a:endParaRPr sz="1400" b="0" i="0" u="none" strike="noStrike" cap="none">
                <a:solidFill>
                  <a:srgbClr val="000000"/>
                </a:solidFill>
                <a:latin typeface="Arial"/>
                <a:ea typeface="Arial"/>
                <a:cs typeface="Arial"/>
                <a:sym typeface="Arial"/>
              </a:endParaRPr>
            </a:p>
          </p:txBody>
        </p:sp>
      </p:grpSp>
      <p:grpSp>
        <p:nvGrpSpPr>
          <p:cNvPr id="434" name="Google Shape;434;p12"/>
          <p:cNvGrpSpPr/>
          <p:nvPr/>
        </p:nvGrpSpPr>
        <p:grpSpPr>
          <a:xfrm>
            <a:off x="560387" y="4456113"/>
            <a:ext cx="3538539" cy="1503473"/>
            <a:chOff x="560387" y="4456113"/>
            <a:chExt cx="3538539" cy="1503473"/>
          </a:xfrm>
        </p:grpSpPr>
        <p:sp>
          <p:nvSpPr>
            <p:cNvPr id="435" name="Google Shape;435;p12">
              <a:hlinkClick r:id="rId7" action="ppaction://hlinksldjump"/>
            </p:cNvPr>
            <p:cNvSpPr/>
            <p:nvPr/>
          </p:nvSpPr>
          <p:spPr>
            <a:xfrm>
              <a:off x="560387" y="4654550"/>
              <a:ext cx="1117600" cy="1116012"/>
            </a:xfrm>
            <a:prstGeom prst="ellipse">
              <a:avLst/>
            </a:pr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6" name="Google Shape;436;p12">
              <a:hlinkClick r:id="rId7" action="ppaction://hlinksldjump"/>
            </p:cNvPr>
            <p:cNvSpPr txBox="1"/>
            <p:nvPr/>
          </p:nvSpPr>
          <p:spPr>
            <a:xfrm>
              <a:off x="1970088" y="4456113"/>
              <a:ext cx="2128838"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24956"/>
                </a:buClr>
                <a:buSzPts val="2700"/>
                <a:buFont typeface="Open Sans SemiBold"/>
                <a:buNone/>
              </a:pPr>
              <a:r>
                <a:rPr lang="en-US" sz="2000" b="1" i="0" u="none" strike="noStrike" cap="none">
                  <a:solidFill>
                    <a:srgbClr val="E24956"/>
                  </a:solidFill>
                  <a:latin typeface="Open Sans SemiBold"/>
                  <a:ea typeface="Open Sans SemiBold"/>
                  <a:cs typeface="Open Sans SemiBold"/>
                  <a:sym typeface="Open Sans SemiBold"/>
                </a:rPr>
                <a:t>SAANICH PENINSULA </a:t>
              </a:r>
              <a:endParaRPr sz="1100" b="0" i="0" u="none" strike="noStrike" cap="none">
                <a:solidFill>
                  <a:srgbClr val="000000"/>
                </a:solidFill>
                <a:latin typeface="Arial"/>
                <a:ea typeface="Arial"/>
                <a:cs typeface="Arial"/>
                <a:sym typeface="Arial"/>
              </a:endParaRPr>
            </a:p>
          </p:txBody>
        </p:sp>
        <p:sp>
          <p:nvSpPr>
            <p:cNvPr id="437" name="Google Shape;437;p12"/>
            <p:cNvSpPr txBox="1"/>
            <p:nvPr/>
          </p:nvSpPr>
          <p:spPr>
            <a:xfrm>
              <a:off x="1878012" y="5002212"/>
              <a:ext cx="2068512" cy="95737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Saanich Peninsula </a:t>
              </a:r>
              <a:endParaRPr sz="1400" b="0" i="0" u="none" strike="noStrike" cap="none">
                <a:solidFill>
                  <a:srgbClr val="000000"/>
                </a:solidFill>
                <a:latin typeface="Arial"/>
                <a:ea typeface="Arial"/>
                <a:cs typeface="Arial"/>
                <a:sym typeface="Arial"/>
              </a:endParaRPr>
            </a:p>
          </p:txBody>
        </p:sp>
      </p:grpSp>
      <p:sp>
        <p:nvSpPr>
          <p:cNvPr id="438" name="Google Shape;438;p12"/>
          <p:cNvSpPr txBox="1"/>
          <p:nvPr/>
        </p:nvSpPr>
        <p:spPr>
          <a:xfrm>
            <a:off x="999332" y="244550"/>
            <a:ext cx="10193337" cy="61202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Southern Vancouver Island Literacy Programs and Services</a:t>
            </a:r>
            <a:endParaRPr/>
          </a:p>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Children and Youth</a:t>
            </a:r>
            <a:endParaRPr sz="2400" b="0" i="0" u="none" strike="noStrike" cap="none">
              <a:solidFill>
                <a:srgbClr val="64D1DA"/>
              </a:solidFill>
              <a:latin typeface="Open Sans SemiBold"/>
              <a:ea typeface="Open Sans SemiBold"/>
              <a:cs typeface="Open Sans SemiBold"/>
              <a:sym typeface="Open Sans SemiBold"/>
            </a:endParaRPr>
          </a:p>
        </p:txBody>
      </p:sp>
      <p:pic>
        <p:nvPicPr>
          <p:cNvPr id="439" name="Google Shape;439;p12">
            <a:hlinkClick r:id="rId8" action="ppaction://hlinksldjump"/>
          </p:cNvPr>
          <p:cNvPicPr preferRelativeResize="0"/>
          <p:nvPr/>
        </p:nvPicPr>
        <p:blipFill rotWithShape="1">
          <a:blip r:embed="rId9">
            <a:alphaModFix/>
          </a:blip>
          <a:srcRect/>
          <a:stretch/>
        </p:blipFill>
        <p:spPr>
          <a:xfrm>
            <a:off x="-4011" y="0"/>
            <a:ext cx="914479" cy="914479"/>
          </a:xfrm>
          <a:prstGeom prst="rect">
            <a:avLst/>
          </a:prstGeom>
          <a:noFill/>
          <a:ln>
            <a:noFill/>
          </a:ln>
        </p:spPr>
      </p:pic>
      <p:pic>
        <p:nvPicPr>
          <p:cNvPr id="440" name="Google Shape;440;p12">
            <a:hlinkClick r:id="rId10" action="ppaction://hlinksldjump"/>
          </p:cNvPr>
          <p:cNvPicPr preferRelativeResize="0"/>
          <p:nvPr/>
        </p:nvPicPr>
        <p:blipFill rotWithShape="1">
          <a:blip r:embed="rId11">
            <a:alphaModFix/>
          </a:blip>
          <a:srcRect/>
          <a:stretch/>
        </p:blipFill>
        <p:spPr>
          <a:xfrm>
            <a:off x="11357733" y="6029324"/>
            <a:ext cx="914479" cy="914479"/>
          </a:xfrm>
          <a:prstGeom prst="rect">
            <a:avLst/>
          </a:prstGeom>
          <a:noFill/>
          <a:ln>
            <a:noFill/>
          </a:ln>
        </p:spPr>
      </p:pic>
      <p:pic>
        <p:nvPicPr>
          <p:cNvPr id="441" name="Google Shape;441;p12">
            <a:hlinkClick r:id="rId12" action="ppaction://hlinksldjump"/>
          </p:cNvPr>
          <p:cNvPicPr preferRelativeResize="0"/>
          <p:nvPr/>
        </p:nvPicPr>
        <p:blipFill rotWithShape="1">
          <a:blip r:embed="rId13">
            <a:alphaModFix/>
          </a:blip>
          <a:srcRect/>
          <a:stretch/>
        </p:blipFill>
        <p:spPr>
          <a:xfrm>
            <a:off x="11281533" y="-57903"/>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anim calcmode="lin" valueType="num">
                                      <p:cBhvr additive="base">
                                        <p:cTn id="7" dur="750"/>
                                        <p:tgtEl>
                                          <p:spTgt spid="438"/>
                                        </p:tgtEl>
                                        <p:attrNameLst>
                                          <p:attrName>ppt_x</p:attrName>
                                        </p:attrNameLst>
                                      </p:cBhvr>
                                      <p:tavLst>
                                        <p:tav tm="0">
                                          <p:val>
                                            <p:strVal val="#ppt_x-1"/>
                                          </p:val>
                                        </p:tav>
                                        <p:tav tm="100000">
                                          <p:val>
                                            <p:strVal val="#ppt_x"/>
                                          </p:val>
                                        </p:tav>
                                      </p:tavLst>
                                    </p:anim>
                                  </p:childTnLst>
                                </p:cTn>
                              </p:par>
                            </p:childTnLst>
                          </p:cTn>
                        </p:par>
                        <p:par>
                          <p:cTn id="8" fill="hold">
                            <p:stCondLst>
                              <p:cond delay="750"/>
                            </p:stCondLst>
                            <p:childTnLst>
                              <p:par>
                                <p:cTn id="9" presetID="23" presetClass="entr" presetSubtype="16" fill="hold" nodeType="afterEffect">
                                  <p:stCondLst>
                                    <p:cond delay="0"/>
                                  </p:stCondLst>
                                  <p:childTnLst>
                                    <p:set>
                                      <p:cBhvr>
                                        <p:cTn id="10" dur="1" fill="hold">
                                          <p:stCondLst>
                                            <p:cond delay="0"/>
                                          </p:stCondLst>
                                        </p:cTn>
                                        <p:tgtEl>
                                          <p:spTgt spid="413"/>
                                        </p:tgtEl>
                                        <p:attrNameLst>
                                          <p:attrName>style.visibility</p:attrName>
                                        </p:attrNameLst>
                                      </p:cBhvr>
                                      <p:to>
                                        <p:strVal val="visible"/>
                                      </p:to>
                                    </p:set>
                                    <p:anim calcmode="lin" valueType="num">
                                      <p:cBhvr additive="base">
                                        <p:cTn id="11" dur="500"/>
                                        <p:tgtEl>
                                          <p:spTgt spid="413"/>
                                        </p:tgtEl>
                                        <p:attrNameLst>
                                          <p:attrName>ppt_w</p:attrName>
                                        </p:attrNameLst>
                                      </p:cBhvr>
                                      <p:tavLst>
                                        <p:tav tm="0">
                                          <p:val>
                                            <p:strVal val="0"/>
                                          </p:val>
                                        </p:tav>
                                        <p:tav tm="100000">
                                          <p:val>
                                            <p:strVal val="#ppt_w"/>
                                          </p:val>
                                        </p:tav>
                                      </p:tavLst>
                                    </p:anim>
                                    <p:anim calcmode="lin" valueType="num">
                                      <p:cBhvr additive="base">
                                        <p:cTn id="12" dur="500"/>
                                        <p:tgtEl>
                                          <p:spTgt spid="413"/>
                                        </p:tgtEl>
                                        <p:attrNameLst>
                                          <p:attrName>ppt_h</p:attrName>
                                        </p:attrNameLst>
                                      </p:cBhvr>
                                      <p:tavLst>
                                        <p:tav tm="0">
                                          <p:val>
                                            <p:strVal val="0"/>
                                          </p:val>
                                        </p:tav>
                                        <p:tav tm="100000">
                                          <p:val>
                                            <p:strVal val="#ppt_h"/>
                                          </p:val>
                                        </p:tav>
                                      </p:tavLst>
                                    </p:anim>
                                  </p:childTnLst>
                                </p:cTn>
                              </p:par>
                              <p:par>
                                <p:cTn id="13" presetID="2" presetClass="entr" presetSubtype="8" fill="hold" nodeType="withEffect">
                                  <p:stCondLst>
                                    <p:cond delay="0"/>
                                  </p:stCondLst>
                                  <p:childTnLst>
                                    <p:set>
                                      <p:cBhvr>
                                        <p:cTn id="14" dur="1" fill="hold">
                                          <p:stCondLst>
                                            <p:cond delay="0"/>
                                          </p:stCondLst>
                                        </p:cTn>
                                        <p:tgtEl>
                                          <p:spTgt spid="434"/>
                                        </p:tgtEl>
                                        <p:attrNameLst>
                                          <p:attrName>style.visibility</p:attrName>
                                        </p:attrNameLst>
                                      </p:cBhvr>
                                      <p:to>
                                        <p:strVal val="visible"/>
                                      </p:to>
                                    </p:set>
                                    <p:anim calcmode="lin" valueType="num">
                                      <p:cBhvr additive="base">
                                        <p:cTn id="15" dur="750"/>
                                        <p:tgtEl>
                                          <p:spTgt spid="434"/>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416"/>
                                        </p:tgtEl>
                                        <p:attrNameLst>
                                          <p:attrName>style.visibility</p:attrName>
                                        </p:attrNameLst>
                                      </p:cBhvr>
                                      <p:to>
                                        <p:strVal val="visible"/>
                                      </p:to>
                                    </p:set>
                                    <p:anim calcmode="lin" valueType="num">
                                      <p:cBhvr additive="base">
                                        <p:cTn id="19" dur="500"/>
                                        <p:tgtEl>
                                          <p:spTgt spid="416"/>
                                        </p:tgtEl>
                                        <p:attrNameLst>
                                          <p:attrName>ppt_w</p:attrName>
                                        </p:attrNameLst>
                                      </p:cBhvr>
                                      <p:tavLst>
                                        <p:tav tm="0">
                                          <p:val>
                                            <p:strVal val="0"/>
                                          </p:val>
                                        </p:tav>
                                        <p:tav tm="100000">
                                          <p:val>
                                            <p:strVal val="#ppt_w"/>
                                          </p:val>
                                        </p:tav>
                                      </p:tavLst>
                                    </p:anim>
                                    <p:anim calcmode="lin" valueType="num">
                                      <p:cBhvr additive="base">
                                        <p:cTn id="20" dur="500"/>
                                        <p:tgtEl>
                                          <p:spTgt spid="416"/>
                                        </p:tgtEl>
                                        <p:attrNameLst>
                                          <p:attrName>ppt_h</p:attrName>
                                        </p:attrNameLst>
                                      </p:cBhvr>
                                      <p:tavLst>
                                        <p:tav tm="0">
                                          <p:val>
                                            <p:strVal val="0"/>
                                          </p:val>
                                        </p:tav>
                                        <p:tav tm="100000">
                                          <p:val>
                                            <p:strVal val="#ppt_h"/>
                                          </p:val>
                                        </p:tav>
                                      </p:tavLst>
                                    </p:anim>
                                  </p:childTnLst>
                                </p:cTn>
                              </p:par>
                              <p:par>
                                <p:cTn id="21" presetID="2" presetClass="entr" presetSubtype="8" fill="hold" nodeType="withEffect">
                                  <p:stCondLst>
                                    <p:cond delay="0"/>
                                  </p:stCondLst>
                                  <p:childTnLst>
                                    <p:set>
                                      <p:cBhvr>
                                        <p:cTn id="22" dur="1" fill="hold">
                                          <p:stCondLst>
                                            <p:cond delay="0"/>
                                          </p:stCondLst>
                                        </p:cTn>
                                        <p:tgtEl>
                                          <p:spTgt spid="430"/>
                                        </p:tgtEl>
                                        <p:attrNameLst>
                                          <p:attrName>style.visibility</p:attrName>
                                        </p:attrNameLst>
                                      </p:cBhvr>
                                      <p:to>
                                        <p:strVal val="visible"/>
                                      </p:to>
                                    </p:set>
                                    <p:anim calcmode="lin" valueType="num">
                                      <p:cBhvr additive="base">
                                        <p:cTn id="23" dur="750"/>
                                        <p:tgtEl>
                                          <p:spTgt spid="430"/>
                                        </p:tgtEl>
                                        <p:attrNameLst>
                                          <p:attrName>ppt_x</p:attrName>
                                        </p:attrNameLst>
                                      </p:cBhvr>
                                      <p:tavLst>
                                        <p:tav tm="0">
                                          <p:val>
                                            <p:strVal val="#ppt_x-1"/>
                                          </p:val>
                                        </p:tav>
                                        <p:tav tm="100000">
                                          <p:val>
                                            <p:strVal val="#ppt_x"/>
                                          </p:val>
                                        </p:tav>
                                      </p:tavLst>
                                    </p:anim>
                                  </p:childTnLst>
                                </p:cTn>
                              </p:par>
                            </p:childTnLst>
                          </p:cTn>
                        </p:par>
                        <p:par>
                          <p:cTn id="24" fill="hold">
                            <p:stCondLst>
                              <p:cond delay="2250"/>
                            </p:stCondLst>
                            <p:childTnLst>
                              <p:par>
                                <p:cTn id="25" presetID="23" presetClass="entr" presetSubtype="16" fill="hold" nodeType="afterEffect">
                                  <p:stCondLst>
                                    <p:cond delay="0"/>
                                  </p:stCondLst>
                                  <p:childTnLst>
                                    <p:set>
                                      <p:cBhvr>
                                        <p:cTn id="26" dur="1" fill="hold">
                                          <p:stCondLst>
                                            <p:cond delay="0"/>
                                          </p:stCondLst>
                                        </p:cTn>
                                        <p:tgtEl>
                                          <p:spTgt spid="419"/>
                                        </p:tgtEl>
                                        <p:attrNameLst>
                                          <p:attrName>style.visibility</p:attrName>
                                        </p:attrNameLst>
                                      </p:cBhvr>
                                      <p:to>
                                        <p:strVal val="visible"/>
                                      </p:to>
                                    </p:set>
                                    <p:anim calcmode="lin" valueType="num">
                                      <p:cBhvr additive="base">
                                        <p:cTn id="27" dur="500"/>
                                        <p:tgtEl>
                                          <p:spTgt spid="419"/>
                                        </p:tgtEl>
                                        <p:attrNameLst>
                                          <p:attrName>ppt_w</p:attrName>
                                        </p:attrNameLst>
                                      </p:cBhvr>
                                      <p:tavLst>
                                        <p:tav tm="0">
                                          <p:val>
                                            <p:strVal val="0"/>
                                          </p:val>
                                        </p:tav>
                                        <p:tav tm="100000">
                                          <p:val>
                                            <p:strVal val="#ppt_w"/>
                                          </p:val>
                                        </p:tav>
                                      </p:tavLst>
                                    </p:anim>
                                    <p:anim calcmode="lin" valueType="num">
                                      <p:cBhvr additive="base">
                                        <p:cTn id="28" dur="500"/>
                                        <p:tgtEl>
                                          <p:spTgt spid="419"/>
                                        </p:tgtEl>
                                        <p:attrNameLst>
                                          <p:attrName>ppt_h</p:attrName>
                                        </p:attrNameLst>
                                      </p:cBhvr>
                                      <p:tavLst>
                                        <p:tav tm="0">
                                          <p:val>
                                            <p:strVal val="0"/>
                                          </p:val>
                                        </p:tav>
                                        <p:tav tm="100000">
                                          <p:val>
                                            <p:strVal val="#ppt_h"/>
                                          </p:val>
                                        </p:tav>
                                      </p:tavLst>
                                    </p:anim>
                                  </p:childTnLst>
                                </p:cTn>
                              </p:par>
                              <p:par>
                                <p:cTn id="29" presetID="2" presetClass="entr" presetSubtype="2" fill="hold" nodeType="withEffect">
                                  <p:stCondLst>
                                    <p:cond delay="0"/>
                                  </p:stCondLst>
                                  <p:childTnLst>
                                    <p:set>
                                      <p:cBhvr>
                                        <p:cTn id="30" dur="1" fill="hold">
                                          <p:stCondLst>
                                            <p:cond delay="0"/>
                                          </p:stCondLst>
                                        </p:cTn>
                                        <p:tgtEl>
                                          <p:spTgt spid="422"/>
                                        </p:tgtEl>
                                        <p:attrNameLst>
                                          <p:attrName>style.visibility</p:attrName>
                                        </p:attrNameLst>
                                      </p:cBhvr>
                                      <p:to>
                                        <p:strVal val="visible"/>
                                      </p:to>
                                    </p:set>
                                    <p:anim calcmode="lin" valueType="num">
                                      <p:cBhvr additive="base">
                                        <p:cTn id="31" dur="750"/>
                                        <p:tgtEl>
                                          <p:spTgt spid="422"/>
                                        </p:tgtEl>
                                        <p:attrNameLst>
                                          <p:attrName>ppt_x</p:attrName>
                                        </p:attrNameLst>
                                      </p:cBhvr>
                                      <p:tavLst>
                                        <p:tav tm="0">
                                          <p:val>
                                            <p:strVal val="#ppt_x+1"/>
                                          </p:val>
                                        </p:tav>
                                        <p:tav tm="100000">
                                          <p:val>
                                            <p:strVal val="#ppt_x"/>
                                          </p:val>
                                        </p:tav>
                                      </p:tavLst>
                                    </p:anim>
                                  </p:childTnLst>
                                </p:cTn>
                              </p:par>
                            </p:childTnLst>
                          </p:cTn>
                        </p:par>
                        <p:par>
                          <p:cTn id="32" fill="hold">
                            <p:stCondLst>
                              <p:cond delay="3000"/>
                            </p:stCondLst>
                            <p:childTnLst>
                              <p:par>
                                <p:cTn id="33" presetID="23" presetClass="entr" presetSubtype="16" fill="hold" nodeType="afterEffect">
                                  <p:stCondLst>
                                    <p:cond delay="0"/>
                                  </p:stCondLst>
                                  <p:childTnLst>
                                    <p:set>
                                      <p:cBhvr>
                                        <p:cTn id="34" dur="1" fill="hold">
                                          <p:stCondLst>
                                            <p:cond delay="0"/>
                                          </p:stCondLst>
                                        </p:cTn>
                                        <p:tgtEl>
                                          <p:spTgt spid="410"/>
                                        </p:tgtEl>
                                        <p:attrNameLst>
                                          <p:attrName>style.visibility</p:attrName>
                                        </p:attrNameLst>
                                      </p:cBhvr>
                                      <p:to>
                                        <p:strVal val="visible"/>
                                      </p:to>
                                    </p:set>
                                    <p:anim calcmode="lin" valueType="num">
                                      <p:cBhvr additive="base">
                                        <p:cTn id="35" dur="500"/>
                                        <p:tgtEl>
                                          <p:spTgt spid="410"/>
                                        </p:tgtEl>
                                        <p:attrNameLst>
                                          <p:attrName>ppt_w</p:attrName>
                                        </p:attrNameLst>
                                      </p:cBhvr>
                                      <p:tavLst>
                                        <p:tav tm="0">
                                          <p:val>
                                            <p:strVal val="0"/>
                                          </p:val>
                                        </p:tav>
                                        <p:tav tm="100000">
                                          <p:val>
                                            <p:strVal val="#ppt_w"/>
                                          </p:val>
                                        </p:tav>
                                      </p:tavLst>
                                    </p:anim>
                                    <p:anim calcmode="lin" valueType="num">
                                      <p:cBhvr additive="base">
                                        <p:cTn id="36" dur="500"/>
                                        <p:tgtEl>
                                          <p:spTgt spid="410"/>
                                        </p:tgtEl>
                                        <p:attrNameLst>
                                          <p:attrName>ppt_h</p:attrName>
                                        </p:attrNameLst>
                                      </p:cBhvr>
                                      <p:tavLst>
                                        <p:tav tm="0">
                                          <p:val>
                                            <p:strVal val="0"/>
                                          </p:val>
                                        </p:tav>
                                        <p:tav tm="100000">
                                          <p:val>
                                            <p:strVal val="#ppt_h"/>
                                          </p:val>
                                        </p:tav>
                                      </p:tavLst>
                                    </p:anim>
                                  </p:childTnLst>
                                </p:cTn>
                              </p:par>
                              <p:par>
                                <p:cTn id="37" presetID="2" presetClass="entr" presetSubtype="2" fill="hold" nodeType="withEffect">
                                  <p:stCondLst>
                                    <p:cond delay="0"/>
                                  </p:stCondLst>
                                  <p:childTnLst>
                                    <p:set>
                                      <p:cBhvr>
                                        <p:cTn id="38" dur="1" fill="hold">
                                          <p:stCondLst>
                                            <p:cond delay="0"/>
                                          </p:stCondLst>
                                        </p:cTn>
                                        <p:tgtEl>
                                          <p:spTgt spid="426"/>
                                        </p:tgtEl>
                                        <p:attrNameLst>
                                          <p:attrName>style.visibility</p:attrName>
                                        </p:attrNameLst>
                                      </p:cBhvr>
                                      <p:to>
                                        <p:strVal val="visible"/>
                                      </p:to>
                                    </p:set>
                                    <p:anim calcmode="lin" valueType="num">
                                      <p:cBhvr additive="base">
                                        <p:cTn id="39" dur="750"/>
                                        <p:tgtEl>
                                          <p:spTgt spid="426"/>
                                        </p:tgtEl>
                                        <p:attrNameLst>
                                          <p:attrName>ppt_x</p:attrName>
                                        </p:attrNameLst>
                                      </p:cBhvr>
                                      <p:tavLst>
                                        <p:tav tm="0">
                                          <p:val>
                                            <p:strVal val="#ppt_x+1"/>
                                          </p:val>
                                        </p:tav>
                                        <p:tav tm="100000">
                                          <p:val>
                                            <p:strVal val="#ppt_x"/>
                                          </p:val>
                                        </p:tav>
                                      </p:tavLst>
                                    </p:anim>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439"/>
                                        </p:tgtEl>
                                        <p:attrNameLst>
                                          <p:attrName>style.visibility</p:attrName>
                                        </p:attrNameLst>
                                      </p:cBhvr>
                                      <p:to>
                                        <p:strVal val="visible"/>
                                      </p:to>
                                    </p:set>
                                    <p:animEffect transition="in" filter="fade">
                                      <p:cBhvr>
                                        <p:cTn id="43" dur="500"/>
                                        <p:tgtEl>
                                          <p:spTgt spid="439"/>
                                        </p:tgtEl>
                                      </p:cBhvr>
                                    </p:animEffect>
                                  </p:childTnLst>
                                </p:cTn>
                              </p:par>
                              <p:par>
                                <p:cTn id="44" presetID="10" presetClass="entr" presetSubtype="0" fill="hold" nodeType="withEffect">
                                  <p:stCondLst>
                                    <p:cond delay="0"/>
                                  </p:stCondLst>
                                  <p:childTnLst>
                                    <p:set>
                                      <p:cBhvr>
                                        <p:cTn id="45" dur="1" fill="hold">
                                          <p:stCondLst>
                                            <p:cond delay="0"/>
                                          </p:stCondLst>
                                        </p:cTn>
                                        <p:tgtEl>
                                          <p:spTgt spid="440"/>
                                        </p:tgtEl>
                                        <p:attrNameLst>
                                          <p:attrName>style.visibility</p:attrName>
                                        </p:attrNameLst>
                                      </p:cBhvr>
                                      <p:to>
                                        <p:strVal val="visible"/>
                                      </p:to>
                                    </p:set>
                                    <p:animEffect transition="in" filter="fade">
                                      <p:cBhvr>
                                        <p:cTn id="46" dur="500"/>
                                        <p:tgtEl>
                                          <p:spTgt spid="440"/>
                                        </p:tgtEl>
                                      </p:cBhvr>
                                    </p:animEffect>
                                  </p:childTnLst>
                                </p:cTn>
                              </p:par>
                              <p:par>
                                <p:cTn id="47" presetID="10" presetClass="entr" presetSubtype="0" fill="hold" nodeType="withEffect">
                                  <p:stCondLst>
                                    <p:cond delay="0"/>
                                  </p:stCondLst>
                                  <p:childTnLst>
                                    <p:set>
                                      <p:cBhvr>
                                        <p:cTn id="48" dur="1" fill="hold">
                                          <p:stCondLst>
                                            <p:cond delay="0"/>
                                          </p:stCondLst>
                                        </p:cTn>
                                        <p:tgtEl>
                                          <p:spTgt spid="441"/>
                                        </p:tgtEl>
                                        <p:attrNameLst>
                                          <p:attrName>style.visibility</p:attrName>
                                        </p:attrNameLst>
                                      </p:cBhvr>
                                      <p:to>
                                        <p:strVal val="visible"/>
                                      </p:to>
                                    </p:set>
                                    <p:animEffect transition="in" filter="fade">
                                      <p:cBhvr>
                                        <p:cTn id="49" dur="500"/>
                                        <p:tgtEl>
                                          <p:spTgt spid="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3"/>
          <p:cNvSpPr txBox="1"/>
          <p:nvPr/>
        </p:nvSpPr>
        <p:spPr>
          <a:xfrm>
            <a:off x="7151486" y="4940694"/>
            <a:ext cx="4202313" cy="191730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Greater Victoria Regional Library/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Intercultural Association of Greater Victoria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School of Access: Camosun College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LDABC The Learning Curve </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47" name="Google Shape;447;p13"/>
          <p:cNvPicPr preferRelativeResize="0"/>
          <p:nvPr/>
        </p:nvPicPr>
        <p:blipFill rotWithShape="1">
          <a:blip r:embed="rId3">
            <a:alphaModFix/>
          </a:blip>
          <a:srcRect/>
          <a:stretch/>
        </p:blipFill>
        <p:spPr>
          <a:xfrm>
            <a:off x="0" y="651667"/>
            <a:ext cx="5719762" cy="6061075"/>
          </a:xfrm>
          <a:prstGeom prst="rect">
            <a:avLst/>
          </a:prstGeom>
          <a:noFill/>
          <a:ln>
            <a:noFill/>
          </a:ln>
        </p:spPr>
      </p:pic>
      <p:sp>
        <p:nvSpPr>
          <p:cNvPr id="448" name="Google Shape;448;p13"/>
          <p:cNvSpPr/>
          <p:nvPr/>
        </p:nvSpPr>
        <p:spPr>
          <a:xfrm>
            <a:off x="5719762" y="4940695"/>
            <a:ext cx="1162050" cy="116363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13-24</a:t>
            </a:r>
            <a:endParaRPr sz="1800" b="0" i="0" u="none" strike="noStrike" cap="none">
              <a:solidFill>
                <a:schemeClr val="lt1"/>
              </a:solidFill>
              <a:latin typeface="Open Sans SemiBold"/>
              <a:ea typeface="Open Sans SemiBold"/>
              <a:cs typeface="Open Sans SemiBold"/>
              <a:sym typeface="Open Sans SemiBold"/>
            </a:endParaRPr>
          </a:p>
        </p:txBody>
      </p:sp>
      <p:sp>
        <p:nvSpPr>
          <p:cNvPr id="449" name="Google Shape;449;p13"/>
          <p:cNvSpPr/>
          <p:nvPr/>
        </p:nvSpPr>
        <p:spPr>
          <a:xfrm>
            <a:off x="5688862" y="3168649"/>
            <a:ext cx="1162050" cy="1163637"/>
          </a:xfrm>
          <a:prstGeom prst="ellipse">
            <a:avLst/>
          </a:prstGeom>
          <a:solidFill>
            <a:srgbClr val="34B2E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Ages6-12</a:t>
            </a:r>
            <a:endParaRPr sz="1800" b="0" i="0" u="none" strike="noStrike" cap="none">
              <a:solidFill>
                <a:schemeClr val="lt1"/>
              </a:solidFill>
              <a:latin typeface="Open Sans SemiBold"/>
              <a:ea typeface="Open Sans SemiBold"/>
              <a:cs typeface="Open Sans SemiBold"/>
              <a:sym typeface="Open Sans SemiBold"/>
            </a:endParaRPr>
          </a:p>
        </p:txBody>
      </p:sp>
      <p:sp>
        <p:nvSpPr>
          <p:cNvPr id="450" name="Google Shape;450;p13"/>
          <p:cNvSpPr/>
          <p:nvPr/>
        </p:nvSpPr>
        <p:spPr>
          <a:xfrm>
            <a:off x="5688862" y="1449680"/>
            <a:ext cx="1162050" cy="1163637"/>
          </a:xfrm>
          <a:prstGeom prst="ellipse">
            <a:avLst/>
          </a:prstGeom>
          <a:solidFill>
            <a:srgbClr val="64D1D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0-5</a:t>
            </a:r>
            <a:endParaRPr sz="1800" b="0" i="0" u="none" strike="noStrike" cap="none">
              <a:solidFill>
                <a:schemeClr val="lt1"/>
              </a:solidFill>
              <a:latin typeface="Open Sans SemiBold"/>
              <a:ea typeface="Open Sans SemiBold"/>
              <a:cs typeface="Open Sans SemiBold"/>
              <a:sym typeface="Open Sans SemiBold"/>
            </a:endParaRPr>
          </a:p>
        </p:txBody>
      </p:sp>
      <p:sp>
        <p:nvSpPr>
          <p:cNvPr id="451" name="Google Shape;451;p13"/>
          <p:cNvSpPr txBox="1"/>
          <p:nvPr/>
        </p:nvSpPr>
        <p:spPr>
          <a:xfrm>
            <a:off x="1817003" y="2090738"/>
            <a:ext cx="2085753"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EARLY CHILDHOOD</a:t>
            </a:r>
            <a:endParaRPr/>
          </a:p>
        </p:txBody>
      </p:sp>
      <p:sp>
        <p:nvSpPr>
          <p:cNvPr id="452" name="Google Shape;452;p13"/>
          <p:cNvSpPr txBox="1"/>
          <p:nvPr/>
        </p:nvSpPr>
        <p:spPr>
          <a:xfrm>
            <a:off x="1573583" y="3429000"/>
            <a:ext cx="2516999"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CHILDHOOD</a:t>
            </a:r>
            <a:r>
              <a:rPr lang="en-US" sz="2000" b="1" i="0" u="none" strike="noStrike" cap="none">
                <a:solidFill>
                  <a:srgbClr val="FFFFFF"/>
                </a:solidFill>
                <a:latin typeface="Open Sans SemiBold"/>
                <a:ea typeface="Open Sans SemiBold"/>
                <a:cs typeface="Open Sans SemiBold"/>
                <a:sym typeface="Open Sans SemiBold"/>
              </a:rPr>
              <a:t> </a:t>
            </a:r>
            <a:endParaRPr/>
          </a:p>
          <a:p>
            <a:pPr marL="0" marR="0" lvl="0" indent="0" algn="ctr" rtl="0">
              <a:lnSpc>
                <a:spcPct val="100000"/>
              </a:lnSpc>
              <a:spcBef>
                <a:spcPts val="0"/>
              </a:spcBef>
              <a:spcAft>
                <a:spcPts val="0"/>
              </a:spcAft>
              <a:buClr>
                <a:srgbClr val="FFFFFF"/>
              </a:buClr>
              <a:buSzPts val="3000"/>
              <a:buFont typeface="Open Sans SemiBold"/>
              <a:buNone/>
            </a:pPr>
            <a:endParaRPr sz="1050" b="0" i="0" u="none" strike="noStrike" cap="none">
              <a:solidFill>
                <a:srgbClr val="000000"/>
              </a:solidFill>
              <a:latin typeface="Arial"/>
              <a:ea typeface="Arial"/>
              <a:cs typeface="Arial"/>
              <a:sym typeface="Arial"/>
            </a:endParaRPr>
          </a:p>
        </p:txBody>
      </p:sp>
      <p:sp>
        <p:nvSpPr>
          <p:cNvPr id="453" name="Google Shape;453;p13"/>
          <p:cNvSpPr txBox="1"/>
          <p:nvPr/>
        </p:nvSpPr>
        <p:spPr>
          <a:xfrm>
            <a:off x="2089020" y="4767262"/>
            <a:ext cx="1541721" cy="94098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2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YOUTH</a:t>
            </a:r>
            <a:endParaRPr sz="1100" b="0" i="0" u="none" strike="noStrike" cap="none">
              <a:solidFill>
                <a:srgbClr val="000000"/>
              </a:solidFill>
              <a:latin typeface="Arial"/>
              <a:ea typeface="Arial"/>
              <a:cs typeface="Arial"/>
              <a:sym typeface="Arial"/>
            </a:endParaRPr>
          </a:p>
        </p:txBody>
      </p:sp>
      <p:sp>
        <p:nvSpPr>
          <p:cNvPr id="454" name="Google Shape;454;p13"/>
          <p:cNvSpPr txBox="1"/>
          <p:nvPr/>
        </p:nvSpPr>
        <p:spPr>
          <a:xfrm>
            <a:off x="1833562" y="116630"/>
            <a:ext cx="893445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Victoria and Saanich Literacy Programs and Services</a:t>
            </a:r>
            <a:endParaRPr/>
          </a:p>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Children and Youth </a:t>
            </a:r>
            <a:endParaRPr/>
          </a:p>
        </p:txBody>
      </p:sp>
      <p:sp>
        <p:nvSpPr>
          <p:cNvPr id="455" name="Google Shape;455;p13"/>
          <p:cNvSpPr txBox="1"/>
          <p:nvPr/>
        </p:nvSpPr>
        <p:spPr>
          <a:xfrm>
            <a:off x="7183660" y="3168649"/>
            <a:ext cx="3515092" cy="177204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Greater Victoria Regional Library/ 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Story Theater Productions Society</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ArtsREACH </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LDABC The Learning Curve</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6" name="Google Shape;456;p13"/>
          <p:cNvSpPr txBox="1"/>
          <p:nvPr/>
        </p:nvSpPr>
        <p:spPr>
          <a:xfrm>
            <a:off x="7151487" y="1465669"/>
            <a:ext cx="3515092" cy="13253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Greater Victoria Regional Library/ 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Theater Productions Society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57" name="Google Shape;457;p13">
            <a:hlinkClick r:id="rId4" action="ppaction://hlinksldjump"/>
          </p:cNvPr>
          <p:cNvPicPr preferRelativeResize="0"/>
          <p:nvPr/>
        </p:nvPicPr>
        <p:blipFill rotWithShape="1">
          <a:blip r:embed="rId5">
            <a:alphaModFix/>
          </a:blip>
          <a:srcRect/>
          <a:stretch/>
        </p:blipFill>
        <p:spPr>
          <a:xfrm>
            <a:off x="0" y="-13322"/>
            <a:ext cx="914479" cy="914479"/>
          </a:xfrm>
          <a:prstGeom prst="rect">
            <a:avLst/>
          </a:prstGeom>
          <a:noFill/>
          <a:ln>
            <a:noFill/>
          </a:ln>
        </p:spPr>
      </p:pic>
      <p:pic>
        <p:nvPicPr>
          <p:cNvPr id="458" name="Google Shape;458;p13">
            <a:hlinkClick r:id="rId6" action="ppaction://hlinksldjump"/>
          </p:cNvPr>
          <p:cNvPicPr preferRelativeResize="0"/>
          <p:nvPr/>
        </p:nvPicPr>
        <p:blipFill rotWithShape="1">
          <a:blip r:embed="rId7">
            <a:alphaModFix/>
          </a:blip>
          <a:srcRect/>
          <a:stretch/>
        </p:blipFill>
        <p:spPr>
          <a:xfrm>
            <a:off x="11341019" y="5987427"/>
            <a:ext cx="914479" cy="914479"/>
          </a:xfrm>
          <a:prstGeom prst="rect">
            <a:avLst/>
          </a:prstGeom>
          <a:noFill/>
          <a:ln>
            <a:noFill/>
          </a:ln>
        </p:spPr>
      </p:pic>
      <p:pic>
        <p:nvPicPr>
          <p:cNvPr id="459" name="Google Shape;459;p13">
            <a:hlinkClick r:id="rId8" action="ppaction://hlinksldjump"/>
          </p:cNvPr>
          <p:cNvPicPr preferRelativeResize="0"/>
          <p:nvPr/>
        </p:nvPicPr>
        <p:blipFill rotWithShape="1">
          <a:blip r:embed="rId9">
            <a:alphaModFix/>
          </a:blip>
          <a:srcRect/>
          <a:stretch/>
        </p:blipFill>
        <p:spPr>
          <a:xfrm>
            <a:off x="11229855" y="-13323"/>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54"/>
                                        </p:tgtEl>
                                        <p:attrNameLst>
                                          <p:attrName>style.visibility</p:attrName>
                                        </p:attrNameLst>
                                      </p:cBhvr>
                                      <p:to>
                                        <p:strVal val="visible"/>
                                      </p:to>
                                    </p:set>
                                    <p:anim calcmode="lin" valueType="num">
                                      <p:cBhvr additive="base">
                                        <p:cTn id="7" dur="500"/>
                                        <p:tgtEl>
                                          <p:spTgt spid="454"/>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additive="base">
                                        <p:cTn id="11" dur="750"/>
                                        <p:tgtEl>
                                          <p:spTgt spid="447"/>
                                        </p:tgtEl>
                                        <p:attrNameLst>
                                          <p:attrName>ppt_y</p:attrName>
                                        </p:attrNameLst>
                                      </p:cBhvr>
                                      <p:tavLst>
                                        <p:tav tm="0">
                                          <p:val>
                                            <p:strVal val="#ppt_y+1"/>
                                          </p:val>
                                        </p:tav>
                                        <p:tav tm="100000">
                                          <p:val>
                                            <p:strVal val="#ppt_y"/>
                                          </p:val>
                                        </p:tav>
                                      </p:tavLst>
                                    </p:anim>
                                  </p:childTnLst>
                                </p:cTn>
                              </p:par>
                            </p:childTnLst>
                          </p:cTn>
                        </p:par>
                        <p:par>
                          <p:cTn id="12" fill="hold">
                            <p:stCondLst>
                              <p:cond delay="1250"/>
                            </p:stCondLst>
                            <p:childTnLst>
                              <p:par>
                                <p:cTn id="13" presetID="23" presetClass="entr" presetSubtype="16" fill="hold" nodeType="afterEffect">
                                  <p:stCondLst>
                                    <p:cond delay="0"/>
                                  </p:stCondLst>
                                  <p:childTnLst>
                                    <p:set>
                                      <p:cBhvr>
                                        <p:cTn id="14" dur="1" fill="hold">
                                          <p:stCondLst>
                                            <p:cond delay="0"/>
                                          </p:stCondLst>
                                        </p:cTn>
                                        <p:tgtEl>
                                          <p:spTgt spid="451"/>
                                        </p:tgtEl>
                                        <p:attrNameLst>
                                          <p:attrName>style.visibility</p:attrName>
                                        </p:attrNameLst>
                                      </p:cBhvr>
                                      <p:to>
                                        <p:strVal val="visible"/>
                                      </p:to>
                                    </p:set>
                                    <p:anim calcmode="lin" valueType="num">
                                      <p:cBhvr additive="base">
                                        <p:cTn id="15" dur="750"/>
                                        <p:tgtEl>
                                          <p:spTgt spid="451"/>
                                        </p:tgtEl>
                                        <p:attrNameLst>
                                          <p:attrName>ppt_w</p:attrName>
                                        </p:attrNameLst>
                                      </p:cBhvr>
                                      <p:tavLst>
                                        <p:tav tm="0">
                                          <p:val>
                                            <p:strVal val="0"/>
                                          </p:val>
                                        </p:tav>
                                        <p:tav tm="100000">
                                          <p:val>
                                            <p:strVal val="#ppt_w"/>
                                          </p:val>
                                        </p:tav>
                                      </p:tavLst>
                                    </p:anim>
                                    <p:anim calcmode="lin" valueType="num">
                                      <p:cBhvr additive="base">
                                        <p:cTn id="16" dur="750"/>
                                        <p:tgtEl>
                                          <p:spTgt spid="451"/>
                                        </p:tgtEl>
                                        <p:attrNameLst>
                                          <p:attrName>ppt_h</p:attrName>
                                        </p:attrNameLst>
                                      </p:cBhvr>
                                      <p:tavLst>
                                        <p:tav tm="0">
                                          <p:val>
                                            <p:strVal val="0"/>
                                          </p:val>
                                        </p:tav>
                                        <p:tav tm="100000">
                                          <p:val>
                                            <p:strVal val="#ppt_h"/>
                                          </p:val>
                                        </p:tav>
                                      </p:tavLst>
                                    </p:anim>
                                  </p:childTnLst>
                                </p:cTn>
                              </p:par>
                              <p:par>
                                <p:cTn id="17" presetID="2" presetClass="entr" presetSubtype="2" fill="hold" nodeType="withEffect">
                                  <p:stCondLst>
                                    <p:cond delay="0"/>
                                  </p:stCondLst>
                                  <p:childTnLst>
                                    <p:set>
                                      <p:cBhvr>
                                        <p:cTn id="18" dur="1" fill="hold">
                                          <p:stCondLst>
                                            <p:cond delay="0"/>
                                          </p:stCondLst>
                                        </p:cTn>
                                        <p:tgtEl>
                                          <p:spTgt spid="450"/>
                                        </p:tgtEl>
                                        <p:attrNameLst>
                                          <p:attrName>style.visibility</p:attrName>
                                        </p:attrNameLst>
                                      </p:cBhvr>
                                      <p:to>
                                        <p:strVal val="visible"/>
                                      </p:to>
                                    </p:set>
                                    <p:anim calcmode="lin" valueType="num">
                                      <p:cBhvr additive="base">
                                        <p:cTn id="19" dur="500"/>
                                        <p:tgtEl>
                                          <p:spTgt spid="450"/>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456"/>
                                        </p:tgtEl>
                                        <p:attrNameLst>
                                          <p:attrName>style.visibility</p:attrName>
                                        </p:attrNameLst>
                                      </p:cBhvr>
                                      <p:to>
                                        <p:strVal val="visible"/>
                                      </p:to>
                                    </p:set>
                                    <p:anim calcmode="lin" valueType="num">
                                      <p:cBhvr additive="base">
                                        <p:cTn id="22" dur="750"/>
                                        <p:tgtEl>
                                          <p:spTgt spid="456"/>
                                        </p:tgtEl>
                                        <p:attrNameLst>
                                          <p:attrName>ppt_x</p:attrName>
                                        </p:attrNameLst>
                                      </p:cBhvr>
                                      <p:tavLst>
                                        <p:tav tm="0">
                                          <p:val>
                                            <p:strVal val="#ppt_x+1"/>
                                          </p:val>
                                        </p:tav>
                                        <p:tav tm="100000">
                                          <p:val>
                                            <p:strVal val="#ppt_x"/>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452"/>
                                        </p:tgtEl>
                                        <p:attrNameLst>
                                          <p:attrName>style.visibility</p:attrName>
                                        </p:attrNameLst>
                                      </p:cBhvr>
                                      <p:to>
                                        <p:strVal val="visible"/>
                                      </p:to>
                                    </p:set>
                                    <p:anim calcmode="lin" valueType="num">
                                      <p:cBhvr additive="base">
                                        <p:cTn id="26" dur="750"/>
                                        <p:tgtEl>
                                          <p:spTgt spid="452"/>
                                        </p:tgtEl>
                                        <p:attrNameLst>
                                          <p:attrName>ppt_w</p:attrName>
                                        </p:attrNameLst>
                                      </p:cBhvr>
                                      <p:tavLst>
                                        <p:tav tm="0">
                                          <p:val>
                                            <p:strVal val="0"/>
                                          </p:val>
                                        </p:tav>
                                        <p:tav tm="100000">
                                          <p:val>
                                            <p:strVal val="#ppt_w"/>
                                          </p:val>
                                        </p:tav>
                                      </p:tavLst>
                                    </p:anim>
                                    <p:anim calcmode="lin" valueType="num">
                                      <p:cBhvr additive="base">
                                        <p:cTn id="27" dur="750"/>
                                        <p:tgtEl>
                                          <p:spTgt spid="452"/>
                                        </p:tgtEl>
                                        <p:attrNameLst>
                                          <p:attrName>ppt_h</p:attrName>
                                        </p:attrNameLst>
                                      </p:cBhvr>
                                      <p:tavLst>
                                        <p:tav tm="0">
                                          <p:val>
                                            <p:strVal val="0"/>
                                          </p:val>
                                        </p:tav>
                                        <p:tav tm="100000">
                                          <p:val>
                                            <p:strVal val="#ppt_h"/>
                                          </p:val>
                                        </p:tav>
                                      </p:tavLst>
                                    </p:anim>
                                  </p:childTnLst>
                                </p:cTn>
                              </p:par>
                              <p:par>
                                <p:cTn id="28" presetID="2" presetClass="entr" presetSubtype="2" fill="hold" nodeType="withEffect">
                                  <p:stCondLst>
                                    <p:cond delay="0"/>
                                  </p:stCondLst>
                                  <p:childTnLst>
                                    <p:set>
                                      <p:cBhvr>
                                        <p:cTn id="29" dur="1" fill="hold">
                                          <p:stCondLst>
                                            <p:cond delay="0"/>
                                          </p:stCondLst>
                                        </p:cTn>
                                        <p:tgtEl>
                                          <p:spTgt spid="449"/>
                                        </p:tgtEl>
                                        <p:attrNameLst>
                                          <p:attrName>style.visibility</p:attrName>
                                        </p:attrNameLst>
                                      </p:cBhvr>
                                      <p:to>
                                        <p:strVal val="visible"/>
                                      </p:to>
                                    </p:set>
                                    <p:anim calcmode="lin" valueType="num">
                                      <p:cBhvr additive="base">
                                        <p:cTn id="30" dur="500"/>
                                        <p:tgtEl>
                                          <p:spTgt spid="449"/>
                                        </p:tgtEl>
                                        <p:attrNameLst>
                                          <p:attrName>ppt_x</p:attrName>
                                        </p:attrNameLst>
                                      </p:cBhvr>
                                      <p:tavLst>
                                        <p:tav tm="0">
                                          <p:val>
                                            <p:strVal val="#ppt_x+1"/>
                                          </p:val>
                                        </p:tav>
                                        <p:tav tm="100000">
                                          <p:val>
                                            <p:strVal val="#ppt_x"/>
                                          </p:val>
                                        </p:tav>
                                      </p:tavLst>
                                    </p:anim>
                                  </p:childTnLst>
                                </p:cTn>
                              </p:par>
                              <p:par>
                                <p:cTn id="31" presetID="2" presetClass="entr" presetSubtype="2" fill="hold" nodeType="withEffect">
                                  <p:stCondLst>
                                    <p:cond delay="0"/>
                                  </p:stCondLst>
                                  <p:childTnLst>
                                    <p:set>
                                      <p:cBhvr>
                                        <p:cTn id="32" dur="1" fill="hold">
                                          <p:stCondLst>
                                            <p:cond delay="0"/>
                                          </p:stCondLst>
                                        </p:cTn>
                                        <p:tgtEl>
                                          <p:spTgt spid="455"/>
                                        </p:tgtEl>
                                        <p:attrNameLst>
                                          <p:attrName>style.visibility</p:attrName>
                                        </p:attrNameLst>
                                      </p:cBhvr>
                                      <p:to>
                                        <p:strVal val="visible"/>
                                      </p:to>
                                    </p:set>
                                    <p:anim calcmode="lin" valueType="num">
                                      <p:cBhvr additive="base">
                                        <p:cTn id="33" dur="750"/>
                                        <p:tgtEl>
                                          <p:spTgt spid="455"/>
                                        </p:tgtEl>
                                        <p:attrNameLst>
                                          <p:attrName>ppt_x</p:attrName>
                                        </p:attrNameLst>
                                      </p:cBhvr>
                                      <p:tavLst>
                                        <p:tav tm="0">
                                          <p:val>
                                            <p:strVal val="#ppt_x+1"/>
                                          </p:val>
                                        </p:tav>
                                        <p:tav tm="100000">
                                          <p:val>
                                            <p:strVal val="#ppt_x"/>
                                          </p:val>
                                        </p:tav>
                                      </p:tavLst>
                                    </p:anim>
                                  </p:childTnLst>
                                </p:cTn>
                              </p:par>
                            </p:childTnLst>
                          </p:cTn>
                        </p:par>
                        <p:par>
                          <p:cTn id="34" fill="hold">
                            <p:stCondLst>
                              <p:cond delay="2750"/>
                            </p:stCondLst>
                            <p:childTnLst>
                              <p:par>
                                <p:cTn id="35" presetID="23" presetClass="entr" presetSubtype="16" fill="hold" nodeType="afterEffect">
                                  <p:stCondLst>
                                    <p:cond delay="0"/>
                                  </p:stCondLst>
                                  <p:childTnLst>
                                    <p:set>
                                      <p:cBhvr>
                                        <p:cTn id="36" dur="1" fill="hold">
                                          <p:stCondLst>
                                            <p:cond delay="0"/>
                                          </p:stCondLst>
                                        </p:cTn>
                                        <p:tgtEl>
                                          <p:spTgt spid="453"/>
                                        </p:tgtEl>
                                        <p:attrNameLst>
                                          <p:attrName>style.visibility</p:attrName>
                                        </p:attrNameLst>
                                      </p:cBhvr>
                                      <p:to>
                                        <p:strVal val="visible"/>
                                      </p:to>
                                    </p:set>
                                    <p:anim calcmode="lin" valueType="num">
                                      <p:cBhvr additive="base">
                                        <p:cTn id="37" dur="750"/>
                                        <p:tgtEl>
                                          <p:spTgt spid="453"/>
                                        </p:tgtEl>
                                        <p:attrNameLst>
                                          <p:attrName>ppt_w</p:attrName>
                                        </p:attrNameLst>
                                      </p:cBhvr>
                                      <p:tavLst>
                                        <p:tav tm="0">
                                          <p:val>
                                            <p:strVal val="0"/>
                                          </p:val>
                                        </p:tav>
                                        <p:tav tm="100000">
                                          <p:val>
                                            <p:strVal val="#ppt_w"/>
                                          </p:val>
                                        </p:tav>
                                      </p:tavLst>
                                    </p:anim>
                                    <p:anim calcmode="lin" valueType="num">
                                      <p:cBhvr additive="base">
                                        <p:cTn id="38" dur="750"/>
                                        <p:tgtEl>
                                          <p:spTgt spid="453"/>
                                        </p:tgtEl>
                                        <p:attrNameLst>
                                          <p:attrName>ppt_h</p:attrName>
                                        </p:attrNameLst>
                                      </p:cBhvr>
                                      <p:tavLst>
                                        <p:tav tm="0">
                                          <p:val>
                                            <p:strVal val="0"/>
                                          </p:val>
                                        </p:tav>
                                        <p:tav tm="100000">
                                          <p:val>
                                            <p:strVal val="#ppt_h"/>
                                          </p:val>
                                        </p:tav>
                                      </p:tavLst>
                                    </p:anim>
                                  </p:childTnLst>
                                </p:cTn>
                              </p:par>
                              <p:par>
                                <p:cTn id="39" presetID="2" presetClass="entr" presetSubtype="2" fill="hold" nodeType="withEffect">
                                  <p:stCondLst>
                                    <p:cond delay="0"/>
                                  </p:stCondLst>
                                  <p:childTnLst>
                                    <p:set>
                                      <p:cBhvr>
                                        <p:cTn id="40" dur="1" fill="hold">
                                          <p:stCondLst>
                                            <p:cond delay="0"/>
                                          </p:stCondLst>
                                        </p:cTn>
                                        <p:tgtEl>
                                          <p:spTgt spid="446"/>
                                        </p:tgtEl>
                                        <p:attrNameLst>
                                          <p:attrName>style.visibility</p:attrName>
                                        </p:attrNameLst>
                                      </p:cBhvr>
                                      <p:to>
                                        <p:strVal val="visible"/>
                                      </p:to>
                                    </p:set>
                                    <p:anim calcmode="lin" valueType="num">
                                      <p:cBhvr additive="base">
                                        <p:cTn id="41" dur="750"/>
                                        <p:tgtEl>
                                          <p:spTgt spid="446"/>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448"/>
                                        </p:tgtEl>
                                        <p:attrNameLst>
                                          <p:attrName>style.visibility</p:attrName>
                                        </p:attrNameLst>
                                      </p:cBhvr>
                                      <p:to>
                                        <p:strVal val="visible"/>
                                      </p:to>
                                    </p:set>
                                    <p:anim calcmode="lin" valueType="num">
                                      <p:cBhvr additive="base">
                                        <p:cTn id="44" dur="500"/>
                                        <p:tgtEl>
                                          <p:spTgt spid="448"/>
                                        </p:tgtEl>
                                        <p:attrNameLst>
                                          <p:attrName>ppt_x</p:attrName>
                                        </p:attrNameLst>
                                      </p:cBhvr>
                                      <p:tavLst>
                                        <p:tav tm="0">
                                          <p:val>
                                            <p:strVal val="#ppt_x+1"/>
                                          </p:val>
                                        </p:tav>
                                        <p:tav tm="100000">
                                          <p:val>
                                            <p:strVal val="#ppt_x"/>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457"/>
                                        </p:tgtEl>
                                        <p:attrNameLst>
                                          <p:attrName>style.visibility</p:attrName>
                                        </p:attrNameLst>
                                      </p:cBhvr>
                                      <p:to>
                                        <p:strVal val="visible"/>
                                      </p:to>
                                    </p:set>
                                    <p:animEffect transition="in" filter="fade">
                                      <p:cBhvr>
                                        <p:cTn id="48" dur="500"/>
                                        <p:tgtEl>
                                          <p:spTgt spid="457"/>
                                        </p:tgtEl>
                                      </p:cBhvr>
                                    </p:animEffect>
                                  </p:childTnLst>
                                </p:cTn>
                              </p:par>
                              <p:par>
                                <p:cTn id="49" presetID="10" presetClass="entr" presetSubtype="0" fill="hold" nodeType="withEffect">
                                  <p:stCondLst>
                                    <p:cond delay="0"/>
                                  </p:stCondLst>
                                  <p:childTnLst>
                                    <p:set>
                                      <p:cBhvr>
                                        <p:cTn id="50" dur="1" fill="hold">
                                          <p:stCondLst>
                                            <p:cond delay="0"/>
                                          </p:stCondLst>
                                        </p:cTn>
                                        <p:tgtEl>
                                          <p:spTgt spid="459"/>
                                        </p:tgtEl>
                                        <p:attrNameLst>
                                          <p:attrName>style.visibility</p:attrName>
                                        </p:attrNameLst>
                                      </p:cBhvr>
                                      <p:to>
                                        <p:strVal val="visible"/>
                                      </p:to>
                                    </p:set>
                                    <p:animEffect transition="in" filter="fade">
                                      <p:cBhvr>
                                        <p:cTn id="51" dur="500"/>
                                        <p:tgtEl>
                                          <p:spTgt spid="459"/>
                                        </p:tgtEl>
                                      </p:cBhvr>
                                    </p:animEffect>
                                  </p:childTnLst>
                                </p:cTn>
                              </p:par>
                              <p:par>
                                <p:cTn id="52" presetID="10" presetClass="entr" presetSubtype="0" fill="hold" nodeType="withEffect">
                                  <p:stCondLst>
                                    <p:cond delay="0"/>
                                  </p:stCondLst>
                                  <p:childTnLst>
                                    <p:set>
                                      <p:cBhvr>
                                        <p:cTn id="53" dur="1" fill="hold">
                                          <p:stCondLst>
                                            <p:cond delay="0"/>
                                          </p:stCondLst>
                                        </p:cTn>
                                        <p:tgtEl>
                                          <p:spTgt spid="458"/>
                                        </p:tgtEl>
                                        <p:attrNameLst>
                                          <p:attrName>style.visibility</p:attrName>
                                        </p:attrNameLst>
                                      </p:cBhvr>
                                      <p:to>
                                        <p:strVal val="visible"/>
                                      </p:to>
                                    </p:set>
                                    <p:animEffect transition="in" filter="fade">
                                      <p:cBhvr>
                                        <p:cTn id="54"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4"/>
          <p:cNvSpPr txBox="1"/>
          <p:nvPr/>
        </p:nvSpPr>
        <p:spPr>
          <a:xfrm>
            <a:off x="7151486" y="4940695"/>
            <a:ext cx="4288037" cy="185063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Greater Victoria Regional Library/</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Intercultural Association of Greater Victoria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School of Access: Camosun College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LDABC The Learning Curve </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65" name="Google Shape;465;p14"/>
          <p:cNvPicPr preferRelativeResize="0"/>
          <p:nvPr/>
        </p:nvPicPr>
        <p:blipFill rotWithShape="1">
          <a:blip r:embed="rId3">
            <a:alphaModFix/>
          </a:blip>
          <a:srcRect/>
          <a:stretch/>
        </p:blipFill>
        <p:spPr>
          <a:xfrm>
            <a:off x="0" y="651667"/>
            <a:ext cx="5719762" cy="6061075"/>
          </a:xfrm>
          <a:prstGeom prst="rect">
            <a:avLst/>
          </a:prstGeom>
          <a:noFill/>
          <a:ln>
            <a:noFill/>
          </a:ln>
        </p:spPr>
      </p:pic>
      <p:sp>
        <p:nvSpPr>
          <p:cNvPr id="466" name="Google Shape;466;p14"/>
          <p:cNvSpPr/>
          <p:nvPr/>
        </p:nvSpPr>
        <p:spPr>
          <a:xfrm>
            <a:off x="5719762" y="4940695"/>
            <a:ext cx="1162050" cy="116363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13-24</a:t>
            </a:r>
            <a:endParaRPr sz="1800" b="0" i="0" u="none" strike="noStrike" cap="none">
              <a:solidFill>
                <a:schemeClr val="lt1"/>
              </a:solidFill>
              <a:latin typeface="Open Sans SemiBold"/>
              <a:ea typeface="Open Sans SemiBold"/>
              <a:cs typeface="Open Sans SemiBold"/>
              <a:sym typeface="Open Sans SemiBold"/>
            </a:endParaRPr>
          </a:p>
        </p:txBody>
      </p:sp>
      <p:sp>
        <p:nvSpPr>
          <p:cNvPr id="467" name="Google Shape;467;p14"/>
          <p:cNvSpPr/>
          <p:nvPr/>
        </p:nvSpPr>
        <p:spPr>
          <a:xfrm>
            <a:off x="5688862" y="3168649"/>
            <a:ext cx="1162050" cy="1163637"/>
          </a:xfrm>
          <a:prstGeom prst="ellipse">
            <a:avLst/>
          </a:prstGeom>
          <a:solidFill>
            <a:srgbClr val="34B2E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Ages6-12</a:t>
            </a:r>
            <a:endParaRPr sz="1800" b="0" i="0" u="none" strike="noStrike" cap="none">
              <a:solidFill>
                <a:schemeClr val="lt1"/>
              </a:solidFill>
              <a:latin typeface="Open Sans SemiBold"/>
              <a:ea typeface="Open Sans SemiBold"/>
              <a:cs typeface="Open Sans SemiBold"/>
              <a:sym typeface="Open Sans SemiBold"/>
            </a:endParaRPr>
          </a:p>
        </p:txBody>
      </p:sp>
      <p:sp>
        <p:nvSpPr>
          <p:cNvPr id="468" name="Google Shape;468;p14"/>
          <p:cNvSpPr/>
          <p:nvPr/>
        </p:nvSpPr>
        <p:spPr>
          <a:xfrm>
            <a:off x="5688862" y="1449680"/>
            <a:ext cx="1162050" cy="1163637"/>
          </a:xfrm>
          <a:prstGeom prst="ellipse">
            <a:avLst/>
          </a:prstGeom>
          <a:solidFill>
            <a:srgbClr val="64D1D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0-5</a:t>
            </a:r>
            <a:endParaRPr sz="1800" b="0" i="0" u="none" strike="noStrike" cap="none">
              <a:solidFill>
                <a:schemeClr val="lt1"/>
              </a:solidFill>
              <a:latin typeface="Open Sans SemiBold"/>
              <a:ea typeface="Open Sans SemiBold"/>
              <a:cs typeface="Open Sans SemiBold"/>
              <a:sym typeface="Open Sans SemiBold"/>
            </a:endParaRPr>
          </a:p>
        </p:txBody>
      </p:sp>
      <p:sp>
        <p:nvSpPr>
          <p:cNvPr id="469" name="Google Shape;469;p14"/>
          <p:cNvSpPr txBox="1"/>
          <p:nvPr/>
        </p:nvSpPr>
        <p:spPr>
          <a:xfrm>
            <a:off x="1817003" y="2090738"/>
            <a:ext cx="2085753"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EARLY CHILDHOOD</a:t>
            </a:r>
            <a:endParaRPr/>
          </a:p>
        </p:txBody>
      </p:sp>
      <p:sp>
        <p:nvSpPr>
          <p:cNvPr id="470" name="Google Shape;470;p14"/>
          <p:cNvSpPr txBox="1"/>
          <p:nvPr/>
        </p:nvSpPr>
        <p:spPr>
          <a:xfrm>
            <a:off x="1573583" y="3429000"/>
            <a:ext cx="2516999"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CHILDHOOD</a:t>
            </a:r>
            <a:r>
              <a:rPr lang="en-US" sz="2000" b="1" i="0" u="none" strike="noStrike" cap="none">
                <a:solidFill>
                  <a:srgbClr val="FFFFFF"/>
                </a:solidFill>
                <a:latin typeface="Open Sans SemiBold"/>
                <a:ea typeface="Open Sans SemiBold"/>
                <a:cs typeface="Open Sans SemiBold"/>
                <a:sym typeface="Open Sans SemiBold"/>
              </a:rPr>
              <a:t> </a:t>
            </a:r>
            <a:endParaRPr/>
          </a:p>
          <a:p>
            <a:pPr marL="0" marR="0" lvl="0" indent="0" algn="ctr" rtl="0">
              <a:lnSpc>
                <a:spcPct val="100000"/>
              </a:lnSpc>
              <a:spcBef>
                <a:spcPts val="0"/>
              </a:spcBef>
              <a:spcAft>
                <a:spcPts val="0"/>
              </a:spcAft>
              <a:buClr>
                <a:srgbClr val="FFFFFF"/>
              </a:buClr>
              <a:buSzPts val="3000"/>
              <a:buFont typeface="Open Sans SemiBold"/>
              <a:buNone/>
            </a:pPr>
            <a:endParaRPr sz="1050" b="0" i="0" u="none" strike="noStrike" cap="none">
              <a:solidFill>
                <a:srgbClr val="000000"/>
              </a:solidFill>
              <a:latin typeface="Arial"/>
              <a:ea typeface="Arial"/>
              <a:cs typeface="Arial"/>
              <a:sym typeface="Arial"/>
            </a:endParaRPr>
          </a:p>
        </p:txBody>
      </p:sp>
      <p:sp>
        <p:nvSpPr>
          <p:cNvPr id="471" name="Google Shape;471;p14"/>
          <p:cNvSpPr txBox="1"/>
          <p:nvPr/>
        </p:nvSpPr>
        <p:spPr>
          <a:xfrm>
            <a:off x="2089020" y="4767262"/>
            <a:ext cx="1541721" cy="94098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2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YOUTH</a:t>
            </a:r>
            <a:endParaRPr sz="1100" b="0" i="0" u="none" strike="noStrike" cap="none">
              <a:solidFill>
                <a:srgbClr val="000000"/>
              </a:solidFill>
              <a:latin typeface="Arial"/>
              <a:ea typeface="Arial"/>
              <a:cs typeface="Arial"/>
              <a:sym typeface="Arial"/>
            </a:endParaRPr>
          </a:p>
        </p:txBody>
      </p:sp>
      <p:sp>
        <p:nvSpPr>
          <p:cNvPr id="472" name="Google Shape;472;p14"/>
          <p:cNvSpPr txBox="1"/>
          <p:nvPr/>
        </p:nvSpPr>
        <p:spPr>
          <a:xfrm>
            <a:off x="1481137" y="184923"/>
            <a:ext cx="938212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Saanich Peninsula Literacy Programs and Services</a:t>
            </a:r>
            <a:endParaRPr/>
          </a:p>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Children and Youth </a:t>
            </a:r>
            <a:endParaRPr/>
          </a:p>
        </p:txBody>
      </p:sp>
      <p:sp>
        <p:nvSpPr>
          <p:cNvPr id="473" name="Google Shape;473;p14"/>
          <p:cNvSpPr txBox="1"/>
          <p:nvPr/>
        </p:nvSpPr>
        <p:spPr>
          <a:xfrm>
            <a:off x="7183660" y="3168649"/>
            <a:ext cx="3515092" cy="177204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Greater Victoria Regional Library/ 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Story Theater Productions Society </a:t>
            </a:r>
            <a:endParaRPr/>
          </a:p>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ArtsREACH </a:t>
            </a:r>
            <a:endParaRPr/>
          </a:p>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34B2E3"/>
                </a:solidFill>
                <a:latin typeface="Open Sans"/>
                <a:ea typeface="Open Sans"/>
                <a:cs typeface="Open Sans"/>
                <a:sym typeface="Open Sans"/>
              </a:rPr>
              <a:t>LDABC The Learning Curve</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4" name="Google Shape;474;p14"/>
          <p:cNvSpPr txBox="1"/>
          <p:nvPr/>
        </p:nvSpPr>
        <p:spPr>
          <a:xfrm>
            <a:off x="7151487" y="1465669"/>
            <a:ext cx="3515092" cy="13253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Greater Victoria Regional Library Vancouver Island Regional Library </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Theater Productions Society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75" name="Google Shape;475;p14">
            <a:hlinkClick r:id="rId4" action="ppaction://hlinksldjump"/>
          </p:cNvPr>
          <p:cNvPicPr preferRelativeResize="0"/>
          <p:nvPr/>
        </p:nvPicPr>
        <p:blipFill rotWithShape="1">
          <a:blip r:embed="rId5">
            <a:alphaModFix/>
          </a:blip>
          <a:srcRect/>
          <a:stretch/>
        </p:blipFill>
        <p:spPr>
          <a:xfrm>
            <a:off x="-9643" y="-95290"/>
            <a:ext cx="914479" cy="914479"/>
          </a:xfrm>
          <a:prstGeom prst="rect">
            <a:avLst/>
          </a:prstGeom>
          <a:noFill/>
          <a:ln>
            <a:noFill/>
          </a:ln>
        </p:spPr>
      </p:pic>
      <p:pic>
        <p:nvPicPr>
          <p:cNvPr id="476" name="Google Shape;476;p14">
            <a:hlinkClick r:id="rId6" action="ppaction://hlinksldjump"/>
          </p:cNvPr>
          <p:cNvPicPr preferRelativeResize="0"/>
          <p:nvPr/>
        </p:nvPicPr>
        <p:blipFill rotWithShape="1">
          <a:blip r:embed="rId7">
            <a:alphaModFix/>
          </a:blip>
          <a:srcRect/>
          <a:stretch/>
        </p:blipFill>
        <p:spPr>
          <a:xfrm>
            <a:off x="11341019" y="6051149"/>
            <a:ext cx="914479" cy="914479"/>
          </a:xfrm>
          <a:prstGeom prst="rect">
            <a:avLst/>
          </a:prstGeom>
          <a:noFill/>
          <a:ln>
            <a:noFill/>
          </a:ln>
        </p:spPr>
      </p:pic>
      <p:pic>
        <p:nvPicPr>
          <p:cNvPr id="477" name="Google Shape;477;p14">
            <a:hlinkClick r:id="rId8" action="ppaction://hlinksldjump"/>
          </p:cNvPr>
          <p:cNvPicPr preferRelativeResize="0"/>
          <p:nvPr/>
        </p:nvPicPr>
        <p:blipFill rotWithShape="1">
          <a:blip r:embed="rId9">
            <a:alphaModFix/>
          </a:blip>
          <a:srcRect/>
          <a:stretch/>
        </p:blipFill>
        <p:spPr>
          <a:xfrm>
            <a:off x="11215691" y="0"/>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72"/>
                                        </p:tgtEl>
                                        <p:attrNameLst>
                                          <p:attrName>style.visibility</p:attrName>
                                        </p:attrNameLst>
                                      </p:cBhvr>
                                      <p:to>
                                        <p:strVal val="visible"/>
                                      </p:to>
                                    </p:set>
                                    <p:anim calcmode="lin" valueType="num">
                                      <p:cBhvr additive="base">
                                        <p:cTn id="7" dur="500"/>
                                        <p:tgtEl>
                                          <p:spTgt spid="472"/>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65"/>
                                        </p:tgtEl>
                                        <p:attrNameLst>
                                          <p:attrName>style.visibility</p:attrName>
                                        </p:attrNameLst>
                                      </p:cBhvr>
                                      <p:to>
                                        <p:strVal val="visible"/>
                                      </p:to>
                                    </p:set>
                                    <p:anim calcmode="lin" valueType="num">
                                      <p:cBhvr additive="base">
                                        <p:cTn id="11" dur="750"/>
                                        <p:tgtEl>
                                          <p:spTgt spid="465"/>
                                        </p:tgtEl>
                                        <p:attrNameLst>
                                          <p:attrName>ppt_y</p:attrName>
                                        </p:attrNameLst>
                                      </p:cBhvr>
                                      <p:tavLst>
                                        <p:tav tm="0">
                                          <p:val>
                                            <p:strVal val="#ppt_y+1"/>
                                          </p:val>
                                        </p:tav>
                                        <p:tav tm="100000">
                                          <p:val>
                                            <p:strVal val="#ppt_y"/>
                                          </p:val>
                                        </p:tav>
                                      </p:tavLst>
                                    </p:anim>
                                  </p:childTnLst>
                                </p:cTn>
                              </p:par>
                            </p:childTnLst>
                          </p:cTn>
                        </p:par>
                        <p:par>
                          <p:cTn id="12" fill="hold">
                            <p:stCondLst>
                              <p:cond delay="1250"/>
                            </p:stCondLst>
                            <p:childTnLst>
                              <p:par>
                                <p:cTn id="13" presetID="23" presetClass="entr" presetSubtype="16" fill="hold" nodeType="afterEffect">
                                  <p:stCondLst>
                                    <p:cond delay="0"/>
                                  </p:stCondLst>
                                  <p:childTnLst>
                                    <p:set>
                                      <p:cBhvr>
                                        <p:cTn id="14" dur="1" fill="hold">
                                          <p:stCondLst>
                                            <p:cond delay="0"/>
                                          </p:stCondLst>
                                        </p:cTn>
                                        <p:tgtEl>
                                          <p:spTgt spid="469"/>
                                        </p:tgtEl>
                                        <p:attrNameLst>
                                          <p:attrName>style.visibility</p:attrName>
                                        </p:attrNameLst>
                                      </p:cBhvr>
                                      <p:to>
                                        <p:strVal val="visible"/>
                                      </p:to>
                                    </p:set>
                                    <p:anim calcmode="lin" valueType="num">
                                      <p:cBhvr additive="base">
                                        <p:cTn id="15" dur="750"/>
                                        <p:tgtEl>
                                          <p:spTgt spid="469"/>
                                        </p:tgtEl>
                                        <p:attrNameLst>
                                          <p:attrName>ppt_w</p:attrName>
                                        </p:attrNameLst>
                                      </p:cBhvr>
                                      <p:tavLst>
                                        <p:tav tm="0">
                                          <p:val>
                                            <p:strVal val="0"/>
                                          </p:val>
                                        </p:tav>
                                        <p:tav tm="100000">
                                          <p:val>
                                            <p:strVal val="#ppt_w"/>
                                          </p:val>
                                        </p:tav>
                                      </p:tavLst>
                                    </p:anim>
                                    <p:anim calcmode="lin" valueType="num">
                                      <p:cBhvr additive="base">
                                        <p:cTn id="16" dur="750"/>
                                        <p:tgtEl>
                                          <p:spTgt spid="469"/>
                                        </p:tgtEl>
                                        <p:attrNameLst>
                                          <p:attrName>ppt_h</p:attrName>
                                        </p:attrNameLst>
                                      </p:cBhvr>
                                      <p:tavLst>
                                        <p:tav tm="0">
                                          <p:val>
                                            <p:strVal val="0"/>
                                          </p:val>
                                        </p:tav>
                                        <p:tav tm="100000">
                                          <p:val>
                                            <p:strVal val="#ppt_h"/>
                                          </p:val>
                                        </p:tav>
                                      </p:tavLst>
                                    </p:anim>
                                  </p:childTnLst>
                                </p:cTn>
                              </p:par>
                              <p:par>
                                <p:cTn id="17" presetID="2" presetClass="entr" presetSubtype="2" fill="hold" nodeType="withEffect">
                                  <p:stCondLst>
                                    <p:cond delay="0"/>
                                  </p:stCondLst>
                                  <p:childTnLst>
                                    <p:set>
                                      <p:cBhvr>
                                        <p:cTn id="18" dur="1" fill="hold">
                                          <p:stCondLst>
                                            <p:cond delay="0"/>
                                          </p:stCondLst>
                                        </p:cTn>
                                        <p:tgtEl>
                                          <p:spTgt spid="468"/>
                                        </p:tgtEl>
                                        <p:attrNameLst>
                                          <p:attrName>style.visibility</p:attrName>
                                        </p:attrNameLst>
                                      </p:cBhvr>
                                      <p:to>
                                        <p:strVal val="visible"/>
                                      </p:to>
                                    </p:set>
                                    <p:anim calcmode="lin" valueType="num">
                                      <p:cBhvr additive="base">
                                        <p:cTn id="19" dur="500"/>
                                        <p:tgtEl>
                                          <p:spTgt spid="468"/>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474"/>
                                        </p:tgtEl>
                                        <p:attrNameLst>
                                          <p:attrName>style.visibility</p:attrName>
                                        </p:attrNameLst>
                                      </p:cBhvr>
                                      <p:to>
                                        <p:strVal val="visible"/>
                                      </p:to>
                                    </p:set>
                                    <p:anim calcmode="lin" valueType="num">
                                      <p:cBhvr additive="base">
                                        <p:cTn id="22" dur="750"/>
                                        <p:tgtEl>
                                          <p:spTgt spid="474"/>
                                        </p:tgtEl>
                                        <p:attrNameLst>
                                          <p:attrName>ppt_x</p:attrName>
                                        </p:attrNameLst>
                                      </p:cBhvr>
                                      <p:tavLst>
                                        <p:tav tm="0">
                                          <p:val>
                                            <p:strVal val="#ppt_x+1"/>
                                          </p:val>
                                        </p:tav>
                                        <p:tav tm="100000">
                                          <p:val>
                                            <p:strVal val="#ppt_x"/>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470"/>
                                        </p:tgtEl>
                                        <p:attrNameLst>
                                          <p:attrName>style.visibility</p:attrName>
                                        </p:attrNameLst>
                                      </p:cBhvr>
                                      <p:to>
                                        <p:strVal val="visible"/>
                                      </p:to>
                                    </p:set>
                                    <p:anim calcmode="lin" valueType="num">
                                      <p:cBhvr additive="base">
                                        <p:cTn id="26" dur="750"/>
                                        <p:tgtEl>
                                          <p:spTgt spid="470"/>
                                        </p:tgtEl>
                                        <p:attrNameLst>
                                          <p:attrName>ppt_w</p:attrName>
                                        </p:attrNameLst>
                                      </p:cBhvr>
                                      <p:tavLst>
                                        <p:tav tm="0">
                                          <p:val>
                                            <p:strVal val="0"/>
                                          </p:val>
                                        </p:tav>
                                        <p:tav tm="100000">
                                          <p:val>
                                            <p:strVal val="#ppt_w"/>
                                          </p:val>
                                        </p:tav>
                                      </p:tavLst>
                                    </p:anim>
                                    <p:anim calcmode="lin" valueType="num">
                                      <p:cBhvr additive="base">
                                        <p:cTn id="27" dur="750"/>
                                        <p:tgtEl>
                                          <p:spTgt spid="470"/>
                                        </p:tgtEl>
                                        <p:attrNameLst>
                                          <p:attrName>ppt_h</p:attrName>
                                        </p:attrNameLst>
                                      </p:cBhvr>
                                      <p:tavLst>
                                        <p:tav tm="0">
                                          <p:val>
                                            <p:strVal val="0"/>
                                          </p:val>
                                        </p:tav>
                                        <p:tav tm="100000">
                                          <p:val>
                                            <p:strVal val="#ppt_h"/>
                                          </p:val>
                                        </p:tav>
                                      </p:tavLst>
                                    </p:anim>
                                  </p:childTnLst>
                                </p:cTn>
                              </p:par>
                              <p:par>
                                <p:cTn id="28" presetID="2" presetClass="entr" presetSubtype="2" fill="hold" nodeType="withEffect">
                                  <p:stCondLst>
                                    <p:cond delay="0"/>
                                  </p:stCondLst>
                                  <p:childTnLst>
                                    <p:set>
                                      <p:cBhvr>
                                        <p:cTn id="29" dur="1" fill="hold">
                                          <p:stCondLst>
                                            <p:cond delay="0"/>
                                          </p:stCondLst>
                                        </p:cTn>
                                        <p:tgtEl>
                                          <p:spTgt spid="467"/>
                                        </p:tgtEl>
                                        <p:attrNameLst>
                                          <p:attrName>style.visibility</p:attrName>
                                        </p:attrNameLst>
                                      </p:cBhvr>
                                      <p:to>
                                        <p:strVal val="visible"/>
                                      </p:to>
                                    </p:set>
                                    <p:anim calcmode="lin" valueType="num">
                                      <p:cBhvr additive="base">
                                        <p:cTn id="30" dur="500"/>
                                        <p:tgtEl>
                                          <p:spTgt spid="467"/>
                                        </p:tgtEl>
                                        <p:attrNameLst>
                                          <p:attrName>ppt_x</p:attrName>
                                        </p:attrNameLst>
                                      </p:cBhvr>
                                      <p:tavLst>
                                        <p:tav tm="0">
                                          <p:val>
                                            <p:strVal val="#ppt_x+1"/>
                                          </p:val>
                                        </p:tav>
                                        <p:tav tm="100000">
                                          <p:val>
                                            <p:strVal val="#ppt_x"/>
                                          </p:val>
                                        </p:tav>
                                      </p:tavLst>
                                    </p:anim>
                                  </p:childTnLst>
                                </p:cTn>
                              </p:par>
                              <p:par>
                                <p:cTn id="31" presetID="2" presetClass="entr" presetSubtype="2" fill="hold" nodeType="withEffect">
                                  <p:stCondLst>
                                    <p:cond delay="0"/>
                                  </p:stCondLst>
                                  <p:childTnLst>
                                    <p:set>
                                      <p:cBhvr>
                                        <p:cTn id="32" dur="1" fill="hold">
                                          <p:stCondLst>
                                            <p:cond delay="0"/>
                                          </p:stCondLst>
                                        </p:cTn>
                                        <p:tgtEl>
                                          <p:spTgt spid="473"/>
                                        </p:tgtEl>
                                        <p:attrNameLst>
                                          <p:attrName>style.visibility</p:attrName>
                                        </p:attrNameLst>
                                      </p:cBhvr>
                                      <p:to>
                                        <p:strVal val="visible"/>
                                      </p:to>
                                    </p:set>
                                    <p:anim calcmode="lin" valueType="num">
                                      <p:cBhvr additive="base">
                                        <p:cTn id="33" dur="750"/>
                                        <p:tgtEl>
                                          <p:spTgt spid="473"/>
                                        </p:tgtEl>
                                        <p:attrNameLst>
                                          <p:attrName>ppt_x</p:attrName>
                                        </p:attrNameLst>
                                      </p:cBhvr>
                                      <p:tavLst>
                                        <p:tav tm="0">
                                          <p:val>
                                            <p:strVal val="#ppt_x+1"/>
                                          </p:val>
                                        </p:tav>
                                        <p:tav tm="100000">
                                          <p:val>
                                            <p:strVal val="#ppt_x"/>
                                          </p:val>
                                        </p:tav>
                                      </p:tavLst>
                                    </p:anim>
                                  </p:childTnLst>
                                </p:cTn>
                              </p:par>
                            </p:childTnLst>
                          </p:cTn>
                        </p:par>
                        <p:par>
                          <p:cTn id="34" fill="hold">
                            <p:stCondLst>
                              <p:cond delay="2750"/>
                            </p:stCondLst>
                            <p:childTnLst>
                              <p:par>
                                <p:cTn id="35" presetID="23" presetClass="entr" presetSubtype="16" fill="hold" nodeType="afterEffect">
                                  <p:stCondLst>
                                    <p:cond delay="0"/>
                                  </p:stCondLst>
                                  <p:childTnLst>
                                    <p:set>
                                      <p:cBhvr>
                                        <p:cTn id="36" dur="1" fill="hold">
                                          <p:stCondLst>
                                            <p:cond delay="0"/>
                                          </p:stCondLst>
                                        </p:cTn>
                                        <p:tgtEl>
                                          <p:spTgt spid="471"/>
                                        </p:tgtEl>
                                        <p:attrNameLst>
                                          <p:attrName>style.visibility</p:attrName>
                                        </p:attrNameLst>
                                      </p:cBhvr>
                                      <p:to>
                                        <p:strVal val="visible"/>
                                      </p:to>
                                    </p:set>
                                    <p:anim calcmode="lin" valueType="num">
                                      <p:cBhvr additive="base">
                                        <p:cTn id="37" dur="750"/>
                                        <p:tgtEl>
                                          <p:spTgt spid="471"/>
                                        </p:tgtEl>
                                        <p:attrNameLst>
                                          <p:attrName>ppt_w</p:attrName>
                                        </p:attrNameLst>
                                      </p:cBhvr>
                                      <p:tavLst>
                                        <p:tav tm="0">
                                          <p:val>
                                            <p:strVal val="0"/>
                                          </p:val>
                                        </p:tav>
                                        <p:tav tm="100000">
                                          <p:val>
                                            <p:strVal val="#ppt_w"/>
                                          </p:val>
                                        </p:tav>
                                      </p:tavLst>
                                    </p:anim>
                                    <p:anim calcmode="lin" valueType="num">
                                      <p:cBhvr additive="base">
                                        <p:cTn id="38" dur="750"/>
                                        <p:tgtEl>
                                          <p:spTgt spid="471"/>
                                        </p:tgtEl>
                                        <p:attrNameLst>
                                          <p:attrName>ppt_h</p:attrName>
                                        </p:attrNameLst>
                                      </p:cBhvr>
                                      <p:tavLst>
                                        <p:tav tm="0">
                                          <p:val>
                                            <p:strVal val="0"/>
                                          </p:val>
                                        </p:tav>
                                        <p:tav tm="100000">
                                          <p:val>
                                            <p:strVal val="#ppt_h"/>
                                          </p:val>
                                        </p:tav>
                                      </p:tavLst>
                                    </p:anim>
                                  </p:childTnLst>
                                </p:cTn>
                              </p:par>
                              <p:par>
                                <p:cTn id="39" presetID="2" presetClass="entr" presetSubtype="2" fill="hold" nodeType="withEffect">
                                  <p:stCondLst>
                                    <p:cond delay="0"/>
                                  </p:stCondLst>
                                  <p:childTnLst>
                                    <p:set>
                                      <p:cBhvr>
                                        <p:cTn id="40" dur="1" fill="hold">
                                          <p:stCondLst>
                                            <p:cond delay="0"/>
                                          </p:stCondLst>
                                        </p:cTn>
                                        <p:tgtEl>
                                          <p:spTgt spid="464"/>
                                        </p:tgtEl>
                                        <p:attrNameLst>
                                          <p:attrName>style.visibility</p:attrName>
                                        </p:attrNameLst>
                                      </p:cBhvr>
                                      <p:to>
                                        <p:strVal val="visible"/>
                                      </p:to>
                                    </p:set>
                                    <p:anim calcmode="lin" valueType="num">
                                      <p:cBhvr additive="base">
                                        <p:cTn id="41" dur="750"/>
                                        <p:tgtEl>
                                          <p:spTgt spid="464"/>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466"/>
                                        </p:tgtEl>
                                        <p:attrNameLst>
                                          <p:attrName>style.visibility</p:attrName>
                                        </p:attrNameLst>
                                      </p:cBhvr>
                                      <p:to>
                                        <p:strVal val="visible"/>
                                      </p:to>
                                    </p:set>
                                    <p:anim calcmode="lin" valueType="num">
                                      <p:cBhvr additive="base">
                                        <p:cTn id="44" dur="500"/>
                                        <p:tgtEl>
                                          <p:spTgt spid="466"/>
                                        </p:tgtEl>
                                        <p:attrNameLst>
                                          <p:attrName>ppt_x</p:attrName>
                                        </p:attrNameLst>
                                      </p:cBhvr>
                                      <p:tavLst>
                                        <p:tav tm="0">
                                          <p:val>
                                            <p:strVal val="#ppt_x+1"/>
                                          </p:val>
                                        </p:tav>
                                        <p:tav tm="100000">
                                          <p:val>
                                            <p:strVal val="#ppt_x"/>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475"/>
                                        </p:tgtEl>
                                        <p:attrNameLst>
                                          <p:attrName>style.visibility</p:attrName>
                                        </p:attrNameLst>
                                      </p:cBhvr>
                                      <p:to>
                                        <p:strVal val="visible"/>
                                      </p:to>
                                    </p:set>
                                    <p:animEffect transition="in" filter="fade">
                                      <p:cBhvr>
                                        <p:cTn id="48" dur="500"/>
                                        <p:tgtEl>
                                          <p:spTgt spid="475"/>
                                        </p:tgtEl>
                                      </p:cBhvr>
                                    </p:animEffect>
                                  </p:childTnLst>
                                </p:cTn>
                              </p:par>
                              <p:par>
                                <p:cTn id="49" presetID="10" presetClass="entr" presetSubtype="0" fill="hold" nodeType="withEffect">
                                  <p:stCondLst>
                                    <p:cond delay="0"/>
                                  </p:stCondLst>
                                  <p:childTnLst>
                                    <p:set>
                                      <p:cBhvr>
                                        <p:cTn id="50" dur="1" fill="hold">
                                          <p:stCondLst>
                                            <p:cond delay="0"/>
                                          </p:stCondLst>
                                        </p:cTn>
                                        <p:tgtEl>
                                          <p:spTgt spid="477"/>
                                        </p:tgtEl>
                                        <p:attrNameLst>
                                          <p:attrName>style.visibility</p:attrName>
                                        </p:attrNameLst>
                                      </p:cBhvr>
                                      <p:to>
                                        <p:strVal val="visible"/>
                                      </p:to>
                                    </p:set>
                                    <p:animEffect transition="in" filter="fade">
                                      <p:cBhvr>
                                        <p:cTn id="51" dur="500"/>
                                        <p:tgtEl>
                                          <p:spTgt spid="477"/>
                                        </p:tgtEl>
                                      </p:cBhvr>
                                    </p:animEffect>
                                  </p:childTnLst>
                                </p:cTn>
                              </p:par>
                              <p:par>
                                <p:cTn id="52" presetID="10" presetClass="entr" presetSubtype="0" fill="hold" nodeType="withEffect">
                                  <p:stCondLst>
                                    <p:cond delay="0"/>
                                  </p:stCondLst>
                                  <p:childTnLst>
                                    <p:set>
                                      <p:cBhvr>
                                        <p:cTn id="53" dur="1" fill="hold">
                                          <p:stCondLst>
                                            <p:cond delay="0"/>
                                          </p:stCondLst>
                                        </p:cTn>
                                        <p:tgtEl>
                                          <p:spTgt spid="476"/>
                                        </p:tgtEl>
                                        <p:attrNameLst>
                                          <p:attrName>style.visibility</p:attrName>
                                        </p:attrNameLst>
                                      </p:cBhvr>
                                      <p:to>
                                        <p:strVal val="visible"/>
                                      </p:to>
                                    </p:set>
                                    <p:animEffect transition="in" filter="fade">
                                      <p:cBhvr>
                                        <p:cTn id="54" dur="5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5"/>
          <p:cNvSpPr txBox="1"/>
          <p:nvPr/>
        </p:nvSpPr>
        <p:spPr>
          <a:xfrm>
            <a:off x="7151486" y="4940694"/>
            <a:ext cx="4354713" cy="16811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Greater Victoria Regional Library/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Intercultural Association of Greater Victoria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School of Access: Camosun College </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LDABC The Learning Curve </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83" name="Google Shape;483;p15"/>
          <p:cNvPicPr preferRelativeResize="0"/>
          <p:nvPr/>
        </p:nvPicPr>
        <p:blipFill rotWithShape="1">
          <a:blip r:embed="rId3">
            <a:alphaModFix/>
          </a:blip>
          <a:srcRect/>
          <a:stretch/>
        </p:blipFill>
        <p:spPr>
          <a:xfrm>
            <a:off x="0" y="651667"/>
            <a:ext cx="5719762" cy="6061075"/>
          </a:xfrm>
          <a:prstGeom prst="rect">
            <a:avLst/>
          </a:prstGeom>
          <a:noFill/>
          <a:ln>
            <a:noFill/>
          </a:ln>
        </p:spPr>
      </p:pic>
      <p:sp>
        <p:nvSpPr>
          <p:cNvPr id="484" name="Google Shape;484;p15"/>
          <p:cNvSpPr/>
          <p:nvPr/>
        </p:nvSpPr>
        <p:spPr>
          <a:xfrm>
            <a:off x="5719762" y="4940695"/>
            <a:ext cx="1162050" cy="116363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13-24</a:t>
            </a:r>
            <a:endParaRPr sz="1800" b="0" i="0" u="none" strike="noStrike" cap="none">
              <a:solidFill>
                <a:schemeClr val="lt1"/>
              </a:solidFill>
              <a:latin typeface="Open Sans SemiBold"/>
              <a:ea typeface="Open Sans SemiBold"/>
              <a:cs typeface="Open Sans SemiBold"/>
              <a:sym typeface="Open Sans SemiBold"/>
            </a:endParaRPr>
          </a:p>
        </p:txBody>
      </p:sp>
      <p:sp>
        <p:nvSpPr>
          <p:cNvPr id="485" name="Google Shape;485;p15"/>
          <p:cNvSpPr/>
          <p:nvPr/>
        </p:nvSpPr>
        <p:spPr>
          <a:xfrm>
            <a:off x="5688862" y="3168649"/>
            <a:ext cx="1162050" cy="1163637"/>
          </a:xfrm>
          <a:prstGeom prst="ellipse">
            <a:avLst/>
          </a:prstGeom>
          <a:solidFill>
            <a:srgbClr val="34B2E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Ages6-12</a:t>
            </a:r>
            <a:endParaRPr sz="1800" b="0" i="0" u="none" strike="noStrike" cap="none">
              <a:solidFill>
                <a:schemeClr val="lt1"/>
              </a:solidFill>
              <a:latin typeface="Open Sans SemiBold"/>
              <a:ea typeface="Open Sans SemiBold"/>
              <a:cs typeface="Open Sans SemiBold"/>
              <a:sym typeface="Open Sans SemiBold"/>
            </a:endParaRPr>
          </a:p>
        </p:txBody>
      </p:sp>
      <p:sp>
        <p:nvSpPr>
          <p:cNvPr id="486" name="Google Shape;486;p15"/>
          <p:cNvSpPr/>
          <p:nvPr/>
        </p:nvSpPr>
        <p:spPr>
          <a:xfrm>
            <a:off x="5688862" y="1449680"/>
            <a:ext cx="1162050" cy="1163637"/>
          </a:xfrm>
          <a:prstGeom prst="ellipse">
            <a:avLst/>
          </a:prstGeom>
          <a:solidFill>
            <a:srgbClr val="64D1D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0-5</a:t>
            </a:r>
            <a:endParaRPr sz="1800" b="0" i="0" u="none" strike="noStrike" cap="none">
              <a:solidFill>
                <a:schemeClr val="lt1"/>
              </a:solidFill>
              <a:latin typeface="Open Sans SemiBold"/>
              <a:ea typeface="Open Sans SemiBold"/>
              <a:cs typeface="Open Sans SemiBold"/>
              <a:sym typeface="Open Sans SemiBold"/>
            </a:endParaRPr>
          </a:p>
        </p:txBody>
      </p:sp>
      <p:sp>
        <p:nvSpPr>
          <p:cNvPr id="487" name="Google Shape;487;p15"/>
          <p:cNvSpPr txBox="1"/>
          <p:nvPr/>
        </p:nvSpPr>
        <p:spPr>
          <a:xfrm>
            <a:off x="1817003" y="2090738"/>
            <a:ext cx="2085753"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EARLY CHILDHOOD</a:t>
            </a:r>
            <a:endParaRPr/>
          </a:p>
        </p:txBody>
      </p:sp>
      <p:sp>
        <p:nvSpPr>
          <p:cNvPr id="488" name="Google Shape;488;p15"/>
          <p:cNvSpPr txBox="1"/>
          <p:nvPr/>
        </p:nvSpPr>
        <p:spPr>
          <a:xfrm>
            <a:off x="1573583" y="3429000"/>
            <a:ext cx="2516999"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CHILDHOOD</a:t>
            </a:r>
            <a:r>
              <a:rPr lang="en-US" sz="2000" b="1" i="0" u="none" strike="noStrike" cap="none">
                <a:solidFill>
                  <a:srgbClr val="FFFFFF"/>
                </a:solidFill>
                <a:latin typeface="Open Sans SemiBold"/>
                <a:ea typeface="Open Sans SemiBold"/>
                <a:cs typeface="Open Sans SemiBold"/>
                <a:sym typeface="Open Sans SemiBold"/>
              </a:rPr>
              <a:t> </a:t>
            </a:r>
            <a:endParaRPr/>
          </a:p>
          <a:p>
            <a:pPr marL="0" marR="0" lvl="0" indent="0" algn="ctr" rtl="0">
              <a:lnSpc>
                <a:spcPct val="100000"/>
              </a:lnSpc>
              <a:spcBef>
                <a:spcPts val="0"/>
              </a:spcBef>
              <a:spcAft>
                <a:spcPts val="0"/>
              </a:spcAft>
              <a:buClr>
                <a:srgbClr val="FFFFFF"/>
              </a:buClr>
              <a:buSzPts val="3000"/>
              <a:buFont typeface="Open Sans SemiBold"/>
              <a:buNone/>
            </a:pPr>
            <a:endParaRPr sz="1050" b="0" i="0" u="none" strike="noStrike" cap="none">
              <a:solidFill>
                <a:srgbClr val="000000"/>
              </a:solidFill>
              <a:latin typeface="Arial"/>
              <a:ea typeface="Arial"/>
              <a:cs typeface="Arial"/>
              <a:sym typeface="Arial"/>
            </a:endParaRPr>
          </a:p>
        </p:txBody>
      </p:sp>
      <p:sp>
        <p:nvSpPr>
          <p:cNvPr id="489" name="Google Shape;489;p15"/>
          <p:cNvSpPr txBox="1"/>
          <p:nvPr/>
        </p:nvSpPr>
        <p:spPr>
          <a:xfrm>
            <a:off x="2089020" y="4767262"/>
            <a:ext cx="1541721" cy="94098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2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YOUTH</a:t>
            </a:r>
            <a:endParaRPr sz="1100" b="0" i="0" u="none" strike="noStrike" cap="none">
              <a:solidFill>
                <a:srgbClr val="000000"/>
              </a:solidFill>
              <a:latin typeface="Arial"/>
              <a:ea typeface="Arial"/>
              <a:cs typeface="Arial"/>
              <a:sym typeface="Arial"/>
            </a:endParaRPr>
          </a:p>
        </p:txBody>
      </p:sp>
      <p:sp>
        <p:nvSpPr>
          <p:cNvPr id="490" name="Google Shape;490;p15"/>
          <p:cNvSpPr txBox="1"/>
          <p:nvPr/>
        </p:nvSpPr>
        <p:spPr>
          <a:xfrm>
            <a:off x="1513054" y="178769"/>
            <a:ext cx="915352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Westshore and Sooke Literacy Programs and Services</a:t>
            </a:r>
            <a:endParaRPr/>
          </a:p>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Children and Youth </a:t>
            </a:r>
            <a:endParaRPr/>
          </a:p>
        </p:txBody>
      </p:sp>
      <p:sp>
        <p:nvSpPr>
          <p:cNvPr id="491" name="Google Shape;491;p15"/>
          <p:cNvSpPr txBox="1"/>
          <p:nvPr/>
        </p:nvSpPr>
        <p:spPr>
          <a:xfrm>
            <a:off x="7183660" y="3168649"/>
            <a:ext cx="3515092" cy="177204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Greater Victoria Regional Library/ 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Story Theater Production Society </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ArtsREACH </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Victoria Literacy Connection</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LDABC The Learning Curve</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Westshore Literacy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2" name="Google Shape;492;p15"/>
          <p:cNvSpPr txBox="1"/>
          <p:nvPr/>
        </p:nvSpPr>
        <p:spPr>
          <a:xfrm>
            <a:off x="7151487" y="1465669"/>
            <a:ext cx="4167146" cy="13253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Greater Victoria Regional Library/</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Studio</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Theater Production Society</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Westshore Literacy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93" name="Google Shape;493;p15">
            <a:hlinkClick r:id="rId4" action="ppaction://hlinksldjump"/>
          </p:cNvPr>
          <p:cNvPicPr preferRelativeResize="0"/>
          <p:nvPr/>
        </p:nvPicPr>
        <p:blipFill rotWithShape="1">
          <a:blip r:embed="rId5">
            <a:alphaModFix/>
          </a:blip>
          <a:srcRect/>
          <a:stretch/>
        </p:blipFill>
        <p:spPr>
          <a:xfrm>
            <a:off x="0" y="-70472"/>
            <a:ext cx="914479" cy="914479"/>
          </a:xfrm>
          <a:prstGeom prst="rect">
            <a:avLst/>
          </a:prstGeom>
          <a:noFill/>
          <a:ln>
            <a:noFill/>
          </a:ln>
        </p:spPr>
      </p:pic>
      <p:pic>
        <p:nvPicPr>
          <p:cNvPr id="494" name="Google Shape;494;p15">
            <a:hlinkClick r:id="rId6" action="ppaction://hlinksldjump"/>
          </p:cNvPr>
          <p:cNvPicPr preferRelativeResize="0"/>
          <p:nvPr/>
        </p:nvPicPr>
        <p:blipFill rotWithShape="1">
          <a:blip r:embed="rId7">
            <a:alphaModFix/>
          </a:blip>
          <a:srcRect/>
          <a:stretch/>
        </p:blipFill>
        <p:spPr>
          <a:xfrm>
            <a:off x="11318633" y="6016003"/>
            <a:ext cx="914479" cy="914479"/>
          </a:xfrm>
          <a:prstGeom prst="rect">
            <a:avLst/>
          </a:prstGeom>
          <a:noFill/>
          <a:ln>
            <a:noFill/>
          </a:ln>
        </p:spPr>
      </p:pic>
      <p:pic>
        <p:nvPicPr>
          <p:cNvPr id="495" name="Google Shape;495;p15">
            <a:hlinkClick r:id="rId8" action="ppaction://hlinksldjump"/>
          </p:cNvPr>
          <p:cNvPicPr preferRelativeResize="0"/>
          <p:nvPr/>
        </p:nvPicPr>
        <p:blipFill rotWithShape="1">
          <a:blip r:embed="rId9">
            <a:alphaModFix/>
          </a:blip>
          <a:srcRect/>
          <a:stretch/>
        </p:blipFill>
        <p:spPr>
          <a:xfrm>
            <a:off x="11265154" y="-47625"/>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90"/>
                                        </p:tgtEl>
                                        <p:attrNameLst>
                                          <p:attrName>style.visibility</p:attrName>
                                        </p:attrNameLst>
                                      </p:cBhvr>
                                      <p:to>
                                        <p:strVal val="visible"/>
                                      </p:to>
                                    </p:set>
                                    <p:anim calcmode="lin" valueType="num">
                                      <p:cBhvr additive="base">
                                        <p:cTn id="7" dur="500"/>
                                        <p:tgtEl>
                                          <p:spTgt spid="490"/>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83"/>
                                        </p:tgtEl>
                                        <p:attrNameLst>
                                          <p:attrName>style.visibility</p:attrName>
                                        </p:attrNameLst>
                                      </p:cBhvr>
                                      <p:to>
                                        <p:strVal val="visible"/>
                                      </p:to>
                                    </p:set>
                                    <p:anim calcmode="lin" valueType="num">
                                      <p:cBhvr additive="base">
                                        <p:cTn id="11" dur="750"/>
                                        <p:tgtEl>
                                          <p:spTgt spid="483"/>
                                        </p:tgtEl>
                                        <p:attrNameLst>
                                          <p:attrName>ppt_y</p:attrName>
                                        </p:attrNameLst>
                                      </p:cBhvr>
                                      <p:tavLst>
                                        <p:tav tm="0">
                                          <p:val>
                                            <p:strVal val="#ppt_y+1"/>
                                          </p:val>
                                        </p:tav>
                                        <p:tav tm="100000">
                                          <p:val>
                                            <p:strVal val="#ppt_y"/>
                                          </p:val>
                                        </p:tav>
                                      </p:tavLst>
                                    </p:anim>
                                  </p:childTnLst>
                                </p:cTn>
                              </p:par>
                            </p:childTnLst>
                          </p:cTn>
                        </p:par>
                        <p:par>
                          <p:cTn id="12" fill="hold">
                            <p:stCondLst>
                              <p:cond delay="1250"/>
                            </p:stCondLst>
                            <p:childTnLst>
                              <p:par>
                                <p:cTn id="13" presetID="23" presetClass="entr" presetSubtype="16" fill="hold" nodeType="afterEffect">
                                  <p:stCondLst>
                                    <p:cond delay="0"/>
                                  </p:stCondLst>
                                  <p:childTnLst>
                                    <p:set>
                                      <p:cBhvr>
                                        <p:cTn id="14" dur="1" fill="hold">
                                          <p:stCondLst>
                                            <p:cond delay="0"/>
                                          </p:stCondLst>
                                        </p:cTn>
                                        <p:tgtEl>
                                          <p:spTgt spid="487"/>
                                        </p:tgtEl>
                                        <p:attrNameLst>
                                          <p:attrName>style.visibility</p:attrName>
                                        </p:attrNameLst>
                                      </p:cBhvr>
                                      <p:to>
                                        <p:strVal val="visible"/>
                                      </p:to>
                                    </p:set>
                                    <p:anim calcmode="lin" valueType="num">
                                      <p:cBhvr additive="base">
                                        <p:cTn id="15" dur="750"/>
                                        <p:tgtEl>
                                          <p:spTgt spid="487"/>
                                        </p:tgtEl>
                                        <p:attrNameLst>
                                          <p:attrName>ppt_w</p:attrName>
                                        </p:attrNameLst>
                                      </p:cBhvr>
                                      <p:tavLst>
                                        <p:tav tm="0">
                                          <p:val>
                                            <p:strVal val="0"/>
                                          </p:val>
                                        </p:tav>
                                        <p:tav tm="100000">
                                          <p:val>
                                            <p:strVal val="#ppt_w"/>
                                          </p:val>
                                        </p:tav>
                                      </p:tavLst>
                                    </p:anim>
                                    <p:anim calcmode="lin" valueType="num">
                                      <p:cBhvr additive="base">
                                        <p:cTn id="16" dur="750"/>
                                        <p:tgtEl>
                                          <p:spTgt spid="487"/>
                                        </p:tgtEl>
                                        <p:attrNameLst>
                                          <p:attrName>ppt_h</p:attrName>
                                        </p:attrNameLst>
                                      </p:cBhvr>
                                      <p:tavLst>
                                        <p:tav tm="0">
                                          <p:val>
                                            <p:strVal val="0"/>
                                          </p:val>
                                        </p:tav>
                                        <p:tav tm="100000">
                                          <p:val>
                                            <p:strVal val="#ppt_h"/>
                                          </p:val>
                                        </p:tav>
                                      </p:tavLst>
                                    </p:anim>
                                  </p:childTnLst>
                                </p:cTn>
                              </p:par>
                              <p:par>
                                <p:cTn id="17" presetID="2" presetClass="entr" presetSubtype="2" fill="hold" nodeType="withEffect">
                                  <p:stCondLst>
                                    <p:cond delay="0"/>
                                  </p:stCondLst>
                                  <p:childTnLst>
                                    <p:set>
                                      <p:cBhvr>
                                        <p:cTn id="18" dur="1" fill="hold">
                                          <p:stCondLst>
                                            <p:cond delay="0"/>
                                          </p:stCondLst>
                                        </p:cTn>
                                        <p:tgtEl>
                                          <p:spTgt spid="486"/>
                                        </p:tgtEl>
                                        <p:attrNameLst>
                                          <p:attrName>style.visibility</p:attrName>
                                        </p:attrNameLst>
                                      </p:cBhvr>
                                      <p:to>
                                        <p:strVal val="visible"/>
                                      </p:to>
                                    </p:set>
                                    <p:anim calcmode="lin" valueType="num">
                                      <p:cBhvr additive="base">
                                        <p:cTn id="19" dur="500"/>
                                        <p:tgtEl>
                                          <p:spTgt spid="486"/>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492"/>
                                        </p:tgtEl>
                                        <p:attrNameLst>
                                          <p:attrName>style.visibility</p:attrName>
                                        </p:attrNameLst>
                                      </p:cBhvr>
                                      <p:to>
                                        <p:strVal val="visible"/>
                                      </p:to>
                                    </p:set>
                                    <p:anim calcmode="lin" valueType="num">
                                      <p:cBhvr additive="base">
                                        <p:cTn id="22" dur="750"/>
                                        <p:tgtEl>
                                          <p:spTgt spid="492"/>
                                        </p:tgtEl>
                                        <p:attrNameLst>
                                          <p:attrName>ppt_x</p:attrName>
                                        </p:attrNameLst>
                                      </p:cBhvr>
                                      <p:tavLst>
                                        <p:tav tm="0">
                                          <p:val>
                                            <p:strVal val="#ppt_x+1"/>
                                          </p:val>
                                        </p:tav>
                                        <p:tav tm="100000">
                                          <p:val>
                                            <p:strVal val="#ppt_x"/>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488"/>
                                        </p:tgtEl>
                                        <p:attrNameLst>
                                          <p:attrName>style.visibility</p:attrName>
                                        </p:attrNameLst>
                                      </p:cBhvr>
                                      <p:to>
                                        <p:strVal val="visible"/>
                                      </p:to>
                                    </p:set>
                                    <p:anim calcmode="lin" valueType="num">
                                      <p:cBhvr additive="base">
                                        <p:cTn id="26" dur="750"/>
                                        <p:tgtEl>
                                          <p:spTgt spid="488"/>
                                        </p:tgtEl>
                                        <p:attrNameLst>
                                          <p:attrName>ppt_w</p:attrName>
                                        </p:attrNameLst>
                                      </p:cBhvr>
                                      <p:tavLst>
                                        <p:tav tm="0">
                                          <p:val>
                                            <p:strVal val="0"/>
                                          </p:val>
                                        </p:tav>
                                        <p:tav tm="100000">
                                          <p:val>
                                            <p:strVal val="#ppt_w"/>
                                          </p:val>
                                        </p:tav>
                                      </p:tavLst>
                                    </p:anim>
                                    <p:anim calcmode="lin" valueType="num">
                                      <p:cBhvr additive="base">
                                        <p:cTn id="27" dur="750"/>
                                        <p:tgtEl>
                                          <p:spTgt spid="488"/>
                                        </p:tgtEl>
                                        <p:attrNameLst>
                                          <p:attrName>ppt_h</p:attrName>
                                        </p:attrNameLst>
                                      </p:cBhvr>
                                      <p:tavLst>
                                        <p:tav tm="0">
                                          <p:val>
                                            <p:strVal val="0"/>
                                          </p:val>
                                        </p:tav>
                                        <p:tav tm="100000">
                                          <p:val>
                                            <p:strVal val="#ppt_h"/>
                                          </p:val>
                                        </p:tav>
                                      </p:tavLst>
                                    </p:anim>
                                  </p:childTnLst>
                                </p:cTn>
                              </p:par>
                              <p:par>
                                <p:cTn id="28" presetID="2" presetClass="entr" presetSubtype="2" fill="hold" nodeType="withEffect">
                                  <p:stCondLst>
                                    <p:cond delay="0"/>
                                  </p:stCondLst>
                                  <p:childTnLst>
                                    <p:set>
                                      <p:cBhvr>
                                        <p:cTn id="29" dur="1" fill="hold">
                                          <p:stCondLst>
                                            <p:cond delay="0"/>
                                          </p:stCondLst>
                                        </p:cTn>
                                        <p:tgtEl>
                                          <p:spTgt spid="485"/>
                                        </p:tgtEl>
                                        <p:attrNameLst>
                                          <p:attrName>style.visibility</p:attrName>
                                        </p:attrNameLst>
                                      </p:cBhvr>
                                      <p:to>
                                        <p:strVal val="visible"/>
                                      </p:to>
                                    </p:set>
                                    <p:anim calcmode="lin" valueType="num">
                                      <p:cBhvr additive="base">
                                        <p:cTn id="30" dur="500"/>
                                        <p:tgtEl>
                                          <p:spTgt spid="485"/>
                                        </p:tgtEl>
                                        <p:attrNameLst>
                                          <p:attrName>ppt_x</p:attrName>
                                        </p:attrNameLst>
                                      </p:cBhvr>
                                      <p:tavLst>
                                        <p:tav tm="0">
                                          <p:val>
                                            <p:strVal val="#ppt_x+1"/>
                                          </p:val>
                                        </p:tav>
                                        <p:tav tm="100000">
                                          <p:val>
                                            <p:strVal val="#ppt_x"/>
                                          </p:val>
                                        </p:tav>
                                      </p:tavLst>
                                    </p:anim>
                                  </p:childTnLst>
                                </p:cTn>
                              </p:par>
                              <p:par>
                                <p:cTn id="31" presetID="2" presetClass="entr" presetSubtype="2" fill="hold" nodeType="withEffect">
                                  <p:stCondLst>
                                    <p:cond delay="0"/>
                                  </p:stCondLst>
                                  <p:childTnLst>
                                    <p:set>
                                      <p:cBhvr>
                                        <p:cTn id="32" dur="1" fill="hold">
                                          <p:stCondLst>
                                            <p:cond delay="0"/>
                                          </p:stCondLst>
                                        </p:cTn>
                                        <p:tgtEl>
                                          <p:spTgt spid="491"/>
                                        </p:tgtEl>
                                        <p:attrNameLst>
                                          <p:attrName>style.visibility</p:attrName>
                                        </p:attrNameLst>
                                      </p:cBhvr>
                                      <p:to>
                                        <p:strVal val="visible"/>
                                      </p:to>
                                    </p:set>
                                    <p:anim calcmode="lin" valueType="num">
                                      <p:cBhvr additive="base">
                                        <p:cTn id="33" dur="750"/>
                                        <p:tgtEl>
                                          <p:spTgt spid="491"/>
                                        </p:tgtEl>
                                        <p:attrNameLst>
                                          <p:attrName>ppt_x</p:attrName>
                                        </p:attrNameLst>
                                      </p:cBhvr>
                                      <p:tavLst>
                                        <p:tav tm="0">
                                          <p:val>
                                            <p:strVal val="#ppt_x+1"/>
                                          </p:val>
                                        </p:tav>
                                        <p:tav tm="100000">
                                          <p:val>
                                            <p:strVal val="#ppt_x"/>
                                          </p:val>
                                        </p:tav>
                                      </p:tavLst>
                                    </p:anim>
                                  </p:childTnLst>
                                </p:cTn>
                              </p:par>
                            </p:childTnLst>
                          </p:cTn>
                        </p:par>
                        <p:par>
                          <p:cTn id="34" fill="hold">
                            <p:stCondLst>
                              <p:cond delay="2750"/>
                            </p:stCondLst>
                            <p:childTnLst>
                              <p:par>
                                <p:cTn id="35" presetID="23" presetClass="entr" presetSubtype="16" fill="hold" nodeType="afterEffect">
                                  <p:stCondLst>
                                    <p:cond delay="0"/>
                                  </p:stCondLst>
                                  <p:childTnLst>
                                    <p:set>
                                      <p:cBhvr>
                                        <p:cTn id="36" dur="1" fill="hold">
                                          <p:stCondLst>
                                            <p:cond delay="0"/>
                                          </p:stCondLst>
                                        </p:cTn>
                                        <p:tgtEl>
                                          <p:spTgt spid="489"/>
                                        </p:tgtEl>
                                        <p:attrNameLst>
                                          <p:attrName>style.visibility</p:attrName>
                                        </p:attrNameLst>
                                      </p:cBhvr>
                                      <p:to>
                                        <p:strVal val="visible"/>
                                      </p:to>
                                    </p:set>
                                    <p:anim calcmode="lin" valueType="num">
                                      <p:cBhvr additive="base">
                                        <p:cTn id="37" dur="750"/>
                                        <p:tgtEl>
                                          <p:spTgt spid="489"/>
                                        </p:tgtEl>
                                        <p:attrNameLst>
                                          <p:attrName>ppt_w</p:attrName>
                                        </p:attrNameLst>
                                      </p:cBhvr>
                                      <p:tavLst>
                                        <p:tav tm="0">
                                          <p:val>
                                            <p:strVal val="0"/>
                                          </p:val>
                                        </p:tav>
                                        <p:tav tm="100000">
                                          <p:val>
                                            <p:strVal val="#ppt_w"/>
                                          </p:val>
                                        </p:tav>
                                      </p:tavLst>
                                    </p:anim>
                                    <p:anim calcmode="lin" valueType="num">
                                      <p:cBhvr additive="base">
                                        <p:cTn id="38" dur="750"/>
                                        <p:tgtEl>
                                          <p:spTgt spid="489"/>
                                        </p:tgtEl>
                                        <p:attrNameLst>
                                          <p:attrName>ppt_h</p:attrName>
                                        </p:attrNameLst>
                                      </p:cBhvr>
                                      <p:tavLst>
                                        <p:tav tm="0">
                                          <p:val>
                                            <p:strVal val="0"/>
                                          </p:val>
                                        </p:tav>
                                        <p:tav tm="100000">
                                          <p:val>
                                            <p:strVal val="#ppt_h"/>
                                          </p:val>
                                        </p:tav>
                                      </p:tavLst>
                                    </p:anim>
                                  </p:childTnLst>
                                </p:cTn>
                              </p:par>
                              <p:par>
                                <p:cTn id="39" presetID="2" presetClass="entr" presetSubtype="2" fill="hold" nodeType="withEffect">
                                  <p:stCondLst>
                                    <p:cond delay="0"/>
                                  </p:stCondLst>
                                  <p:childTnLst>
                                    <p:set>
                                      <p:cBhvr>
                                        <p:cTn id="40" dur="1" fill="hold">
                                          <p:stCondLst>
                                            <p:cond delay="0"/>
                                          </p:stCondLst>
                                        </p:cTn>
                                        <p:tgtEl>
                                          <p:spTgt spid="482"/>
                                        </p:tgtEl>
                                        <p:attrNameLst>
                                          <p:attrName>style.visibility</p:attrName>
                                        </p:attrNameLst>
                                      </p:cBhvr>
                                      <p:to>
                                        <p:strVal val="visible"/>
                                      </p:to>
                                    </p:set>
                                    <p:anim calcmode="lin" valueType="num">
                                      <p:cBhvr additive="base">
                                        <p:cTn id="41" dur="750"/>
                                        <p:tgtEl>
                                          <p:spTgt spid="482"/>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484"/>
                                        </p:tgtEl>
                                        <p:attrNameLst>
                                          <p:attrName>style.visibility</p:attrName>
                                        </p:attrNameLst>
                                      </p:cBhvr>
                                      <p:to>
                                        <p:strVal val="visible"/>
                                      </p:to>
                                    </p:set>
                                    <p:anim calcmode="lin" valueType="num">
                                      <p:cBhvr additive="base">
                                        <p:cTn id="44" dur="500"/>
                                        <p:tgtEl>
                                          <p:spTgt spid="484"/>
                                        </p:tgtEl>
                                        <p:attrNameLst>
                                          <p:attrName>ppt_x</p:attrName>
                                        </p:attrNameLst>
                                      </p:cBhvr>
                                      <p:tavLst>
                                        <p:tav tm="0">
                                          <p:val>
                                            <p:strVal val="#ppt_x+1"/>
                                          </p:val>
                                        </p:tav>
                                        <p:tav tm="100000">
                                          <p:val>
                                            <p:strVal val="#ppt_x"/>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493"/>
                                        </p:tgtEl>
                                        <p:attrNameLst>
                                          <p:attrName>style.visibility</p:attrName>
                                        </p:attrNameLst>
                                      </p:cBhvr>
                                      <p:to>
                                        <p:strVal val="visible"/>
                                      </p:to>
                                    </p:set>
                                    <p:animEffect transition="in" filter="fade">
                                      <p:cBhvr>
                                        <p:cTn id="48" dur="500"/>
                                        <p:tgtEl>
                                          <p:spTgt spid="493"/>
                                        </p:tgtEl>
                                      </p:cBhvr>
                                    </p:animEffect>
                                  </p:childTnLst>
                                </p:cTn>
                              </p:par>
                              <p:par>
                                <p:cTn id="49" presetID="10" presetClass="entr" presetSubtype="0" fill="hold" nodeType="withEffect">
                                  <p:stCondLst>
                                    <p:cond delay="0"/>
                                  </p:stCondLst>
                                  <p:childTnLst>
                                    <p:set>
                                      <p:cBhvr>
                                        <p:cTn id="50" dur="1" fill="hold">
                                          <p:stCondLst>
                                            <p:cond delay="0"/>
                                          </p:stCondLst>
                                        </p:cTn>
                                        <p:tgtEl>
                                          <p:spTgt spid="494"/>
                                        </p:tgtEl>
                                        <p:attrNameLst>
                                          <p:attrName>style.visibility</p:attrName>
                                        </p:attrNameLst>
                                      </p:cBhvr>
                                      <p:to>
                                        <p:strVal val="visible"/>
                                      </p:to>
                                    </p:set>
                                    <p:animEffect transition="in" filter="fade">
                                      <p:cBhvr>
                                        <p:cTn id="51" dur="500"/>
                                        <p:tgtEl>
                                          <p:spTgt spid="494"/>
                                        </p:tgtEl>
                                      </p:cBhvr>
                                    </p:animEffect>
                                  </p:childTnLst>
                                </p:cTn>
                              </p:par>
                              <p:par>
                                <p:cTn id="52" presetID="10" presetClass="entr" presetSubtype="0" fill="hold" nodeType="withEffect">
                                  <p:stCondLst>
                                    <p:cond delay="0"/>
                                  </p:stCondLst>
                                  <p:childTnLst>
                                    <p:set>
                                      <p:cBhvr>
                                        <p:cTn id="53" dur="1" fill="hold">
                                          <p:stCondLst>
                                            <p:cond delay="0"/>
                                          </p:stCondLst>
                                        </p:cTn>
                                        <p:tgtEl>
                                          <p:spTgt spid="495"/>
                                        </p:tgtEl>
                                        <p:attrNameLst>
                                          <p:attrName>style.visibility</p:attrName>
                                        </p:attrNameLst>
                                      </p:cBhvr>
                                      <p:to>
                                        <p:strVal val="visible"/>
                                      </p:to>
                                    </p:set>
                                    <p:animEffect transition="in" filter="fade">
                                      <p:cBhvr>
                                        <p:cTn id="54"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6"/>
          <p:cNvSpPr txBox="1"/>
          <p:nvPr/>
        </p:nvSpPr>
        <p:spPr>
          <a:xfrm>
            <a:off x="7151487" y="4940695"/>
            <a:ext cx="3515092" cy="10168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065280"/>
                </a:solidFill>
                <a:latin typeface="Open Sans"/>
                <a:ea typeface="Open Sans"/>
                <a:cs typeface="Open Sans"/>
                <a:sym typeface="Open Sans"/>
              </a:rPr>
              <a:t>Salt Spring Literacy </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501" name="Google Shape;501;p16"/>
          <p:cNvPicPr preferRelativeResize="0"/>
          <p:nvPr/>
        </p:nvPicPr>
        <p:blipFill rotWithShape="1">
          <a:blip r:embed="rId3">
            <a:alphaModFix/>
          </a:blip>
          <a:srcRect/>
          <a:stretch/>
        </p:blipFill>
        <p:spPr>
          <a:xfrm>
            <a:off x="0" y="651667"/>
            <a:ext cx="5719762" cy="6061075"/>
          </a:xfrm>
          <a:prstGeom prst="rect">
            <a:avLst/>
          </a:prstGeom>
          <a:noFill/>
          <a:ln>
            <a:noFill/>
          </a:ln>
        </p:spPr>
      </p:pic>
      <p:sp>
        <p:nvSpPr>
          <p:cNvPr id="502" name="Google Shape;502;p16"/>
          <p:cNvSpPr/>
          <p:nvPr/>
        </p:nvSpPr>
        <p:spPr>
          <a:xfrm>
            <a:off x="5719762" y="4940695"/>
            <a:ext cx="1162050" cy="116363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13-24</a:t>
            </a:r>
            <a:endParaRPr sz="1800" b="0" i="0" u="none" strike="noStrike" cap="none">
              <a:solidFill>
                <a:schemeClr val="lt1"/>
              </a:solidFill>
              <a:latin typeface="Open Sans SemiBold"/>
              <a:ea typeface="Open Sans SemiBold"/>
              <a:cs typeface="Open Sans SemiBold"/>
              <a:sym typeface="Open Sans SemiBold"/>
            </a:endParaRPr>
          </a:p>
        </p:txBody>
      </p:sp>
      <p:sp>
        <p:nvSpPr>
          <p:cNvPr id="503" name="Google Shape;503;p16"/>
          <p:cNvSpPr/>
          <p:nvPr/>
        </p:nvSpPr>
        <p:spPr>
          <a:xfrm>
            <a:off x="5688862" y="3168649"/>
            <a:ext cx="1162050" cy="1163637"/>
          </a:xfrm>
          <a:prstGeom prst="ellipse">
            <a:avLst/>
          </a:prstGeom>
          <a:solidFill>
            <a:srgbClr val="34B2E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Ages6-12</a:t>
            </a:r>
            <a:endParaRPr sz="1800" b="0" i="0" u="none" strike="noStrike" cap="none">
              <a:solidFill>
                <a:schemeClr val="lt1"/>
              </a:solidFill>
              <a:latin typeface="Open Sans SemiBold"/>
              <a:ea typeface="Open Sans SemiBold"/>
              <a:cs typeface="Open Sans SemiBold"/>
              <a:sym typeface="Open Sans SemiBold"/>
            </a:endParaRPr>
          </a:p>
        </p:txBody>
      </p:sp>
      <p:sp>
        <p:nvSpPr>
          <p:cNvPr id="504" name="Google Shape;504;p16"/>
          <p:cNvSpPr/>
          <p:nvPr/>
        </p:nvSpPr>
        <p:spPr>
          <a:xfrm>
            <a:off x="5688862" y="1449680"/>
            <a:ext cx="1162050" cy="1163637"/>
          </a:xfrm>
          <a:prstGeom prst="ellipse">
            <a:avLst/>
          </a:prstGeom>
          <a:solidFill>
            <a:srgbClr val="64D1D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SemiBold"/>
                <a:ea typeface="Open Sans SemiBold"/>
                <a:cs typeface="Open Sans SemiBold"/>
                <a:sym typeface="Open Sans SemiBold"/>
              </a:rPr>
              <a:t>Ages 0-5</a:t>
            </a:r>
            <a:endParaRPr sz="1800" b="0" i="0" u="none" strike="noStrike" cap="none">
              <a:solidFill>
                <a:schemeClr val="lt1"/>
              </a:solidFill>
              <a:latin typeface="Open Sans SemiBold"/>
              <a:ea typeface="Open Sans SemiBold"/>
              <a:cs typeface="Open Sans SemiBold"/>
              <a:sym typeface="Open Sans SemiBold"/>
            </a:endParaRPr>
          </a:p>
        </p:txBody>
      </p:sp>
      <p:sp>
        <p:nvSpPr>
          <p:cNvPr id="505" name="Google Shape;505;p16"/>
          <p:cNvSpPr txBox="1"/>
          <p:nvPr/>
        </p:nvSpPr>
        <p:spPr>
          <a:xfrm>
            <a:off x="1817003" y="2090738"/>
            <a:ext cx="2085753"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EARLY CHILDHOOD</a:t>
            </a:r>
            <a:endParaRPr/>
          </a:p>
        </p:txBody>
      </p:sp>
      <p:sp>
        <p:nvSpPr>
          <p:cNvPr id="506" name="Google Shape;506;p16"/>
          <p:cNvSpPr txBox="1"/>
          <p:nvPr/>
        </p:nvSpPr>
        <p:spPr>
          <a:xfrm>
            <a:off x="1573583" y="3429000"/>
            <a:ext cx="2516999" cy="64293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0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CHILDHOOD</a:t>
            </a:r>
            <a:r>
              <a:rPr lang="en-US" sz="2000" b="1" i="0" u="none" strike="noStrike" cap="none">
                <a:solidFill>
                  <a:srgbClr val="FFFFFF"/>
                </a:solidFill>
                <a:latin typeface="Open Sans SemiBold"/>
                <a:ea typeface="Open Sans SemiBold"/>
                <a:cs typeface="Open Sans SemiBold"/>
                <a:sym typeface="Open Sans SemiBold"/>
              </a:rPr>
              <a:t> </a:t>
            </a:r>
            <a:endParaRPr/>
          </a:p>
          <a:p>
            <a:pPr marL="0" marR="0" lvl="0" indent="0" algn="ctr" rtl="0">
              <a:lnSpc>
                <a:spcPct val="100000"/>
              </a:lnSpc>
              <a:spcBef>
                <a:spcPts val="0"/>
              </a:spcBef>
              <a:spcAft>
                <a:spcPts val="0"/>
              </a:spcAft>
              <a:buClr>
                <a:srgbClr val="FFFFFF"/>
              </a:buClr>
              <a:buSzPts val="3000"/>
              <a:buFont typeface="Open Sans SemiBold"/>
              <a:buNone/>
            </a:pPr>
            <a:endParaRPr sz="1050" b="0" i="0" u="none" strike="noStrike" cap="none">
              <a:solidFill>
                <a:srgbClr val="000000"/>
              </a:solidFill>
              <a:latin typeface="Arial"/>
              <a:ea typeface="Arial"/>
              <a:cs typeface="Arial"/>
              <a:sym typeface="Arial"/>
            </a:endParaRPr>
          </a:p>
        </p:txBody>
      </p:sp>
      <p:sp>
        <p:nvSpPr>
          <p:cNvPr id="507" name="Google Shape;507;p16"/>
          <p:cNvSpPr txBox="1"/>
          <p:nvPr/>
        </p:nvSpPr>
        <p:spPr>
          <a:xfrm>
            <a:off x="2089020" y="4767262"/>
            <a:ext cx="1541721" cy="94098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3200"/>
              <a:buFont typeface="Open Sans SemiBold"/>
              <a:buNone/>
            </a:pPr>
            <a:r>
              <a:rPr lang="en-US" sz="2400" b="1" i="0" u="none" strike="noStrike" cap="none">
                <a:solidFill>
                  <a:srgbClr val="FFFFFF"/>
                </a:solidFill>
                <a:latin typeface="Open Sans SemiBold"/>
                <a:ea typeface="Open Sans SemiBold"/>
                <a:cs typeface="Open Sans SemiBold"/>
                <a:sym typeface="Open Sans SemiBold"/>
              </a:rPr>
              <a:t>YOUTH</a:t>
            </a:r>
            <a:endParaRPr sz="1100" b="0" i="0" u="none" strike="noStrike" cap="none">
              <a:solidFill>
                <a:srgbClr val="000000"/>
              </a:solidFill>
              <a:latin typeface="Arial"/>
              <a:ea typeface="Arial"/>
              <a:cs typeface="Arial"/>
              <a:sym typeface="Arial"/>
            </a:endParaRPr>
          </a:p>
        </p:txBody>
      </p:sp>
      <p:sp>
        <p:nvSpPr>
          <p:cNvPr id="508" name="Google Shape;508;p16"/>
          <p:cNvSpPr txBox="1"/>
          <p:nvPr/>
        </p:nvSpPr>
        <p:spPr>
          <a:xfrm>
            <a:off x="1933575" y="143169"/>
            <a:ext cx="832485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Gulf Islands Literacy Programs and Services</a:t>
            </a:r>
            <a:endParaRPr/>
          </a:p>
          <a:p>
            <a:pPr marL="0" marR="0" lvl="0" indent="0" algn="ctr" rtl="0">
              <a:lnSpc>
                <a:spcPct val="100000"/>
              </a:lnSpc>
              <a:spcBef>
                <a:spcPts val="0"/>
              </a:spcBef>
              <a:spcAft>
                <a:spcPts val="0"/>
              </a:spcAft>
              <a:buNone/>
            </a:pPr>
            <a:r>
              <a:rPr lang="en-US" sz="2400" b="1" i="0" u="none" strike="noStrike" cap="none">
                <a:solidFill>
                  <a:srgbClr val="000000"/>
                </a:solidFill>
                <a:latin typeface="Open Sans SemiBold"/>
                <a:ea typeface="Open Sans SemiBold"/>
                <a:cs typeface="Open Sans SemiBold"/>
                <a:sym typeface="Open Sans SemiBold"/>
              </a:rPr>
              <a:t>Children and Youth </a:t>
            </a:r>
            <a:endParaRPr/>
          </a:p>
        </p:txBody>
      </p:sp>
      <p:sp>
        <p:nvSpPr>
          <p:cNvPr id="509" name="Google Shape;509;p16"/>
          <p:cNvSpPr txBox="1"/>
          <p:nvPr/>
        </p:nvSpPr>
        <p:spPr>
          <a:xfrm>
            <a:off x="7183660" y="3168649"/>
            <a:ext cx="3515092" cy="177204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Story Theater Production Society</a:t>
            </a:r>
            <a:endParaRPr/>
          </a:p>
          <a:p>
            <a:pPr marL="0" marR="0" lvl="0" indent="0" algn="l" rtl="0">
              <a:lnSpc>
                <a:spcPct val="100000"/>
              </a:lnSpc>
              <a:spcBef>
                <a:spcPts val="0"/>
              </a:spcBef>
              <a:spcAft>
                <a:spcPts val="0"/>
              </a:spcAft>
              <a:buNone/>
            </a:pPr>
            <a:r>
              <a:rPr lang="en-US" sz="1400" b="1" i="0" u="none" strike="noStrike" cap="none">
                <a:solidFill>
                  <a:srgbClr val="38B1E2"/>
                </a:solidFill>
                <a:latin typeface="Open Sans"/>
                <a:ea typeface="Open Sans"/>
                <a:cs typeface="Open Sans"/>
                <a:sym typeface="Open Sans"/>
              </a:rPr>
              <a:t>Salt Spring Literacy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0" name="Google Shape;510;p16"/>
          <p:cNvSpPr txBox="1"/>
          <p:nvPr/>
        </p:nvSpPr>
        <p:spPr>
          <a:xfrm>
            <a:off x="7151487" y="1465669"/>
            <a:ext cx="3515092" cy="13253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Vancouver Island Regional Library</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Story Theater Production Society</a:t>
            </a:r>
            <a:endParaRPr/>
          </a:p>
          <a:p>
            <a:pPr marL="0" marR="0" lvl="0" indent="0" algn="l" rtl="0">
              <a:lnSpc>
                <a:spcPct val="100000"/>
              </a:lnSpc>
              <a:spcBef>
                <a:spcPts val="0"/>
              </a:spcBef>
              <a:spcAft>
                <a:spcPts val="0"/>
              </a:spcAft>
              <a:buNone/>
            </a:pPr>
            <a:r>
              <a:rPr lang="en-US" sz="1400" b="1" i="0" u="none" strike="noStrike" cap="none">
                <a:solidFill>
                  <a:srgbClr val="64D1DA"/>
                </a:solidFill>
                <a:latin typeface="Open Sans"/>
                <a:ea typeface="Open Sans"/>
                <a:cs typeface="Open Sans"/>
                <a:sym typeface="Open Sans"/>
              </a:rPr>
              <a:t>Salt Spring Literacy</a:t>
            </a:r>
            <a:endParaRPr/>
          </a:p>
          <a:p>
            <a:pPr marL="0" marR="0" lvl="0" indent="0" algn="r" rtl="0">
              <a:lnSpc>
                <a:spcPct val="100000"/>
              </a:lnSpc>
              <a:spcBef>
                <a:spcPts val="0"/>
              </a:spcBef>
              <a:spcAft>
                <a:spcPts val="0"/>
              </a:spcAft>
              <a:buNone/>
            </a:pPr>
            <a:endParaRPr sz="1600" b="1" i="0" u="none" strike="noStrike" cap="none">
              <a:solidFill>
                <a:srgbClr val="64D1DA"/>
              </a:solidFill>
              <a:latin typeface="Open Sans"/>
              <a:ea typeface="Open Sans"/>
              <a:cs typeface="Open Sans"/>
              <a:sym typeface="Open Sans"/>
            </a:endParaRPr>
          </a:p>
          <a:p>
            <a:pPr marL="0" marR="0" lvl="0" indent="0" algn="r" rtl="0">
              <a:lnSpc>
                <a:spcPct val="100000"/>
              </a:lnSpc>
              <a:spcBef>
                <a:spcPts val="0"/>
              </a:spcBef>
              <a:spcAft>
                <a:spcPts val="0"/>
              </a:spcAft>
              <a:buNone/>
            </a:pPr>
            <a:r>
              <a:rPr lang="en-US" sz="1600" b="1" i="0" u="none" strike="noStrike" cap="none">
                <a:solidFill>
                  <a:srgbClr val="64D1DA"/>
                </a:solidFill>
                <a:latin typeface="Open Sans"/>
                <a:ea typeface="Open Sans"/>
                <a:cs typeface="Open Sans"/>
                <a:sym typeface="Open Sans"/>
              </a:rPr>
              <a:t> </a:t>
            </a:r>
            <a:endParaRPr/>
          </a:p>
          <a:p>
            <a:pPr marL="285750" marR="0" lvl="0" indent="-177800" algn="r" rtl="0">
              <a:lnSpc>
                <a:spcPct val="100000"/>
              </a:lnSpc>
              <a:spcBef>
                <a:spcPts val="0"/>
              </a:spcBef>
              <a:spcAft>
                <a:spcPts val="0"/>
              </a:spcAft>
              <a:buClr>
                <a:schemeClr val="dk1"/>
              </a:buClr>
              <a:buSzPts val="1700"/>
              <a:buFont typeface="Arial"/>
              <a:buNone/>
            </a:pPr>
            <a:endParaRPr sz="1600" b="0" i="0" u="none" strike="noStrike" cap="none">
              <a:solidFill>
                <a:schemeClr val="dk1"/>
              </a:solidFill>
              <a:latin typeface="Open Sans"/>
              <a:ea typeface="Open Sans"/>
              <a:cs typeface="Open Sans"/>
              <a:sym typeface="Open Sans"/>
            </a:endParaRPr>
          </a:p>
          <a:p>
            <a:pPr marL="0" marR="0" lvl="0" indent="0" algn="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511" name="Google Shape;511;p16">
            <a:hlinkClick r:id="rId4" action="ppaction://hlinksldjump"/>
          </p:cNvPr>
          <p:cNvPicPr preferRelativeResize="0"/>
          <p:nvPr/>
        </p:nvPicPr>
        <p:blipFill rotWithShape="1">
          <a:blip r:embed="rId5">
            <a:alphaModFix/>
          </a:blip>
          <a:srcRect/>
          <a:stretch/>
        </p:blipFill>
        <p:spPr>
          <a:xfrm>
            <a:off x="0" y="-85765"/>
            <a:ext cx="914479" cy="914479"/>
          </a:xfrm>
          <a:prstGeom prst="rect">
            <a:avLst/>
          </a:prstGeom>
          <a:noFill/>
          <a:ln>
            <a:noFill/>
          </a:ln>
        </p:spPr>
      </p:pic>
      <p:pic>
        <p:nvPicPr>
          <p:cNvPr id="512" name="Google Shape;512;p16">
            <a:hlinkClick r:id="rId6" action="ppaction://hlinksldjump"/>
          </p:cNvPr>
          <p:cNvPicPr preferRelativeResize="0"/>
          <p:nvPr/>
        </p:nvPicPr>
        <p:blipFill rotWithShape="1">
          <a:blip r:embed="rId7">
            <a:alphaModFix/>
          </a:blip>
          <a:srcRect/>
          <a:stretch/>
        </p:blipFill>
        <p:spPr>
          <a:xfrm>
            <a:off x="11363246" y="6033292"/>
            <a:ext cx="914479" cy="914479"/>
          </a:xfrm>
          <a:prstGeom prst="rect">
            <a:avLst/>
          </a:prstGeom>
          <a:noFill/>
          <a:ln>
            <a:noFill/>
          </a:ln>
        </p:spPr>
      </p:pic>
      <p:pic>
        <p:nvPicPr>
          <p:cNvPr id="513" name="Google Shape;513;p16">
            <a:hlinkClick r:id="rId8" action="ppaction://hlinksldjump"/>
          </p:cNvPr>
          <p:cNvPicPr preferRelativeResize="0"/>
          <p:nvPr/>
        </p:nvPicPr>
        <p:blipFill rotWithShape="1">
          <a:blip r:embed="rId9">
            <a:alphaModFix/>
          </a:blip>
          <a:srcRect/>
          <a:stretch/>
        </p:blipFill>
        <p:spPr>
          <a:xfrm>
            <a:off x="11277521" y="-85766"/>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anim calcmode="lin" valueType="num">
                                      <p:cBhvr additive="base">
                                        <p:cTn id="7" dur="500"/>
                                        <p:tgtEl>
                                          <p:spTgt spid="508"/>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01"/>
                                        </p:tgtEl>
                                        <p:attrNameLst>
                                          <p:attrName>style.visibility</p:attrName>
                                        </p:attrNameLst>
                                      </p:cBhvr>
                                      <p:to>
                                        <p:strVal val="visible"/>
                                      </p:to>
                                    </p:set>
                                    <p:anim calcmode="lin" valueType="num">
                                      <p:cBhvr additive="base">
                                        <p:cTn id="11" dur="750"/>
                                        <p:tgtEl>
                                          <p:spTgt spid="501"/>
                                        </p:tgtEl>
                                        <p:attrNameLst>
                                          <p:attrName>ppt_y</p:attrName>
                                        </p:attrNameLst>
                                      </p:cBhvr>
                                      <p:tavLst>
                                        <p:tav tm="0">
                                          <p:val>
                                            <p:strVal val="#ppt_y+1"/>
                                          </p:val>
                                        </p:tav>
                                        <p:tav tm="100000">
                                          <p:val>
                                            <p:strVal val="#ppt_y"/>
                                          </p:val>
                                        </p:tav>
                                      </p:tavLst>
                                    </p:anim>
                                  </p:childTnLst>
                                </p:cTn>
                              </p:par>
                            </p:childTnLst>
                          </p:cTn>
                        </p:par>
                        <p:par>
                          <p:cTn id="12" fill="hold">
                            <p:stCondLst>
                              <p:cond delay="1250"/>
                            </p:stCondLst>
                            <p:childTnLst>
                              <p:par>
                                <p:cTn id="13" presetID="23" presetClass="entr" presetSubtype="16" fill="hold" nodeType="afterEffect">
                                  <p:stCondLst>
                                    <p:cond delay="0"/>
                                  </p:stCondLst>
                                  <p:childTnLst>
                                    <p:set>
                                      <p:cBhvr>
                                        <p:cTn id="14" dur="1" fill="hold">
                                          <p:stCondLst>
                                            <p:cond delay="0"/>
                                          </p:stCondLst>
                                        </p:cTn>
                                        <p:tgtEl>
                                          <p:spTgt spid="505"/>
                                        </p:tgtEl>
                                        <p:attrNameLst>
                                          <p:attrName>style.visibility</p:attrName>
                                        </p:attrNameLst>
                                      </p:cBhvr>
                                      <p:to>
                                        <p:strVal val="visible"/>
                                      </p:to>
                                    </p:set>
                                    <p:anim calcmode="lin" valueType="num">
                                      <p:cBhvr additive="base">
                                        <p:cTn id="15" dur="750"/>
                                        <p:tgtEl>
                                          <p:spTgt spid="505"/>
                                        </p:tgtEl>
                                        <p:attrNameLst>
                                          <p:attrName>ppt_w</p:attrName>
                                        </p:attrNameLst>
                                      </p:cBhvr>
                                      <p:tavLst>
                                        <p:tav tm="0">
                                          <p:val>
                                            <p:strVal val="0"/>
                                          </p:val>
                                        </p:tav>
                                        <p:tav tm="100000">
                                          <p:val>
                                            <p:strVal val="#ppt_w"/>
                                          </p:val>
                                        </p:tav>
                                      </p:tavLst>
                                    </p:anim>
                                    <p:anim calcmode="lin" valueType="num">
                                      <p:cBhvr additive="base">
                                        <p:cTn id="16" dur="750"/>
                                        <p:tgtEl>
                                          <p:spTgt spid="505"/>
                                        </p:tgtEl>
                                        <p:attrNameLst>
                                          <p:attrName>ppt_h</p:attrName>
                                        </p:attrNameLst>
                                      </p:cBhvr>
                                      <p:tavLst>
                                        <p:tav tm="0">
                                          <p:val>
                                            <p:strVal val="0"/>
                                          </p:val>
                                        </p:tav>
                                        <p:tav tm="100000">
                                          <p:val>
                                            <p:strVal val="#ppt_h"/>
                                          </p:val>
                                        </p:tav>
                                      </p:tavLst>
                                    </p:anim>
                                  </p:childTnLst>
                                </p:cTn>
                              </p:par>
                              <p:par>
                                <p:cTn id="17" presetID="2" presetClass="entr" presetSubtype="2" fill="hold" nodeType="withEffect">
                                  <p:stCondLst>
                                    <p:cond delay="0"/>
                                  </p:stCondLst>
                                  <p:childTnLst>
                                    <p:set>
                                      <p:cBhvr>
                                        <p:cTn id="18" dur="1" fill="hold">
                                          <p:stCondLst>
                                            <p:cond delay="0"/>
                                          </p:stCondLst>
                                        </p:cTn>
                                        <p:tgtEl>
                                          <p:spTgt spid="504"/>
                                        </p:tgtEl>
                                        <p:attrNameLst>
                                          <p:attrName>style.visibility</p:attrName>
                                        </p:attrNameLst>
                                      </p:cBhvr>
                                      <p:to>
                                        <p:strVal val="visible"/>
                                      </p:to>
                                    </p:set>
                                    <p:anim calcmode="lin" valueType="num">
                                      <p:cBhvr additive="base">
                                        <p:cTn id="19" dur="500"/>
                                        <p:tgtEl>
                                          <p:spTgt spid="504"/>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510"/>
                                        </p:tgtEl>
                                        <p:attrNameLst>
                                          <p:attrName>style.visibility</p:attrName>
                                        </p:attrNameLst>
                                      </p:cBhvr>
                                      <p:to>
                                        <p:strVal val="visible"/>
                                      </p:to>
                                    </p:set>
                                    <p:anim calcmode="lin" valueType="num">
                                      <p:cBhvr additive="base">
                                        <p:cTn id="22" dur="750"/>
                                        <p:tgtEl>
                                          <p:spTgt spid="510"/>
                                        </p:tgtEl>
                                        <p:attrNameLst>
                                          <p:attrName>ppt_x</p:attrName>
                                        </p:attrNameLst>
                                      </p:cBhvr>
                                      <p:tavLst>
                                        <p:tav tm="0">
                                          <p:val>
                                            <p:strVal val="#ppt_x+1"/>
                                          </p:val>
                                        </p:tav>
                                        <p:tav tm="100000">
                                          <p:val>
                                            <p:strVal val="#ppt_x"/>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506"/>
                                        </p:tgtEl>
                                        <p:attrNameLst>
                                          <p:attrName>style.visibility</p:attrName>
                                        </p:attrNameLst>
                                      </p:cBhvr>
                                      <p:to>
                                        <p:strVal val="visible"/>
                                      </p:to>
                                    </p:set>
                                    <p:anim calcmode="lin" valueType="num">
                                      <p:cBhvr additive="base">
                                        <p:cTn id="26" dur="750"/>
                                        <p:tgtEl>
                                          <p:spTgt spid="506"/>
                                        </p:tgtEl>
                                        <p:attrNameLst>
                                          <p:attrName>ppt_w</p:attrName>
                                        </p:attrNameLst>
                                      </p:cBhvr>
                                      <p:tavLst>
                                        <p:tav tm="0">
                                          <p:val>
                                            <p:strVal val="0"/>
                                          </p:val>
                                        </p:tav>
                                        <p:tav tm="100000">
                                          <p:val>
                                            <p:strVal val="#ppt_w"/>
                                          </p:val>
                                        </p:tav>
                                      </p:tavLst>
                                    </p:anim>
                                    <p:anim calcmode="lin" valueType="num">
                                      <p:cBhvr additive="base">
                                        <p:cTn id="27" dur="750"/>
                                        <p:tgtEl>
                                          <p:spTgt spid="506"/>
                                        </p:tgtEl>
                                        <p:attrNameLst>
                                          <p:attrName>ppt_h</p:attrName>
                                        </p:attrNameLst>
                                      </p:cBhvr>
                                      <p:tavLst>
                                        <p:tav tm="0">
                                          <p:val>
                                            <p:strVal val="0"/>
                                          </p:val>
                                        </p:tav>
                                        <p:tav tm="100000">
                                          <p:val>
                                            <p:strVal val="#ppt_h"/>
                                          </p:val>
                                        </p:tav>
                                      </p:tavLst>
                                    </p:anim>
                                  </p:childTnLst>
                                </p:cTn>
                              </p:par>
                              <p:par>
                                <p:cTn id="28" presetID="2" presetClass="entr" presetSubtype="2" fill="hold" nodeType="withEffect">
                                  <p:stCondLst>
                                    <p:cond delay="0"/>
                                  </p:stCondLst>
                                  <p:childTnLst>
                                    <p:set>
                                      <p:cBhvr>
                                        <p:cTn id="29" dur="1" fill="hold">
                                          <p:stCondLst>
                                            <p:cond delay="0"/>
                                          </p:stCondLst>
                                        </p:cTn>
                                        <p:tgtEl>
                                          <p:spTgt spid="503"/>
                                        </p:tgtEl>
                                        <p:attrNameLst>
                                          <p:attrName>style.visibility</p:attrName>
                                        </p:attrNameLst>
                                      </p:cBhvr>
                                      <p:to>
                                        <p:strVal val="visible"/>
                                      </p:to>
                                    </p:set>
                                    <p:anim calcmode="lin" valueType="num">
                                      <p:cBhvr additive="base">
                                        <p:cTn id="30" dur="500"/>
                                        <p:tgtEl>
                                          <p:spTgt spid="503"/>
                                        </p:tgtEl>
                                        <p:attrNameLst>
                                          <p:attrName>ppt_x</p:attrName>
                                        </p:attrNameLst>
                                      </p:cBhvr>
                                      <p:tavLst>
                                        <p:tav tm="0">
                                          <p:val>
                                            <p:strVal val="#ppt_x+1"/>
                                          </p:val>
                                        </p:tav>
                                        <p:tav tm="100000">
                                          <p:val>
                                            <p:strVal val="#ppt_x"/>
                                          </p:val>
                                        </p:tav>
                                      </p:tavLst>
                                    </p:anim>
                                  </p:childTnLst>
                                </p:cTn>
                              </p:par>
                              <p:par>
                                <p:cTn id="31" presetID="2" presetClass="entr" presetSubtype="2" fill="hold" nodeType="withEffect">
                                  <p:stCondLst>
                                    <p:cond delay="0"/>
                                  </p:stCondLst>
                                  <p:childTnLst>
                                    <p:set>
                                      <p:cBhvr>
                                        <p:cTn id="32" dur="1" fill="hold">
                                          <p:stCondLst>
                                            <p:cond delay="0"/>
                                          </p:stCondLst>
                                        </p:cTn>
                                        <p:tgtEl>
                                          <p:spTgt spid="509"/>
                                        </p:tgtEl>
                                        <p:attrNameLst>
                                          <p:attrName>style.visibility</p:attrName>
                                        </p:attrNameLst>
                                      </p:cBhvr>
                                      <p:to>
                                        <p:strVal val="visible"/>
                                      </p:to>
                                    </p:set>
                                    <p:anim calcmode="lin" valueType="num">
                                      <p:cBhvr additive="base">
                                        <p:cTn id="33" dur="750"/>
                                        <p:tgtEl>
                                          <p:spTgt spid="509"/>
                                        </p:tgtEl>
                                        <p:attrNameLst>
                                          <p:attrName>ppt_x</p:attrName>
                                        </p:attrNameLst>
                                      </p:cBhvr>
                                      <p:tavLst>
                                        <p:tav tm="0">
                                          <p:val>
                                            <p:strVal val="#ppt_x+1"/>
                                          </p:val>
                                        </p:tav>
                                        <p:tav tm="100000">
                                          <p:val>
                                            <p:strVal val="#ppt_x"/>
                                          </p:val>
                                        </p:tav>
                                      </p:tavLst>
                                    </p:anim>
                                  </p:childTnLst>
                                </p:cTn>
                              </p:par>
                            </p:childTnLst>
                          </p:cTn>
                        </p:par>
                        <p:par>
                          <p:cTn id="34" fill="hold">
                            <p:stCondLst>
                              <p:cond delay="2750"/>
                            </p:stCondLst>
                            <p:childTnLst>
                              <p:par>
                                <p:cTn id="35" presetID="23" presetClass="entr" presetSubtype="16" fill="hold" nodeType="afterEffect">
                                  <p:stCondLst>
                                    <p:cond delay="0"/>
                                  </p:stCondLst>
                                  <p:childTnLst>
                                    <p:set>
                                      <p:cBhvr>
                                        <p:cTn id="36" dur="1" fill="hold">
                                          <p:stCondLst>
                                            <p:cond delay="0"/>
                                          </p:stCondLst>
                                        </p:cTn>
                                        <p:tgtEl>
                                          <p:spTgt spid="507"/>
                                        </p:tgtEl>
                                        <p:attrNameLst>
                                          <p:attrName>style.visibility</p:attrName>
                                        </p:attrNameLst>
                                      </p:cBhvr>
                                      <p:to>
                                        <p:strVal val="visible"/>
                                      </p:to>
                                    </p:set>
                                    <p:anim calcmode="lin" valueType="num">
                                      <p:cBhvr additive="base">
                                        <p:cTn id="37" dur="750"/>
                                        <p:tgtEl>
                                          <p:spTgt spid="507"/>
                                        </p:tgtEl>
                                        <p:attrNameLst>
                                          <p:attrName>ppt_w</p:attrName>
                                        </p:attrNameLst>
                                      </p:cBhvr>
                                      <p:tavLst>
                                        <p:tav tm="0">
                                          <p:val>
                                            <p:strVal val="0"/>
                                          </p:val>
                                        </p:tav>
                                        <p:tav tm="100000">
                                          <p:val>
                                            <p:strVal val="#ppt_w"/>
                                          </p:val>
                                        </p:tav>
                                      </p:tavLst>
                                    </p:anim>
                                    <p:anim calcmode="lin" valueType="num">
                                      <p:cBhvr additive="base">
                                        <p:cTn id="38" dur="750"/>
                                        <p:tgtEl>
                                          <p:spTgt spid="507"/>
                                        </p:tgtEl>
                                        <p:attrNameLst>
                                          <p:attrName>ppt_h</p:attrName>
                                        </p:attrNameLst>
                                      </p:cBhvr>
                                      <p:tavLst>
                                        <p:tav tm="0">
                                          <p:val>
                                            <p:strVal val="0"/>
                                          </p:val>
                                        </p:tav>
                                        <p:tav tm="100000">
                                          <p:val>
                                            <p:strVal val="#ppt_h"/>
                                          </p:val>
                                        </p:tav>
                                      </p:tavLst>
                                    </p:anim>
                                  </p:childTnLst>
                                </p:cTn>
                              </p:par>
                              <p:par>
                                <p:cTn id="39" presetID="2" presetClass="entr" presetSubtype="2" fill="hold" nodeType="withEffect">
                                  <p:stCondLst>
                                    <p:cond delay="0"/>
                                  </p:stCondLst>
                                  <p:childTnLst>
                                    <p:set>
                                      <p:cBhvr>
                                        <p:cTn id="40" dur="1" fill="hold">
                                          <p:stCondLst>
                                            <p:cond delay="0"/>
                                          </p:stCondLst>
                                        </p:cTn>
                                        <p:tgtEl>
                                          <p:spTgt spid="500"/>
                                        </p:tgtEl>
                                        <p:attrNameLst>
                                          <p:attrName>style.visibility</p:attrName>
                                        </p:attrNameLst>
                                      </p:cBhvr>
                                      <p:to>
                                        <p:strVal val="visible"/>
                                      </p:to>
                                    </p:set>
                                    <p:anim calcmode="lin" valueType="num">
                                      <p:cBhvr additive="base">
                                        <p:cTn id="41" dur="750"/>
                                        <p:tgtEl>
                                          <p:spTgt spid="500"/>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502"/>
                                        </p:tgtEl>
                                        <p:attrNameLst>
                                          <p:attrName>style.visibility</p:attrName>
                                        </p:attrNameLst>
                                      </p:cBhvr>
                                      <p:to>
                                        <p:strVal val="visible"/>
                                      </p:to>
                                    </p:set>
                                    <p:anim calcmode="lin" valueType="num">
                                      <p:cBhvr additive="base">
                                        <p:cTn id="44" dur="500"/>
                                        <p:tgtEl>
                                          <p:spTgt spid="502"/>
                                        </p:tgtEl>
                                        <p:attrNameLst>
                                          <p:attrName>ppt_x</p:attrName>
                                        </p:attrNameLst>
                                      </p:cBhvr>
                                      <p:tavLst>
                                        <p:tav tm="0">
                                          <p:val>
                                            <p:strVal val="#ppt_x+1"/>
                                          </p:val>
                                        </p:tav>
                                        <p:tav tm="100000">
                                          <p:val>
                                            <p:strVal val="#ppt_x"/>
                                          </p:val>
                                        </p:tav>
                                      </p:tavLst>
                                    </p:anim>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511"/>
                                        </p:tgtEl>
                                        <p:attrNameLst>
                                          <p:attrName>style.visibility</p:attrName>
                                        </p:attrNameLst>
                                      </p:cBhvr>
                                      <p:to>
                                        <p:strVal val="visible"/>
                                      </p:to>
                                    </p:set>
                                    <p:animEffect transition="in" filter="fade">
                                      <p:cBhvr>
                                        <p:cTn id="48" dur="500"/>
                                        <p:tgtEl>
                                          <p:spTgt spid="511"/>
                                        </p:tgtEl>
                                      </p:cBhvr>
                                    </p:animEffect>
                                  </p:childTnLst>
                                </p:cTn>
                              </p:par>
                              <p:par>
                                <p:cTn id="49" presetID="10" presetClass="entr" presetSubtype="0" fill="hold" nodeType="withEffect">
                                  <p:stCondLst>
                                    <p:cond delay="0"/>
                                  </p:stCondLst>
                                  <p:childTnLst>
                                    <p:set>
                                      <p:cBhvr>
                                        <p:cTn id="50" dur="1" fill="hold">
                                          <p:stCondLst>
                                            <p:cond delay="0"/>
                                          </p:stCondLst>
                                        </p:cTn>
                                        <p:tgtEl>
                                          <p:spTgt spid="513"/>
                                        </p:tgtEl>
                                        <p:attrNameLst>
                                          <p:attrName>style.visibility</p:attrName>
                                        </p:attrNameLst>
                                      </p:cBhvr>
                                      <p:to>
                                        <p:strVal val="visible"/>
                                      </p:to>
                                    </p:set>
                                    <p:animEffect transition="in" filter="fade">
                                      <p:cBhvr>
                                        <p:cTn id="51" dur="500"/>
                                        <p:tgtEl>
                                          <p:spTgt spid="513"/>
                                        </p:tgtEl>
                                      </p:cBhvr>
                                    </p:animEffect>
                                  </p:childTnLst>
                                </p:cTn>
                              </p:par>
                              <p:par>
                                <p:cTn id="52" presetID="10" presetClass="entr" presetSubtype="0" fill="hold" nodeType="withEffect">
                                  <p:stCondLst>
                                    <p:cond delay="0"/>
                                  </p:stCondLst>
                                  <p:childTnLst>
                                    <p:set>
                                      <p:cBhvr>
                                        <p:cTn id="53" dur="1" fill="hold">
                                          <p:stCondLst>
                                            <p:cond delay="0"/>
                                          </p:stCondLst>
                                        </p:cTn>
                                        <p:tgtEl>
                                          <p:spTgt spid="512"/>
                                        </p:tgtEl>
                                        <p:attrNameLst>
                                          <p:attrName>style.visibility</p:attrName>
                                        </p:attrNameLst>
                                      </p:cBhvr>
                                      <p:to>
                                        <p:strVal val="visible"/>
                                      </p:to>
                                    </p:set>
                                    <p:animEffect transition="in" filter="fade">
                                      <p:cBhvr>
                                        <p:cTn id="54" dur="500"/>
                                        <p:tgtEl>
                                          <p:spTgt spid="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7"/>
        <p:cNvGrpSpPr/>
        <p:nvPr/>
      </p:nvGrpSpPr>
      <p:grpSpPr>
        <a:xfrm>
          <a:off x="0" y="0"/>
          <a:ext cx="0" cy="0"/>
          <a:chOff x="0" y="0"/>
          <a:chExt cx="0" cy="0"/>
        </a:xfrm>
      </p:grpSpPr>
      <p:sp>
        <p:nvSpPr>
          <p:cNvPr id="518" name="Google Shape;518;p17"/>
          <p:cNvSpPr/>
          <p:nvPr/>
        </p:nvSpPr>
        <p:spPr>
          <a:xfrm>
            <a:off x="8685213" y="4460875"/>
            <a:ext cx="361950" cy="874713"/>
          </a:xfrm>
          <a:custGeom>
            <a:avLst/>
            <a:gdLst/>
            <a:ahLst/>
            <a:cxnLst/>
            <a:rect l="l" t="t" r="r" b="b"/>
            <a:pathLst>
              <a:path w="83" h="200" extrusionOk="0">
                <a:moveTo>
                  <a:pt x="0" y="0"/>
                </a:moveTo>
                <a:cubicBezTo>
                  <a:pt x="38" y="63"/>
                  <a:pt x="66" y="130"/>
                  <a:pt x="83" y="20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9" name="Google Shape;519;p17"/>
          <p:cNvSpPr/>
          <p:nvPr/>
        </p:nvSpPr>
        <p:spPr>
          <a:xfrm>
            <a:off x="6797675" y="3092450"/>
            <a:ext cx="904875" cy="381000"/>
          </a:xfrm>
          <a:custGeom>
            <a:avLst/>
            <a:gdLst/>
            <a:ahLst/>
            <a:cxnLst/>
            <a:rect l="l" t="t" r="r" b="b"/>
            <a:pathLst>
              <a:path w="207" h="87" extrusionOk="0">
                <a:moveTo>
                  <a:pt x="0" y="0"/>
                </a:moveTo>
                <a:cubicBezTo>
                  <a:pt x="72" y="17"/>
                  <a:pt x="142" y="46"/>
                  <a:pt x="207" y="87"/>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0" name="Google Shape;520;p17"/>
          <p:cNvSpPr/>
          <p:nvPr/>
        </p:nvSpPr>
        <p:spPr>
          <a:xfrm>
            <a:off x="4505325" y="3092450"/>
            <a:ext cx="900113" cy="376238"/>
          </a:xfrm>
          <a:custGeom>
            <a:avLst/>
            <a:gdLst/>
            <a:ahLst/>
            <a:cxnLst/>
            <a:rect l="l" t="t" r="r" b="b"/>
            <a:pathLst>
              <a:path w="206" h="86" extrusionOk="0">
                <a:moveTo>
                  <a:pt x="0" y="86"/>
                </a:moveTo>
                <a:cubicBezTo>
                  <a:pt x="64" y="46"/>
                  <a:pt x="134" y="17"/>
                  <a:pt x="206"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1" name="Google Shape;521;p17"/>
          <p:cNvSpPr/>
          <p:nvPr/>
        </p:nvSpPr>
        <p:spPr>
          <a:xfrm>
            <a:off x="3155950" y="4465638"/>
            <a:ext cx="357188" cy="865187"/>
          </a:xfrm>
          <a:custGeom>
            <a:avLst/>
            <a:gdLst/>
            <a:ahLst/>
            <a:cxnLst/>
            <a:rect l="l" t="t" r="r" b="b"/>
            <a:pathLst>
              <a:path w="82" h="198" extrusionOk="0">
                <a:moveTo>
                  <a:pt x="0" y="198"/>
                </a:moveTo>
                <a:cubicBezTo>
                  <a:pt x="17" y="129"/>
                  <a:pt x="44" y="62"/>
                  <a:pt x="82"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2" name="Google Shape;522;p17">
            <a:hlinkClick r:id="rId3" action="ppaction://hlinksldjump"/>
          </p:cNvPr>
          <p:cNvSpPr/>
          <p:nvPr/>
        </p:nvSpPr>
        <p:spPr>
          <a:xfrm>
            <a:off x="7632700" y="3294063"/>
            <a:ext cx="1217613" cy="1214437"/>
          </a:xfrm>
          <a:custGeom>
            <a:avLst/>
            <a:gdLst/>
            <a:ahLst/>
            <a:cxnLst/>
            <a:rect l="l" t="t" r="r" b="b"/>
            <a:pathLst>
              <a:path w="279" h="278" extrusionOk="0">
                <a:moveTo>
                  <a:pt x="229" y="229"/>
                </a:moveTo>
                <a:cubicBezTo>
                  <a:pt x="180" y="278"/>
                  <a:pt x="99" y="278"/>
                  <a:pt x="50" y="229"/>
                </a:cubicBezTo>
                <a:cubicBezTo>
                  <a:pt x="0" y="179"/>
                  <a:pt x="0" y="99"/>
                  <a:pt x="50" y="49"/>
                </a:cubicBezTo>
                <a:cubicBezTo>
                  <a:pt x="99" y="0"/>
                  <a:pt x="180" y="0"/>
                  <a:pt x="229" y="49"/>
                </a:cubicBezTo>
                <a:cubicBezTo>
                  <a:pt x="279" y="99"/>
                  <a:pt x="279" y="179"/>
                  <a:pt x="229" y="229"/>
                </a:cubicBez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3" name="Google Shape;523;p17">
            <a:hlinkClick r:id="rId4" action="ppaction://hlinksldjump"/>
          </p:cNvPr>
          <p:cNvSpPr/>
          <p:nvPr/>
        </p:nvSpPr>
        <p:spPr>
          <a:xfrm>
            <a:off x="8575675" y="5492750"/>
            <a:ext cx="1104900" cy="1106488"/>
          </a:xfrm>
          <a:prstGeom prst="ellipse">
            <a:avLst/>
          </a:prstGeom>
          <a:solidFill>
            <a:srgbClr val="70D8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524" name="Google Shape;524;p17">
            <a:hlinkClick r:id="rId5" action="ppaction://hlinksldjump"/>
          </p:cNvPr>
          <p:cNvSpPr/>
          <p:nvPr/>
        </p:nvSpPr>
        <p:spPr>
          <a:xfrm>
            <a:off x="2517775" y="5492750"/>
            <a:ext cx="1109663" cy="1106488"/>
          </a:xfrm>
          <a:prstGeom prst="ellipse">
            <a:avLst/>
          </a:prstGeom>
          <a:solidFill>
            <a:srgbClr val="FF87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525" name="Google Shape;525;p17">
            <a:hlinkClick r:id="rId6" action="ppaction://hlinksldjump"/>
          </p:cNvPr>
          <p:cNvSpPr/>
          <p:nvPr/>
        </p:nvSpPr>
        <p:spPr>
          <a:xfrm>
            <a:off x="3352800" y="3294063"/>
            <a:ext cx="1212850" cy="1214437"/>
          </a:xfrm>
          <a:custGeom>
            <a:avLst/>
            <a:gdLst/>
            <a:ahLst/>
            <a:cxnLst/>
            <a:rect l="l" t="t" r="r" b="b"/>
            <a:pathLst>
              <a:path w="278" h="278" extrusionOk="0">
                <a:moveTo>
                  <a:pt x="229" y="49"/>
                </a:moveTo>
                <a:cubicBezTo>
                  <a:pt x="278" y="99"/>
                  <a:pt x="278" y="179"/>
                  <a:pt x="229" y="229"/>
                </a:cubicBezTo>
                <a:cubicBezTo>
                  <a:pt x="179" y="278"/>
                  <a:pt x="99" y="278"/>
                  <a:pt x="49" y="229"/>
                </a:cubicBezTo>
                <a:cubicBezTo>
                  <a:pt x="0" y="179"/>
                  <a:pt x="0" y="99"/>
                  <a:pt x="49" y="49"/>
                </a:cubicBezTo>
                <a:cubicBezTo>
                  <a:pt x="99" y="0"/>
                  <a:pt x="179" y="0"/>
                  <a:pt x="229" y="49"/>
                </a:cubicBez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6" name="Google Shape;526;p17">
            <a:hlinkClick r:id="rId7" action="ppaction://hlinksldjump"/>
          </p:cNvPr>
          <p:cNvSpPr/>
          <p:nvPr/>
        </p:nvSpPr>
        <p:spPr>
          <a:xfrm>
            <a:off x="5545138" y="2459038"/>
            <a:ext cx="1108075" cy="1109662"/>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527" name="Google Shape;527;p17">
            <a:hlinkClick r:id="rId8" action="ppaction://hlinksldjump"/>
          </p:cNvPr>
          <p:cNvSpPr txBox="1"/>
          <p:nvPr/>
        </p:nvSpPr>
        <p:spPr>
          <a:xfrm>
            <a:off x="285750" y="2359025"/>
            <a:ext cx="3121025" cy="1109663"/>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8C103D"/>
              </a:buClr>
              <a:buSzPts val="2300"/>
              <a:buFont typeface="Open Sans SemiBold"/>
              <a:buNone/>
            </a:pPr>
            <a:r>
              <a:rPr lang="en-US" sz="2300" b="1" i="0" u="none" strike="noStrike" cap="none">
                <a:solidFill>
                  <a:srgbClr val="8C103D"/>
                </a:solidFill>
                <a:latin typeface="Open Sans SemiBold"/>
                <a:ea typeface="Open Sans SemiBold"/>
                <a:cs typeface="Open Sans SemiBold"/>
                <a:sym typeface="Open Sans SemiBold"/>
              </a:rPr>
              <a:t>Newcomers and English Language Learners (ELL)</a:t>
            </a:r>
            <a:endParaRPr sz="1400" b="0" i="0" u="none" strike="noStrike" cap="none">
              <a:solidFill>
                <a:srgbClr val="000000"/>
              </a:solidFill>
              <a:latin typeface="Arial"/>
              <a:ea typeface="Arial"/>
              <a:cs typeface="Arial"/>
              <a:sym typeface="Arial"/>
            </a:endParaRPr>
          </a:p>
        </p:txBody>
      </p:sp>
      <p:sp>
        <p:nvSpPr>
          <p:cNvPr id="528" name="Google Shape;528;p17">
            <a:hlinkClick r:id="rId3" action="ppaction://hlinksldjump"/>
          </p:cNvPr>
          <p:cNvSpPr txBox="1"/>
          <p:nvPr/>
        </p:nvSpPr>
        <p:spPr>
          <a:xfrm>
            <a:off x="8850313" y="2868328"/>
            <a:ext cx="2189162" cy="65592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38B1E2"/>
                </a:solidFill>
                <a:latin typeface="Open Sans SemiBold"/>
                <a:ea typeface="Open Sans SemiBold"/>
                <a:cs typeface="Open Sans SemiBold"/>
                <a:sym typeface="Open Sans SemiBold"/>
              </a:rPr>
              <a:t>Fewer years of Education</a:t>
            </a:r>
            <a:endParaRPr sz="1400" b="0" i="0" u="none" strike="noStrike" cap="none">
              <a:solidFill>
                <a:srgbClr val="000000"/>
              </a:solidFill>
              <a:latin typeface="Arial"/>
              <a:ea typeface="Arial"/>
              <a:cs typeface="Arial"/>
              <a:sym typeface="Arial"/>
            </a:endParaRPr>
          </a:p>
        </p:txBody>
      </p:sp>
      <p:sp>
        <p:nvSpPr>
          <p:cNvPr id="529" name="Google Shape;529;p17">
            <a:hlinkClick r:id="rId5" action="ppaction://hlinksldjump"/>
          </p:cNvPr>
          <p:cNvSpPr txBox="1"/>
          <p:nvPr/>
        </p:nvSpPr>
        <p:spPr>
          <a:xfrm>
            <a:off x="450057" y="4618831"/>
            <a:ext cx="1987550" cy="11064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F872B"/>
              </a:buClr>
              <a:buSzPts val="2300"/>
              <a:buFont typeface="Open Sans SemiBold"/>
              <a:buNone/>
            </a:pPr>
            <a:r>
              <a:rPr lang="en-US" sz="2300" b="1" i="0" u="none" strike="noStrike" cap="none">
                <a:solidFill>
                  <a:srgbClr val="FF872B"/>
                </a:solidFill>
                <a:latin typeface="Open Sans SemiBold"/>
                <a:ea typeface="Open Sans SemiBold"/>
                <a:cs typeface="Open Sans SemiBold"/>
                <a:sym typeface="Open Sans SemiBold"/>
              </a:rPr>
              <a:t>Indigenous Literacy Learners</a:t>
            </a:r>
            <a:endParaRPr sz="1400" b="0" i="0" u="none" strike="noStrike" cap="none">
              <a:solidFill>
                <a:srgbClr val="000000"/>
              </a:solidFill>
              <a:latin typeface="Arial"/>
              <a:ea typeface="Arial"/>
              <a:cs typeface="Arial"/>
              <a:sym typeface="Arial"/>
            </a:endParaRPr>
          </a:p>
        </p:txBody>
      </p:sp>
      <p:sp>
        <p:nvSpPr>
          <p:cNvPr id="530" name="Google Shape;530;p17">
            <a:hlinkClick r:id="rId4" action="ppaction://hlinksldjump"/>
          </p:cNvPr>
          <p:cNvSpPr txBox="1"/>
          <p:nvPr/>
        </p:nvSpPr>
        <p:spPr>
          <a:xfrm>
            <a:off x="9680575" y="4587875"/>
            <a:ext cx="1841115" cy="106521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9D1DA"/>
              </a:buClr>
              <a:buSzPts val="2300"/>
              <a:buFont typeface="Open Sans SemiBold"/>
              <a:buNone/>
            </a:pPr>
            <a:r>
              <a:rPr lang="en-US" sz="2300" b="1" i="0" u="none" strike="noStrike" cap="none">
                <a:solidFill>
                  <a:srgbClr val="69D1DA"/>
                </a:solidFill>
                <a:latin typeface="Open Sans SemiBold"/>
                <a:ea typeface="Open Sans SemiBold"/>
                <a:cs typeface="Open Sans SemiBold"/>
                <a:sym typeface="Open Sans SemiBold"/>
              </a:rPr>
              <a:t>Community Programs and Services</a:t>
            </a:r>
            <a:endParaRPr sz="1400" b="0" i="0" u="none" strike="noStrike" cap="none">
              <a:solidFill>
                <a:srgbClr val="000000"/>
              </a:solidFill>
              <a:latin typeface="Arial"/>
              <a:ea typeface="Arial"/>
              <a:cs typeface="Arial"/>
              <a:sym typeface="Arial"/>
            </a:endParaRPr>
          </a:p>
        </p:txBody>
      </p:sp>
      <p:sp>
        <p:nvSpPr>
          <p:cNvPr id="531" name="Google Shape;531;p17"/>
          <p:cNvSpPr/>
          <p:nvPr/>
        </p:nvSpPr>
        <p:spPr>
          <a:xfrm>
            <a:off x="5640388" y="4702175"/>
            <a:ext cx="960437" cy="1122363"/>
          </a:xfrm>
          <a:custGeom>
            <a:avLst/>
            <a:gdLst/>
            <a:ahLst/>
            <a:cxnLst/>
            <a:rect l="l" t="t" r="r" b="b"/>
            <a:pathLst>
              <a:path w="220" h="257" extrusionOk="0">
                <a:moveTo>
                  <a:pt x="126" y="257"/>
                </a:moveTo>
                <a:cubicBezTo>
                  <a:pt x="91" y="257"/>
                  <a:pt x="91" y="257"/>
                  <a:pt x="91" y="257"/>
                </a:cubicBezTo>
                <a:cubicBezTo>
                  <a:pt x="88" y="257"/>
                  <a:pt x="86" y="255"/>
                  <a:pt x="86" y="252"/>
                </a:cubicBezTo>
                <a:cubicBezTo>
                  <a:pt x="86" y="249"/>
                  <a:pt x="88" y="247"/>
                  <a:pt x="91" y="247"/>
                </a:cubicBezTo>
                <a:cubicBezTo>
                  <a:pt x="126" y="247"/>
                  <a:pt x="126" y="247"/>
                  <a:pt x="126" y="247"/>
                </a:cubicBezTo>
                <a:cubicBezTo>
                  <a:pt x="129" y="247"/>
                  <a:pt x="131" y="249"/>
                  <a:pt x="131" y="252"/>
                </a:cubicBezTo>
                <a:cubicBezTo>
                  <a:pt x="131" y="255"/>
                  <a:pt x="129" y="257"/>
                  <a:pt x="126" y="257"/>
                </a:cubicBezTo>
                <a:close/>
                <a:moveTo>
                  <a:pt x="136" y="240"/>
                </a:moveTo>
                <a:cubicBezTo>
                  <a:pt x="81" y="240"/>
                  <a:pt x="81" y="240"/>
                  <a:pt x="81" y="240"/>
                </a:cubicBezTo>
                <a:cubicBezTo>
                  <a:pt x="78" y="240"/>
                  <a:pt x="76" y="238"/>
                  <a:pt x="76" y="236"/>
                </a:cubicBezTo>
                <a:cubicBezTo>
                  <a:pt x="76" y="233"/>
                  <a:pt x="78" y="231"/>
                  <a:pt x="81" y="231"/>
                </a:cubicBezTo>
                <a:cubicBezTo>
                  <a:pt x="136" y="231"/>
                  <a:pt x="136" y="231"/>
                  <a:pt x="136" y="231"/>
                </a:cubicBezTo>
                <a:cubicBezTo>
                  <a:pt x="139" y="231"/>
                  <a:pt x="141" y="233"/>
                  <a:pt x="141" y="236"/>
                </a:cubicBezTo>
                <a:cubicBezTo>
                  <a:pt x="141" y="238"/>
                  <a:pt x="139" y="240"/>
                  <a:pt x="136" y="240"/>
                </a:cubicBezTo>
                <a:close/>
                <a:moveTo>
                  <a:pt x="108" y="222"/>
                </a:moveTo>
                <a:cubicBezTo>
                  <a:pt x="98" y="222"/>
                  <a:pt x="88" y="222"/>
                  <a:pt x="87" y="222"/>
                </a:cubicBezTo>
                <a:cubicBezTo>
                  <a:pt x="87" y="222"/>
                  <a:pt x="87" y="222"/>
                  <a:pt x="87" y="222"/>
                </a:cubicBezTo>
                <a:cubicBezTo>
                  <a:pt x="77" y="222"/>
                  <a:pt x="72" y="219"/>
                  <a:pt x="70" y="210"/>
                </a:cubicBezTo>
                <a:cubicBezTo>
                  <a:pt x="70" y="206"/>
                  <a:pt x="69" y="203"/>
                  <a:pt x="69" y="199"/>
                </a:cubicBezTo>
                <a:cubicBezTo>
                  <a:pt x="69" y="194"/>
                  <a:pt x="69" y="189"/>
                  <a:pt x="67" y="186"/>
                </a:cubicBezTo>
                <a:cubicBezTo>
                  <a:pt x="59" y="172"/>
                  <a:pt x="54" y="163"/>
                  <a:pt x="47" y="149"/>
                </a:cubicBezTo>
                <a:cubicBezTo>
                  <a:pt x="40" y="135"/>
                  <a:pt x="33" y="114"/>
                  <a:pt x="38" y="95"/>
                </a:cubicBezTo>
                <a:cubicBezTo>
                  <a:pt x="44" y="70"/>
                  <a:pt x="70" y="46"/>
                  <a:pt x="108" y="46"/>
                </a:cubicBezTo>
                <a:cubicBezTo>
                  <a:pt x="146" y="46"/>
                  <a:pt x="172" y="70"/>
                  <a:pt x="178" y="95"/>
                </a:cubicBezTo>
                <a:cubicBezTo>
                  <a:pt x="183" y="114"/>
                  <a:pt x="176" y="135"/>
                  <a:pt x="169" y="149"/>
                </a:cubicBezTo>
                <a:cubicBezTo>
                  <a:pt x="161" y="163"/>
                  <a:pt x="156" y="172"/>
                  <a:pt x="149" y="186"/>
                </a:cubicBezTo>
                <a:cubicBezTo>
                  <a:pt x="147" y="189"/>
                  <a:pt x="147" y="194"/>
                  <a:pt x="146" y="199"/>
                </a:cubicBezTo>
                <a:cubicBezTo>
                  <a:pt x="146" y="203"/>
                  <a:pt x="146" y="206"/>
                  <a:pt x="145" y="210"/>
                </a:cubicBezTo>
                <a:cubicBezTo>
                  <a:pt x="143" y="219"/>
                  <a:pt x="139" y="222"/>
                  <a:pt x="129" y="222"/>
                </a:cubicBezTo>
                <a:cubicBezTo>
                  <a:pt x="129" y="222"/>
                  <a:pt x="118" y="222"/>
                  <a:pt x="108" y="222"/>
                </a:cubicBezTo>
                <a:close/>
                <a:moveTo>
                  <a:pt x="87" y="213"/>
                </a:moveTo>
                <a:cubicBezTo>
                  <a:pt x="88" y="213"/>
                  <a:pt x="128" y="213"/>
                  <a:pt x="129" y="213"/>
                </a:cubicBezTo>
                <a:cubicBezTo>
                  <a:pt x="135" y="213"/>
                  <a:pt x="135" y="212"/>
                  <a:pt x="136" y="208"/>
                </a:cubicBezTo>
                <a:cubicBezTo>
                  <a:pt x="137" y="205"/>
                  <a:pt x="137" y="202"/>
                  <a:pt x="137" y="199"/>
                </a:cubicBezTo>
                <a:cubicBezTo>
                  <a:pt x="137" y="193"/>
                  <a:pt x="137" y="186"/>
                  <a:pt x="140" y="181"/>
                </a:cubicBezTo>
                <a:cubicBezTo>
                  <a:pt x="148" y="168"/>
                  <a:pt x="153" y="158"/>
                  <a:pt x="160" y="144"/>
                </a:cubicBezTo>
                <a:cubicBezTo>
                  <a:pt x="165" y="134"/>
                  <a:pt x="173" y="115"/>
                  <a:pt x="169" y="97"/>
                </a:cubicBezTo>
                <a:cubicBezTo>
                  <a:pt x="164" y="77"/>
                  <a:pt x="141" y="55"/>
                  <a:pt x="108" y="55"/>
                </a:cubicBezTo>
                <a:cubicBezTo>
                  <a:pt x="75" y="55"/>
                  <a:pt x="52" y="77"/>
                  <a:pt x="47" y="97"/>
                </a:cubicBezTo>
                <a:cubicBezTo>
                  <a:pt x="42" y="115"/>
                  <a:pt x="50" y="134"/>
                  <a:pt x="56" y="144"/>
                </a:cubicBezTo>
                <a:cubicBezTo>
                  <a:pt x="63" y="158"/>
                  <a:pt x="68" y="168"/>
                  <a:pt x="75" y="181"/>
                </a:cubicBezTo>
                <a:cubicBezTo>
                  <a:pt x="78" y="186"/>
                  <a:pt x="79" y="193"/>
                  <a:pt x="79" y="199"/>
                </a:cubicBezTo>
                <a:cubicBezTo>
                  <a:pt x="79" y="202"/>
                  <a:pt x="79" y="205"/>
                  <a:pt x="80" y="208"/>
                </a:cubicBezTo>
                <a:cubicBezTo>
                  <a:pt x="81" y="212"/>
                  <a:pt x="81" y="213"/>
                  <a:pt x="87" y="213"/>
                </a:cubicBezTo>
                <a:cubicBezTo>
                  <a:pt x="87" y="213"/>
                  <a:pt x="87" y="213"/>
                  <a:pt x="87" y="213"/>
                </a:cubicBezTo>
                <a:close/>
                <a:moveTo>
                  <a:pt x="24" y="118"/>
                </a:moveTo>
                <a:cubicBezTo>
                  <a:pt x="5" y="118"/>
                  <a:pt x="5" y="118"/>
                  <a:pt x="5" y="118"/>
                </a:cubicBezTo>
                <a:cubicBezTo>
                  <a:pt x="2" y="118"/>
                  <a:pt x="0" y="116"/>
                  <a:pt x="0" y="113"/>
                </a:cubicBezTo>
                <a:cubicBezTo>
                  <a:pt x="0" y="110"/>
                  <a:pt x="2" y="108"/>
                  <a:pt x="5" y="108"/>
                </a:cubicBezTo>
                <a:cubicBezTo>
                  <a:pt x="24" y="108"/>
                  <a:pt x="24" y="108"/>
                  <a:pt x="24" y="108"/>
                </a:cubicBezTo>
                <a:cubicBezTo>
                  <a:pt x="26" y="108"/>
                  <a:pt x="28" y="110"/>
                  <a:pt x="28" y="113"/>
                </a:cubicBezTo>
                <a:cubicBezTo>
                  <a:pt x="28" y="116"/>
                  <a:pt x="26" y="118"/>
                  <a:pt x="24" y="118"/>
                </a:cubicBezTo>
                <a:close/>
                <a:moveTo>
                  <a:pt x="215" y="114"/>
                </a:moveTo>
                <a:cubicBezTo>
                  <a:pt x="192" y="114"/>
                  <a:pt x="192" y="114"/>
                  <a:pt x="192" y="114"/>
                </a:cubicBezTo>
                <a:cubicBezTo>
                  <a:pt x="190" y="114"/>
                  <a:pt x="187" y="112"/>
                  <a:pt x="187" y="110"/>
                </a:cubicBezTo>
                <a:cubicBezTo>
                  <a:pt x="187" y="107"/>
                  <a:pt x="190" y="105"/>
                  <a:pt x="192" y="105"/>
                </a:cubicBezTo>
                <a:cubicBezTo>
                  <a:pt x="215" y="105"/>
                  <a:pt x="215" y="105"/>
                  <a:pt x="215" y="105"/>
                </a:cubicBezTo>
                <a:cubicBezTo>
                  <a:pt x="218" y="105"/>
                  <a:pt x="220" y="107"/>
                  <a:pt x="220" y="110"/>
                </a:cubicBezTo>
                <a:cubicBezTo>
                  <a:pt x="220" y="112"/>
                  <a:pt x="218" y="114"/>
                  <a:pt x="215" y="114"/>
                </a:cubicBezTo>
                <a:close/>
                <a:moveTo>
                  <a:pt x="65" y="110"/>
                </a:moveTo>
                <a:cubicBezTo>
                  <a:pt x="64" y="110"/>
                  <a:pt x="64" y="110"/>
                  <a:pt x="64" y="110"/>
                </a:cubicBezTo>
                <a:cubicBezTo>
                  <a:pt x="61" y="110"/>
                  <a:pt x="59" y="107"/>
                  <a:pt x="60" y="104"/>
                </a:cubicBezTo>
                <a:cubicBezTo>
                  <a:pt x="65" y="87"/>
                  <a:pt x="83" y="69"/>
                  <a:pt x="110" y="69"/>
                </a:cubicBezTo>
                <a:cubicBezTo>
                  <a:pt x="110" y="69"/>
                  <a:pt x="110" y="69"/>
                  <a:pt x="110" y="69"/>
                </a:cubicBezTo>
                <a:cubicBezTo>
                  <a:pt x="113" y="69"/>
                  <a:pt x="115" y="71"/>
                  <a:pt x="115" y="74"/>
                </a:cubicBezTo>
                <a:cubicBezTo>
                  <a:pt x="115" y="76"/>
                  <a:pt x="113" y="79"/>
                  <a:pt x="110" y="79"/>
                </a:cubicBezTo>
                <a:cubicBezTo>
                  <a:pt x="88" y="79"/>
                  <a:pt x="73" y="93"/>
                  <a:pt x="69" y="107"/>
                </a:cubicBezTo>
                <a:cubicBezTo>
                  <a:pt x="69" y="109"/>
                  <a:pt x="67" y="110"/>
                  <a:pt x="65" y="110"/>
                </a:cubicBezTo>
                <a:close/>
                <a:moveTo>
                  <a:pt x="169" y="58"/>
                </a:moveTo>
                <a:cubicBezTo>
                  <a:pt x="168" y="58"/>
                  <a:pt x="167" y="57"/>
                  <a:pt x="166" y="56"/>
                </a:cubicBezTo>
                <a:cubicBezTo>
                  <a:pt x="164" y="55"/>
                  <a:pt x="164" y="52"/>
                  <a:pt x="166" y="50"/>
                </a:cubicBezTo>
                <a:cubicBezTo>
                  <a:pt x="182" y="33"/>
                  <a:pt x="182" y="33"/>
                  <a:pt x="182" y="33"/>
                </a:cubicBezTo>
                <a:cubicBezTo>
                  <a:pt x="184" y="32"/>
                  <a:pt x="187" y="32"/>
                  <a:pt x="189" y="33"/>
                </a:cubicBezTo>
                <a:cubicBezTo>
                  <a:pt x="191" y="35"/>
                  <a:pt x="191" y="38"/>
                  <a:pt x="189" y="40"/>
                </a:cubicBezTo>
                <a:cubicBezTo>
                  <a:pt x="173" y="56"/>
                  <a:pt x="173" y="56"/>
                  <a:pt x="173" y="56"/>
                </a:cubicBezTo>
                <a:cubicBezTo>
                  <a:pt x="172" y="57"/>
                  <a:pt x="170" y="58"/>
                  <a:pt x="169" y="58"/>
                </a:cubicBezTo>
                <a:close/>
                <a:moveTo>
                  <a:pt x="48" y="58"/>
                </a:moveTo>
                <a:cubicBezTo>
                  <a:pt x="46" y="58"/>
                  <a:pt x="45" y="57"/>
                  <a:pt x="44" y="56"/>
                </a:cubicBezTo>
                <a:cubicBezTo>
                  <a:pt x="28" y="40"/>
                  <a:pt x="28" y="40"/>
                  <a:pt x="28" y="40"/>
                </a:cubicBezTo>
                <a:cubicBezTo>
                  <a:pt x="26" y="38"/>
                  <a:pt x="26" y="35"/>
                  <a:pt x="28" y="33"/>
                </a:cubicBezTo>
                <a:cubicBezTo>
                  <a:pt x="30" y="32"/>
                  <a:pt x="33" y="32"/>
                  <a:pt x="35" y="33"/>
                </a:cubicBezTo>
                <a:cubicBezTo>
                  <a:pt x="51" y="50"/>
                  <a:pt x="51" y="50"/>
                  <a:pt x="51" y="50"/>
                </a:cubicBezTo>
                <a:cubicBezTo>
                  <a:pt x="53" y="52"/>
                  <a:pt x="53" y="55"/>
                  <a:pt x="51" y="56"/>
                </a:cubicBezTo>
                <a:cubicBezTo>
                  <a:pt x="50" y="57"/>
                  <a:pt x="49" y="58"/>
                  <a:pt x="48" y="58"/>
                </a:cubicBezTo>
                <a:close/>
                <a:moveTo>
                  <a:pt x="108" y="36"/>
                </a:moveTo>
                <a:cubicBezTo>
                  <a:pt x="105" y="36"/>
                  <a:pt x="103" y="34"/>
                  <a:pt x="103" y="31"/>
                </a:cubicBezTo>
                <a:cubicBezTo>
                  <a:pt x="103" y="4"/>
                  <a:pt x="103" y="4"/>
                  <a:pt x="103" y="4"/>
                </a:cubicBezTo>
                <a:cubicBezTo>
                  <a:pt x="103" y="2"/>
                  <a:pt x="105" y="0"/>
                  <a:pt x="108" y="0"/>
                </a:cubicBezTo>
                <a:cubicBezTo>
                  <a:pt x="110" y="0"/>
                  <a:pt x="113" y="2"/>
                  <a:pt x="113" y="4"/>
                </a:cubicBezTo>
                <a:cubicBezTo>
                  <a:pt x="113" y="31"/>
                  <a:pt x="113" y="31"/>
                  <a:pt x="113" y="31"/>
                </a:cubicBezTo>
                <a:cubicBezTo>
                  <a:pt x="113" y="34"/>
                  <a:pt x="110" y="36"/>
                  <a:pt x="108" y="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2" name="Google Shape;532;p17"/>
          <p:cNvSpPr/>
          <p:nvPr/>
        </p:nvSpPr>
        <p:spPr>
          <a:xfrm>
            <a:off x="4725987" y="4371975"/>
            <a:ext cx="2759075" cy="2479675"/>
          </a:xfrm>
          <a:custGeom>
            <a:avLst/>
            <a:gdLst/>
            <a:ahLst/>
            <a:cxnLst/>
            <a:rect l="l" t="t" r="r" b="b"/>
            <a:pathLst>
              <a:path w="705" h="633" extrusionOk="0">
                <a:moveTo>
                  <a:pt x="705" y="633"/>
                </a:moveTo>
                <a:cubicBezTo>
                  <a:pt x="664" y="592"/>
                  <a:pt x="615" y="563"/>
                  <a:pt x="562" y="539"/>
                </a:cubicBezTo>
                <a:cubicBezTo>
                  <a:pt x="539" y="528"/>
                  <a:pt x="515" y="519"/>
                  <a:pt x="491" y="510"/>
                </a:cubicBezTo>
                <a:cubicBezTo>
                  <a:pt x="447" y="493"/>
                  <a:pt x="433" y="447"/>
                  <a:pt x="467" y="414"/>
                </a:cubicBezTo>
                <a:cubicBezTo>
                  <a:pt x="534" y="348"/>
                  <a:pt x="559" y="265"/>
                  <a:pt x="556" y="175"/>
                </a:cubicBezTo>
                <a:cubicBezTo>
                  <a:pt x="552" y="79"/>
                  <a:pt x="496" y="29"/>
                  <a:pt x="408" y="7"/>
                </a:cubicBezTo>
                <a:cubicBezTo>
                  <a:pt x="389" y="2"/>
                  <a:pt x="371" y="0"/>
                  <a:pt x="353" y="0"/>
                </a:cubicBezTo>
                <a:cubicBezTo>
                  <a:pt x="335" y="0"/>
                  <a:pt x="316" y="2"/>
                  <a:pt x="297" y="7"/>
                </a:cubicBezTo>
                <a:cubicBezTo>
                  <a:pt x="209" y="29"/>
                  <a:pt x="154" y="79"/>
                  <a:pt x="150" y="175"/>
                </a:cubicBezTo>
                <a:cubicBezTo>
                  <a:pt x="146" y="265"/>
                  <a:pt x="172" y="347"/>
                  <a:pt x="239" y="414"/>
                </a:cubicBezTo>
                <a:cubicBezTo>
                  <a:pt x="272" y="447"/>
                  <a:pt x="259" y="493"/>
                  <a:pt x="215" y="510"/>
                </a:cubicBezTo>
                <a:cubicBezTo>
                  <a:pt x="191" y="519"/>
                  <a:pt x="167" y="528"/>
                  <a:pt x="143" y="539"/>
                </a:cubicBezTo>
                <a:cubicBezTo>
                  <a:pt x="91" y="563"/>
                  <a:pt x="42" y="592"/>
                  <a:pt x="0" y="633"/>
                </a:cubicBezTo>
              </a:path>
            </a:pathLst>
          </a:custGeom>
          <a:solidFill>
            <a:srgbClr val="42424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p17"/>
          <p:cNvSpPr txBox="1"/>
          <p:nvPr/>
        </p:nvSpPr>
        <p:spPr>
          <a:xfrm>
            <a:off x="2517775" y="532499"/>
            <a:ext cx="74422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Open Sans SemiBold"/>
                <a:ea typeface="Open Sans SemiBold"/>
                <a:cs typeface="Open Sans SemiBold"/>
                <a:sym typeface="Open Sans SemiBold"/>
              </a:rPr>
              <a:t>Adult Literacy Profiles </a:t>
            </a:r>
            <a:endParaRPr/>
          </a:p>
        </p:txBody>
      </p:sp>
      <p:sp>
        <p:nvSpPr>
          <p:cNvPr id="534" name="Google Shape;534;p17">
            <a:hlinkClick r:id="rId7" action="ppaction://hlinksldjump"/>
          </p:cNvPr>
          <p:cNvSpPr txBox="1"/>
          <p:nvPr/>
        </p:nvSpPr>
        <p:spPr>
          <a:xfrm>
            <a:off x="4656727" y="1957742"/>
            <a:ext cx="2975973" cy="5381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055080"/>
                </a:solidFill>
                <a:latin typeface="Open Sans SemiBold"/>
                <a:ea typeface="Open Sans SemiBold"/>
                <a:cs typeface="Open Sans SemiBold"/>
                <a:sym typeface="Open Sans SemiBold"/>
              </a:rPr>
              <a:t>Learning Differences </a:t>
            </a:r>
            <a:endParaRPr sz="1400" b="0" i="0" u="none" strike="noStrike" cap="none">
              <a:solidFill>
                <a:srgbClr val="055080"/>
              </a:solidFill>
              <a:latin typeface="Arial"/>
              <a:ea typeface="Arial"/>
              <a:cs typeface="Arial"/>
              <a:sym typeface="Arial"/>
            </a:endParaRPr>
          </a:p>
        </p:txBody>
      </p:sp>
      <p:pic>
        <p:nvPicPr>
          <p:cNvPr id="535" name="Google Shape;535;p17">
            <a:hlinkClick r:id="rId9" action="ppaction://hlinksldjump"/>
          </p:cNvPr>
          <p:cNvPicPr preferRelativeResize="0"/>
          <p:nvPr/>
        </p:nvPicPr>
        <p:blipFill rotWithShape="1">
          <a:blip r:embed="rId10">
            <a:alphaModFix/>
          </a:blip>
          <a:srcRect/>
          <a:stretch/>
        </p:blipFill>
        <p:spPr>
          <a:xfrm>
            <a:off x="-7183" y="-58737"/>
            <a:ext cx="914479" cy="914479"/>
          </a:xfrm>
          <a:prstGeom prst="rect">
            <a:avLst/>
          </a:prstGeom>
          <a:noFill/>
          <a:ln>
            <a:noFill/>
          </a:ln>
        </p:spPr>
      </p:pic>
      <p:pic>
        <p:nvPicPr>
          <p:cNvPr id="536" name="Google Shape;536;p17">
            <a:hlinkClick r:id="rId11" action="ppaction://hlinksldjump"/>
          </p:cNvPr>
          <p:cNvPicPr preferRelativeResize="0"/>
          <p:nvPr/>
        </p:nvPicPr>
        <p:blipFill rotWithShape="1">
          <a:blip r:embed="rId12">
            <a:alphaModFix/>
          </a:blip>
          <a:srcRect/>
          <a:stretch/>
        </p:blipFill>
        <p:spPr>
          <a:xfrm>
            <a:off x="11344196" y="5984218"/>
            <a:ext cx="914479" cy="914479"/>
          </a:xfrm>
          <a:prstGeom prst="rect">
            <a:avLst/>
          </a:prstGeom>
          <a:noFill/>
          <a:ln>
            <a:noFill/>
          </a:ln>
        </p:spPr>
      </p:pic>
      <p:pic>
        <p:nvPicPr>
          <p:cNvPr id="537" name="Google Shape;537;p17">
            <a:hlinkClick r:id="rId13" action="ppaction://hlinksldjump"/>
          </p:cNvPr>
          <p:cNvPicPr preferRelativeResize="0"/>
          <p:nvPr/>
        </p:nvPicPr>
        <p:blipFill rotWithShape="1">
          <a:blip r:embed="rId14">
            <a:alphaModFix/>
          </a:blip>
          <a:srcRect/>
          <a:stretch/>
        </p:blipFill>
        <p:spPr>
          <a:xfrm>
            <a:off x="11220292" y="0"/>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33"/>
                                        </p:tgtEl>
                                        <p:attrNameLst>
                                          <p:attrName>style.visibility</p:attrName>
                                        </p:attrNameLst>
                                      </p:cBhvr>
                                      <p:to>
                                        <p:strVal val="visible"/>
                                      </p:to>
                                    </p:set>
                                    <p:anim calcmode="lin" valueType="num">
                                      <p:cBhvr additive="base">
                                        <p:cTn id="7" dur="500"/>
                                        <p:tgtEl>
                                          <p:spTgt spid="53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532"/>
                                        </p:tgtEl>
                                        <p:attrNameLst>
                                          <p:attrName>style.visibility</p:attrName>
                                        </p:attrNameLst>
                                      </p:cBhvr>
                                      <p:to>
                                        <p:strVal val="visible"/>
                                      </p:to>
                                    </p:set>
                                    <p:anim calcmode="lin" valueType="num">
                                      <p:cBhvr additive="base">
                                        <p:cTn id="10" dur="500"/>
                                        <p:tgtEl>
                                          <p:spTgt spid="532"/>
                                        </p:tgtEl>
                                        <p:attrNameLst>
                                          <p:attrName>ppt_y</p:attrName>
                                        </p:attrNameLst>
                                      </p:cBhvr>
                                      <p:tavLst>
                                        <p:tav tm="0">
                                          <p:val>
                                            <p:strVal val="#ppt_y+1"/>
                                          </p:val>
                                        </p:tav>
                                        <p:tav tm="100000">
                                          <p:val>
                                            <p:strVal val="#ppt_y"/>
                                          </p:val>
                                        </p:tav>
                                      </p:tavLst>
                                    </p:anim>
                                  </p:childTnLst>
                                </p:cTn>
                              </p:par>
                              <p:par>
                                <p:cTn id="11" presetID="23" presetClass="entr" presetSubtype="16" fill="hold" nodeType="withEffect">
                                  <p:stCondLst>
                                    <p:cond delay="300"/>
                                  </p:stCondLst>
                                  <p:childTnLst>
                                    <p:set>
                                      <p:cBhvr>
                                        <p:cTn id="12" dur="1" fill="hold">
                                          <p:stCondLst>
                                            <p:cond delay="0"/>
                                          </p:stCondLst>
                                        </p:cTn>
                                        <p:tgtEl>
                                          <p:spTgt spid="531"/>
                                        </p:tgtEl>
                                        <p:attrNameLst>
                                          <p:attrName>style.visibility</p:attrName>
                                        </p:attrNameLst>
                                      </p:cBhvr>
                                      <p:to>
                                        <p:strVal val="visible"/>
                                      </p:to>
                                    </p:set>
                                    <p:anim calcmode="lin" valueType="num">
                                      <p:cBhvr additive="base">
                                        <p:cTn id="13" dur="300"/>
                                        <p:tgtEl>
                                          <p:spTgt spid="531"/>
                                        </p:tgtEl>
                                        <p:attrNameLst>
                                          <p:attrName>ppt_w</p:attrName>
                                        </p:attrNameLst>
                                      </p:cBhvr>
                                      <p:tavLst>
                                        <p:tav tm="0">
                                          <p:val>
                                            <p:strVal val="0"/>
                                          </p:val>
                                        </p:tav>
                                        <p:tav tm="100000">
                                          <p:val>
                                            <p:strVal val="#ppt_w"/>
                                          </p:val>
                                        </p:tav>
                                      </p:tavLst>
                                    </p:anim>
                                    <p:anim calcmode="lin" valueType="num">
                                      <p:cBhvr additive="base">
                                        <p:cTn id="14" dur="300"/>
                                        <p:tgtEl>
                                          <p:spTgt spid="531"/>
                                        </p:tgtEl>
                                        <p:attrNameLst>
                                          <p:attrName>ppt_h</p:attrName>
                                        </p:attrNameLst>
                                      </p:cBhvr>
                                      <p:tavLst>
                                        <p:tav tm="0">
                                          <p:val>
                                            <p:strVal val="0"/>
                                          </p:val>
                                        </p:tav>
                                        <p:tav tm="100000">
                                          <p:val>
                                            <p:strVal val="#ppt_h"/>
                                          </p:val>
                                        </p:tav>
                                      </p:tavLst>
                                    </p:anim>
                                  </p:childTnLst>
                                </p:cTn>
                              </p:par>
                            </p:childTnLst>
                          </p:cTn>
                        </p:par>
                        <p:par>
                          <p:cTn id="15" fill="hold">
                            <p:stCondLst>
                              <p:cond delay="500"/>
                            </p:stCondLst>
                            <p:childTnLst>
                              <p:par>
                                <p:cTn id="16" presetID="23" presetClass="entr" presetSubtype="16" fill="hold" nodeType="afterEffect">
                                  <p:stCondLst>
                                    <p:cond delay="0"/>
                                  </p:stCondLst>
                                  <p:childTnLst>
                                    <p:set>
                                      <p:cBhvr>
                                        <p:cTn id="17" dur="1" fill="hold">
                                          <p:stCondLst>
                                            <p:cond delay="0"/>
                                          </p:stCondLst>
                                        </p:cTn>
                                        <p:tgtEl>
                                          <p:spTgt spid="524"/>
                                        </p:tgtEl>
                                        <p:attrNameLst>
                                          <p:attrName>style.visibility</p:attrName>
                                        </p:attrNameLst>
                                      </p:cBhvr>
                                      <p:to>
                                        <p:strVal val="visible"/>
                                      </p:to>
                                    </p:set>
                                    <p:anim calcmode="lin" valueType="num">
                                      <p:cBhvr additive="base">
                                        <p:cTn id="18" dur="500"/>
                                        <p:tgtEl>
                                          <p:spTgt spid="524"/>
                                        </p:tgtEl>
                                        <p:attrNameLst>
                                          <p:attrName>ppt_w</p:attrName>
                                        </p:attrNameLst>
                                      </p:cBhvr>
                                      <p:tavLst>
                                        <p:tav tm="0">
                                          <p:val>
                                            <p:strVal val="0"/>
                                          </p:val>
                                        </p:tav>
                                        <p:tav tm="100000">
                                          <p:val>
                                            <p:strVal val="#ppt_w"/>
                                          </p:val>
                                        </p:tav>
                                      </p:tavLst>
                                    </p:anim>
                                    <p:anim calcmode="lin" valueType="num">
                                      <p:cBhvr additive="base">
                                        <p:cTn id="19" dur="500"/>
                                        <p:tgtEl>
                                          <p:spTgt spid="524"/>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500"/>
                                  </p:stCondLst>
                                  <p:childTnLst>
                                    <p:set>
                                      <p:cBhvr>
                                        <p:cTn id="21" dur="1" fill="hold">
                                          <p:stCondLst>
                                            <p:cond delay="0"/>
                                          </p:stCondLst>
                                        </p:cTn>
                                        <p:tgtEl>
                                          <p:spTgt spid="521"/>
                                        </p:tgtEl>
                                        <p:attrNameLst>
                                          <p:attrName>style.visibility</p:attrName>
                                        </p:attrNameLst>
                                      </p:cBhvr>
                                      <p:to>
                                        <p:strVal val="visible"/>
                                      </p:to>
                                    </p:set>
                                    <p:anim calcmode="lin" valueType="num">
                                      <p:cBhvr additive="base">
                                        <p:cTn id="22" dur="500"/>
                                        <p:tgtEl>
                                          <p:spTgt spid="521"/>
                                        </p:tgtEl>
                                        <p:attrNameLst>
                                          <p:attrName>ppt_w</p:attrName>
                                        </p:attrNameLst>
                                      </p:cBhvr>
                                      <p:tavLst>
                                        <p:tav tm="0">
                                          <p:val>
                                            <p:strVal val="0"/>
                                          </p:val>
                                        </p:tav>
                                        <p:tav tm="100000">
                                          <p:val>
                                            <p:strVal val="#ppt_w"/>
                                          </p:val>
                                        </p:tav>
                                      </p:tavLst>
                                    </p:anim>
                                    <p:anim calcmode="lin" valueType="num">
                                      <p:cBhvr additive="base">
                                        <p:cTn id="23" dur="500"/>
                                        <p:tgtEl>
                                          <p:spTgt spid="521"/>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1000"/>
                                  </p:stCondLst>
                                  <p:childTnLst>
                                    <p:set>
                                      <p:cBhvr>
                                        <p:cTn id="25" dur="1" fill="hold">
                                          <p:stCondLst>
                                            <p:cond delay="0"/>
                                          </p:stCondLst>
                                        </p:cTn>
                                        <p:tgtEl>
                                          <p:spTgt spid="525"/>
                                        </p:tgtEl>
                                        <p:attrNameLst>
                                          <p:attrName>style.visibility</p:attrName>
                                        </p:attrNameLst>
                                      </p:cBhvr>
                                      <p:to>
                                        <p:strVal val="visible"/>
                                      </p:to>
                                    </p:set>
                                    <p:anim calcmode="lin" valueType="num">
                                      <p:cBhvr additive="base">
                                        <p:cTn id="26" dur="500"/>
                                        <p:tgtEl>
                                          <p:spTgt spid="525"/>
                                        </p:tgtEl>
                                        <p:attrNameLst>
                                          <p:attrName>ppt_w</p:attrName>
                                        </p:attrNameLst>
                                      </p:cBhvr>
                                      <p:tavLst>
                                        <p:tav tm="0">
                                          <p:val>
                                            <p:strVal val="0"/>
                                          </p:val>
                                        </p:tav>
                                        <p:tav tm="100000">
                                          <p:val>
                                            <p:strVal val="#ppt_w"/>
                                          </p:val>
                                        </p:tav>
                                      </p:tavLst>
                                    </p:anim>
                                    <p:anim calcmode="lin" valueType="num">
                                      <p:cBhvr additive="base">
                                        <p:cTn id="27" dur="500"/>
                                        <p:tgtEl>
                                          <p:spTgt spid="525"/>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1500"/>
                                  </p:stCondLst>
                                  <p:childTnLst>
                                    <p:set>
                                      <p:cBhvr>
                                        <p:cTn id="29" dur="1" fill="hold">
                                          <p:stCondLst>
                                            <p:cond delay="0"/>
                                          </p:stCondLst>
                                        </p:cTn>
                                        <p:tgtEl>
                                          <p:spTgt spid="520"/>
                                        </p:tgtEl>
                                        <p:attrNameLst>
                                          <p:attrName>style.visibility</p:attrName>
                                        </p:attrNameLst>
                                      </p:cBhvr>
                                      <p:to>
                                        <p:strVal val="visible"/>
                                      </p:to>
                                    </p:set>
                                    <p:anim calcmode="lin" valueType="num">
                                      <p:cBhvr additive="base">
                                        <p:cTn id="30" dur="500"/>
                                        <p:tgtEl>
                                          <p:spTgt spid="520"/>
                                        </p:tgtEl>
                                        <p:attrNameLst>
                                          <p:attrName>ppt_w</p:attrName>
                                        </p:attrNameLst>
                                      </p:cBhvr>
                                      <p:tavLst>
                                        <p:tav tm="0">
                                          <p:val>
                                            <p:strVal val="0"/>
                                          </p:val>
                                        </p:tav>
                                        <p:tav tm="100000">
                                          <p:val>
                                            <p:strVal val="#ppt_w"/>
                                          </p:val>
                                        </p:tav>
                                      </p:tavLst>
                                    </p:anim>
                                    <p:anim calcmode="lin" valueType="num">
                                      <p:cBhvr additive="base">
                                        <p:cTn id="31" dur="500"/>
                                        <p:tgtEl>
                                          <p:spTgt spid="520"/>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2000"/>
                                  </p:stCondLst>
                                  <p:childTnLst>
                                    <p:set>
                                      <p:cBhvr>
                                        <p:cTn id="33" dur="1" fill="hold">
                                          <p:stCondLst>
                                            <p:cond delay="0"/>
                                          </p:stCondLst>
                                        </p:cTn>
                                        <p:tgtEl>
                                          <p:spTgt spid="526"/>
                                        </p:tgtEl>
                                        <p:attrNameLst>
                                          <p:attrName>style.visibility</p:attrName>
                                        </p:attrNameLst>
                                      </p:cBhvr>
                                      <p:to>
                                        <p:strVal val="visible"/>
                                      </p:to>
                                    </p:set>
                                    <p:anim calcmode="lin" valueType="num">
                                      <p:cBhvr additive="base">
                                        <p:cTn id="34" dur="500"/>
                                        <p:tgtEl>
                                          <p:spTgt spid="526"/>
                                        </p:tgtEl>
                                        <p:attrNameLst>
                                          <p:attrName>ppt_w</p:attrName>
                                        </p:attrNameLst>
                                      </p:cBhvr>
                                      <p:tavLst>
                                        <p:tav tm="0">
                                          <p:val>
                                            <p:strVal val="0"/>
                                          </p:val>
                                        </p:tav>
                                        <p:tav tm="100000">
                                          <p:val>
                                            <p:strVal val="#ppt_w"/>
                                          </p:val>
                                        </p:tav>
                                      </p:tavLst>
                                    </p:anim>
                                    <p:anim calcmode="lin" valueType="num">
                                      <p:cBhvr additive="base">
                                        <p:cTn id="35" dur="500"/>
                                        <p:tgtEl>
                                          <p:spTgt spid="526"/>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2500"/>
                                  </p:stCondLst>
                                  <p:childTnLst>
                                    <p:set>
                                      <p:cBhvr>
                                        <p:cTn id="37" dur="1" fill="hold">
                                          <p:stCondLst>
                                            <p:cond delay="0"/>
                                          </p:stCondLst>
                                        </p:cTn>
                                        <p:tgtEl>
                                          <p:spTgt spid="519"/>
                                        </p:tgtEl>
                                        <p:attrNameLst>
                                          <p:attrName>style.visibility</p:attrName>
                                        </p:attrNameLst>
                                      </p:cBhvr>
                                      <p:to>
                                        <p:strVal val="visible"/>
                                      </p:to>
                                    </p:set>
                                    <p:anim calcmode="lin" valueType="num">
                                      <p:cBhvr additive="base">
                                        <p:cTn id="38" dur="500"/>
                                        <p:tgtEl>
                                          <p:spTgt spid="519"/>
                                        </p:tgtEl>
                                        <p:attrNameLst>
                                          <p:attrName>ppt_w</p:attrName>
                                        </p:attrNameLst>
                                      </p:cBhvr>
                                      <p:tavLst>
                                        <p:tav tm="0">
                                          <p:val>
                                            <p:strVal val="0"/>
                                          </p:val>
                                        </p:tav>
                                        <p:tav tm="100000">
                                          <p:val>
                                            <p:strVal val="#ppt_w"/>
                                          </p:val>
                                        </p:tav>
                                      </p:tavLst>
                                    </p:anim>
                                    <p:anim calcmode="lin" valueType="num">
                                      <p:cBhvr additive="base">
                                        <p:cTn id="39" dur="500"/>
                                        <p:tgtEl>
                                          <p:spTgt spid="519"/>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3000"/>
                                  </p:stCondLst>
                                  <p:childTnLst>
                                    <p:set>
                                      <p:cBhvr>
                                        <p:cTn id="41" dur="1" fill="hold">
                                          <p:stCondLst>
                                            <p:cond delay="0"/>
                                          </p:stCondLst>
                                        </p:cTn>
                                        <p:tgtEl>
                                          <p:spTgt spid="522"/>
                                        </p:tgtEl>
                                        <p:attrNameLst>
                                          <p:attrName>style.visibility</p:attrName>
                                        </p:attrNameLst>
                                      </p:cBhvr>
                                      <p:to>
                                        <p:strVal val="visible"/>
                                      </p:to>
                                    </p:set>
                                    <p:anim calcmode="lin" valueType="num">
                                      <p:cBhvr additive="base">
                                        <p:cTn id="42" dur="500"/>
                                        <p:tgtEl>
                                          <p:spTgt spid="522"/>
                                        </p:tgtEl>
                                        <p:attrNameLst>
                                          <p:attrName>ppt_w</p:attrName>
                                        </p:attrNameLst>
                                      </p:cBhvr>
                                      <p:tavLst>
                                        <p:tav tm="0">
                                          <p:val>
                                            <p:strVal val="0"/>
                                          </p:val>
                                        </p:tav>
                                        <p:tav tm="100000">
                                          <p:val>
                                            <p:strVal val="#ppt_w"/>
                                          </p:val>
                                        </p:tav>
                                      </p:tavLst>
                                    </p:anim>
                                    <p:anim calcmode="lin" valueType="num">
                                      <p:cBhvr additive="base">
                                        <p:cTn id="43" dur="500"/>
                                        <p:tgtEl>
                                          <p:spTgt spid="522"/>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3500"/>
                                  </p:stCondLst>
                                  <p:childTnLst>
                                    <p:set>
                                      <p:cBhvr>
                                        <p:cTn id="45" dur="1" fill="hold">
                                          <p:stCondLst>
                                            <p:cond delay="0"/>
                                          </p:stCondLst>
                                        </p:cTn>
                                        <p:tgtEl>
                                          <p:spTgt spid="518"/>
                                        </p:tgtEl>
                                        <p:attrNameLst>
                                          <p:attrName>style.visibility</p:attrName>
                                        </p:attrNameLst>
                                      </p:cBhvr>
                                      <p:to>
                                        <p:strVal val="visible"/>
                                      </p:to>
                                    </p:set>
                                    <p:anim calcmode="lin" valueType="num">
                                      <p:cBhvr additive="base">
                                        <p:cTn id="46" dur="500"/>
                                        <p:tgtEl>
                                          <p:spTgt spid="518"/>
                                        </p:tgtEl>
                                        <p:attrNameLst>
                                          <p:attrName>ppt_w</p:attrName>
                                        </p:attrNameLst>
                                      </p:cBhvr>
                                      <p:tavLst>
                                        <p:tav tm="0">
                                          <p:val>
                                            <p:strVal val="0"/>
                                          </p:val>
                                        </p:tav>
                                        <p:tav tm="100000">
                                          <p:val>
                                            <p:strVal val="#ppt_w"/>
                                          </p:val>
                                        </p:tav>
                                      </p:tavLst>
                                    </p:anim>
                                    <p:anim calcmode="lin" valueType="num">
                                      <p:cBhvr additive="base">
                                        <p:cTn id="47" dur="500"/>
                                        <p:tgtEl>
                                          <p:spTgt spid="518"/>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4000"/>
                                  </p:stCondLst>
                                  <p:childTnLst>
                                    <p:set>
                                      <p:cBhvr>
                                        <p:cTn id="49" dur="1" fill="hold">
                                          <p:stCondLst>
                                            <p:cond delay="0"/>
                                          </p:stCondLst>
                                        </p:cTn>
                                        <p:tgtEl>
                                          <p:spTgt spid="523"/>
                                        </p:tgtEl>
                                        <p:attrNameLst>
                                          <p:attrName>style.visibility</p:attrName>
                                        </p:attrNameLst>
                                      </p:cBhvr>
                                      <p:to>
                                        <p:strVal val="visible"/>
                                      </p:to>
                                    </p:set>
                                    <p:anim calcmode="lin" valueType="num">
                                      <p:cBhvr additive="base">
                                        <p:cTn id="50" dur="500"/>
                                        <p:tgtEl>
                                          <p:spTgt spid="523"/>
                                        </p:tgtEl>
                                        <p:attrNameLst>
                                          <p:attrName>ppt_w</p:attrName>
                                        </p:attrNameLst>
                                      </p:cBhvr>
                                      <p:tavLst>
                                        <p:tav tm="0">
                                          <p:val>
                                            <p:strVal val="0"/>
                                          </p:val>
                                        </p:tav>
                                        <p:tav tm="100000">
                                          <p:val>
                                            <p:strVal val="#ppt_w"/>
                                          </p:val>
                                        </p:tav>
                                      </p:tavLst>
                                    </p:anim>
                                    <p:anim calcmode="lin" valueType="num">
                                      <p:cBhvr additive="base">
                                        <p:cTn id="51" dur="500"/>
                                        <p:tgtEl>
                                          <p:spTgt spid="523"/>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529"/>
                                        </p:tgtEl>
                                        <p:attrNameLst>
                                          <p:attrName>style.visibility</p:attrName>
                                        </p:attrNameLst>
                                      </p:cBhvr>
                                      <p:to>
                                        <p:strVal val="visible"/>
                                      </p:to>
                                    </p:set>
                                    <p:anim calcmode="lin" valueType="num">
                                      <p:cBhvr additive="base">
                                        <p:cTn id="54" dur="500"/>
                                        <p:tgtEl>
                                          <p:spTgt spid="529"/>
                                        </p:tgtEl>
                                        <p:attrNameLst>
                                          <p:attrName>ppt_w</p:attrName>
                                        </p:attrNameLst>
                                      </p:cBhvr>
                                      <p:tavLst>
                                        <p:tav tm="0">
                                          <p:val>
                                            <p:strVal val="0"/>
                                          </p:val>
                                        </p:tav>
                                        <p:tav tm="100000">
                                          <p:val>
                                            <p:strVal val="#ppt_w"/>
                                          </p:val>
                                        </p:tav>
                                      </p:tavLst>
                                    </p:anim>
                                    <p:anim calcmode="lin" valueType="num">
                                      <p:cBhvr additive="base">
                                        <p:cTn id="55" dur="500"/>
                                        <p:tgtEl>
                                          <p:spTgt spid="529"/>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1000"/>
                                  </p:stCondLst>
                                  <p:childTnLst>
                                    <p:set>
                                      <p:cBhvr>
                                        <p:cTn id="57" dur="1" fill="hold">
                                          <p:stCondLst>
                                            <p:cond delay="0"/>
                                          </p:stCondLst>
                                        </p:cTn>
                                        <p:tgtEl>
                                          <p:spTgt spid="527"/>
                                        </p:tgtEl>
                                        <p:attrNameLst>
                                          <p:attrName>style.visibility</p:attrName>
                                        </p:attrNameLst>
                                      </p:cBhvr>
                                      <p:to>
                                        <p:strVal val="visible"/>
                                      </p:to>
                                    </p:set>
                                    <p:anim calcmode="lin" valueType="num">
                                      <p:cBhvr additive="base">
                                        <p:cTn id="58" dur="500"/>
                                        <p:tgtEl>
                                          <p:spTgt spid="527"/>
                                        </p:tgtEl>
                                        <p:attrNameLst>
                                          <p:attrName>ppt_w</p:attrName>
                                        </p:attrNameLst>
                                      </p:cBhvr>
                                      <p:tavLst>
                                        <p:tav tm="0">
                                          <p:val>
                                            <p:strVal val="0"/>
                                          </p:val>
                                        </p:tav>
                                        <p:tav tm="100000">
                                          <p:val>
                                            <p:strVal val="#ppt_w"/>
                                          </p:val>
                                        </p:tav>
                                      </p:tavLst>
                                    </p:anim>
                                    <p:anim calcmode="lin" valueType="num">
                                      <p:cBhvr additive="base">
                                        <p:cTn id="59" dur="500"/>
                                        <p:tgtEl>
                                          <p:spTgt spid="527"/>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3000"/>
                                  </p:stCondLst>
                                  <p:childTnLst>
                                    <p:set>
                                      <p:cBhvr>
                                        <p:cTn id="61" dur="1" fill="hold">
                                          <p:stCondLst>
                                            <p:cond delay="0"/>
                                          </p:stCondLst>
                                        </p:cTn>
                                        <p:tgtEl>
                                          <p:spTgt spid="528"/>
                                        </p:tgtEl>
                                        <p:attrNameLst>
                                          <p:attrName>style.visibility</p:attrName>
                                        </p:attrNameLst>
                                      </p:cBhvr>
                                      <p:to>
                                        <p:strVal val="visible"/>
                                      </p:to>
                                    </p:set>
                                    <p:anim calcmode="lin" valueType="num">
                                      <p:cBhvr additive="base">
                                        <p:cTn id="62" dur="500"/>
                                        <p:tgtEl>
                                          <p:spTgt spid="528"/>
                                        </p:tgtEl>
                                        <p:attrNameLst>
                                          <p:attrName>ppt_w</p:attrName>
                                        </p:attrNameLst>
                                      </p:cBhvr>
                                      <p:tavLst>
                                        <p:tav tm="0">
                                          <p:val>
                                            <p:strVal val="0"/>
                                          </p:val>
                                        </p:tav>
                                        <p:tav tm="100000">
                                          <p:val>
                                            <p:strVal val="#ppt_w"/>
                                          </p:val>
                                        </p:tav>
                                      </p:tavLst>
                                    </p:anim>
                                    <p:anim calcmode="lin" valueType="num">
                                      <p:cBhvr additive="base">
                                        <p:cTn id="63" dur="500"/>
                                        <p:tgtEl>
                                          <p:spTgt spid="528"/>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4000"/>
                                  </p:stCondLst>
                                  <p:childTnLst>
                                    <p:set>
                                      <p:cBhvr>
                                        <p:cTn id="65" dur="1" fill="hold">
                                          <p:stCondLst>
                                            <p:cond delay="0"/>
                                          </p:stCondLst>
                                        </p:cTn>
                                        <p:tgtEl>
                                          <p:spTgt spid="530"/>
                                        </p:tgtEl>
                                        <p:attrNameLst>
                                          <p:attrName>style.visibility</p:attrName>
                                        </p:attrNameLst>
                                      </p:cBhvr>
                                      <p:to>
                                        <p:strVal val="visible"/>
                                      </p:to>
                                    </p:set>
                                    <p:anim calcmode="lin" valueType="num">
                                      <p:cBhvr additive="base">
                                        <p:cTn id="66" dur="500"/>
                                        <p:tgtEl>
                                          <p:spTgt spid="530"/>
                                        </p:tgtEl>
                                        <p:attrNameLst>
                                          <p:attrName>ppt_w</p:attrName>
                                        </p:attrNameLst>
                                      </p:cBhvr>
                                      <p:tavLst>
                                        <p:tav tm="0">
                                          <p:val>
                                            <p:strVal val="0"/>
                                          </p:val>
                                        </p:tav>
                                        <p:tav tm="100000">
                                          <p:val>
                                            <p:strVal val="#ppt_w"/>
                                          </p:val>
                                        </p:tav>
                                      </p:tavLst>
                                    </p:anim>
                                    <p:anim calcmode="lin" valueType="num">
                                      <p:cBhvr additive="base">
                                        <p:cTn id="67" dur="500"/>
                                        <p:tgtEl>
                                          <p:spTgt spid="530"/>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2000"/>
                                  </p:stCondLst>
                                  <p:childTnLst>
                                    <p:set>
                                      <p:cBhvr>
                                        <p:cTn id="69" dur="1" fill="hold">
                                          <p:stCondLst>
                                            <p:cond delay="0"/>
                                          </p:stCondLst>
                                        </p:cTn>
                                        <p:tgtEl>
                                          <p:spTgt spid="534"/>
                                        </p:tgtEl>
                                        <p:attrNameLst>
                                          <p:attrName>style.visibility</p:attrName>
                                        </p:attrNameLst>
                                      </p:cBhvr>
                                      <p:to>
                                        <p:strVal val="visible"/>
                                      </p:to>
                                    </p:set>
                                    <p:anim calcmode="lin" valueType="num">
                                      <p:cBhvr additive="base">
                                        <p:cTn id="70" dur="500"/>
                                        <p:tgtEl>
                                          <p:spTgt spid="534"/>
                                        </p:tgtEl>
                                        <p:attrNameLst>
                                          <p:attrName>ppt_w</p:attrName>
                                        </p:attrNameLst>
                                      </p:cBhvr>
                                      <p:tavLst>
                                        <p:tav tm="0">
                                          <p:val>
                                            <p:strVal val="0"/>
                                          </p:val>
                                        </p:tav>
                                        <p:tav tm="100000">
                                          <p:val>
                                            <p:strVal val="#ppt_w"/>
                                          </p:val>
                                        </p:tav>
                                      </p:tavLst>
                                    </p:anim>
                                    <p:anim calcmode="lin" valueType="num">
                                      <p:cBhvr additive="base">
                                        <p:cTn id="71" dur="500"/>
                                        <p:tgtEl>
                                          <p:spTgt spid="534"/>
                                        </p:tgtEl>
                                        <p:attrNameLst>
                                          <p:attrName>ppt_h</p:attrName>
                                        </p:attrNameLst>
                                      </p:cBhvr>
                                      <p:tavLst>
                                        <p:tav tm="0">
                                          <p:val>
                                            <p:strVal val="0"/>
                                          </p:val>
                                        </p:tav>
                                        <p:tav tm="100000">
                                          <p:val>
                                            <p:strVal val="#ppt_h"/>
                                          </p:val>
                                        </p:tav>
                                      </p:tavLst>
                                    </p:anim>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535"/>
                                        </p:tgtEl>
                                        <p:attrNameLst>
                                          <p:attrName>style.visibility</p:attrName>
                                        </p:attrNameLst>
                                      </p:cBhvr>
                                      <p:to>
                                        <p:strVal val="visible"/>
                                      </p:to>
                                    </p:set>
                                    <p:animEffect transition="in" filter="fade">
                                      <p:cBhvr>
                                        <p:cTn id="75" dur="500"/>
                                        <p:tgtEl>
                                          <p:spTgt spid="535"/>
                                        </p:tgtEl>
                                      </p:cBhvr>
                                    </p:animEffect>
                                  </p:childTnLst>
                                </p:cTn>
                              </p:par>
                              <p:par>
                                <p:cTn id="76" presetID="10" presetClass="entr" presetSubtype="0" fill="hold" nodeType="withEffect">
                                  <p:stCondLst>
                                    <p:cond delay="0"/>
                                  </p:stCondLst>
                                  <p:childTnLst>
                                    <p:set>
                                      <p:cBhvr>
                                        <p:cTn id="77" dur="1" fill="hold">
                                          <p:stCondLst>
                                            <p:cond delay="0"/>
                                          </p:stCondLst>
                                        </p:cTn>
                                        <p:tgtEl>
                                          <p:spTgt spid="536"/>
                                        </p:tgtEl>
                                        <p:attrNameLst>
                                          <p:attrName>style.visibility</p:attrName>
                                        </p:attrNameLst>
                                      </p:cBhvr>
                                      <p:to>
                                        <p:strVal val="visible"/>
                                      </p:to>
                                    </p:set>
                                    <p:animEffect transition="in" filter="fade">
                                      <p:cBhvr>
                                        <p:cTn id="78" dur="500"/>
                                        <p:tgtEl>
                                          <p:spTgt spid="536"/>
                                        </p:tgtEl>
                                      </p:cBhvr>
                                    </p:animEffect>
                                  </p:childTnLst>
                                </p:cTn>
                              </p:par>
                              <p:par>
                                <p:cTn id="79" presetID="10" presetClass="entr" presetSubtype="0" fill="hold" nodeType="withEffect">
                                  <p:stCondLst>
                                    <p:cond delay="0"/>
                                  </p:stCondLst>
                                  <p:childTnLst>
                                    <p:set>
                                      <p:cBhvr>
                                        <p:cTn id="80" dur="1" fill="hold">
                                          <p:stCondLst>
                                            <p:cond delay="0"/>
                                          </p:stCondLst>
                                        </p:cTn>
                                        <p:tgtEl>
                                          <p:spTgt spid="537"/>
                                        </p:tgtEl>
                                        <p:attrNameLst>
                                          <p:attrName>style.visibility</p:attrName>
                                        </p:attrNameLst>
                                      </p:cBhvr>
                                      <p:to>
                                        <p:strVal val="visible"/>
                                      </p:to>
                                    </p:set>
                                    <p:animEffect transition="in" filter="fade">
                                      <p:cBhvr>
                                        <p:cTn id="81" dur="500"/>
                                        <p:tgtEl>
                                          <p:spTgt spid="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18"/>
          <p:cNvSpPr txBox="1"/>
          <p:nvPr/>
        </p:nvSpPr>
        <p:spPr>
          <a:xfrm>
            <a:off x="1732756" y="400215"/>
            <a:ext cx="8726487"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FF872B"/>
                </a:solidFill>
                <a:latin typeface="Open Sans SemiBold"/>
                <a:ea typeface="Open Sans SemiBold"/>
                <a:cs typeface="Open Sans SemiBold"/>
                <a:sym typeface="Open Sans SemiBold"/>
              </a:rPr>
              <a:t>Indigenous Adult Learners</a:t>
            </a:r>
            <a:endParaRPr sz="2800" b="0" i="0" u="none" strike="noStrike" cap="none">
              <a:solidFill>
                <a:srgbClr val="FF872B"/>
              </a:solidFill>
              <a:latin typeface="Open Sans SemiBold"/>
              <a:ea typeface="Open Sans SemiBold"/>
              <a:cs typeface="Open Sans SemiBold"/>
              <a:sym typeface="Open Sans SemiBold"/>
            </a:endParaRPr>
          </a:p>
        </p:txBody>
      </p:sp>
      <p:sp>
        <p:nvSpPr>
          <p:cNvPr id="543" name="Google Shape;543;p18"/>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18"/>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18"/>
          <p:cNvSpPr txBox="1"/>
          <p:nvPr/>
        </p:nvSpPr>
        <p:spPr>
          <a:xfrm>
            <a:off x="7188200" y="3116667"/>
            <a:ext cx="4611294" cy="113877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6" name="Google Shape;546;p18"/>
          <p:cNvSpPr txBox="1"/>
          <p:nvPr/>
        </p:nvSpPr>
        <p:spPr>
          <a:xfrm>
            <a:off x="0" y="6583029"/>
            <a:ext cx="98202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FF872B"/>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http://www.cmec.ca/Publications/Lists/Publications/Attachments/362/PIAAC_PSE_CMEC_2016_EN.pdf</a:t>
            </a:r>
            <a:endParaRPr/>
          </a:p>
        </p:txBody>
      </p:sp>
      <p:sp>
        <p:nvSpPr>
          <p:cNvPr id="547" name="Google Shape;547;p18"/>
          <p:cNvSpPr txBox="1"/>
          <p:nvPr/>
        </p:nvSpPr>
        <p:spPr>
          <a:xfrm>
            <a:off x="7734300" y="1257300"/>
            <a:ext cx="4065194" cy="46005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548" name="Google Shape;548;p18"/>
          <p:cNvPicPr preferRelativeResize="0"/>
          <p:nvPr/>
        </p:nvPicPr>
        <p:blipFill rotWithShape="1">
          <a:blip r:embed="rId3">
            <a:alphaModFix/>
          </a:blip>
          <a:srcRect/>
          <a:stretch/>
        </p:blipFill>
        <p:spPr>
          <a:xfrm>
            <a:off x="457239" y="1257300"/>
            <a:ext cx="6380698" cy="3243262"/>
          </a:xfrm>
          <a:prstGeom prst="rect">
            <a:avLst/>
          </a:prstGeom>
          <a:noFill/>
          <a:ln w="9525" cap="flat" cmpd="sng">
            <a:solidFill>
              <a:srgbClr val="FF872B"/>
            </a:solidFill>
            <a:prstDash val="solid"/>
            <a:round/>
            <a:headEnd type="none" w="sm" len="sm"/>
            <a:tailEnd type="none" w="sm" len="sm"/>
          </a:ln>
        </p:spPr>
      </p:pic>
      <p:sp>
        <p:nvSpPr>
          <p:cNvPr id="549" name="Google Shape;549;p18"/>
          <p:cNvSpPr txBox="1"/>
          <p:nvPr/>
        </p:nvSpPr>
        <p:spPr>
          <a:xfrm>
            <a:off x="7343775" y="1320050"/>
            <a:ext cx="4181475" cy="558614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The Programme for the International Assessment of Adult Competencies (PIAAC) is a global assessment for adult skills in literacy, numeracy and problem-solving in technology-rich environments.</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Literacy skill levels of Indigenous populations are lower than non-Indigenous populations in Canada.</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Indigenous Canadians with all types of post-secondary education perform the same as Non-Indigenous Canadians with the same levels of education. The literacy gap disappears with higher levels of education.</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550" name="Google Shape;550;p18"/>
          <p:cNvSpPr txBox="1"/>
          <p:nvPr/>
        </p:nvSpPr>
        <p:spPr>
          <a:xfrm>
            <a:off x="481539" y="4403515"/>
            <a:ext cx="6462300" cy="249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200" b="0" i="1"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200" b="1" i="1" u="none" strike="noStrike" cap="none">
                <a:solidFill>
                  <a:srgbClr val="000000"/>
                </a:solidFill>
                <a:latin typeface="Open Sans"/>
                <a:ea typeface="Open Sans"/>
                <a:cs typeface="Open Sans"/>
                <a:sym typeface="Open Sans"/>
              </a:rPr>
              <a:t>Disclaimer:</a:t>
            </a:r>
            <a:r>
              <a:rPr lang="en-US" sz="1200" b="0" i="1" u="none" strike="noStrike" cap="none">
                <a:solidFill>
                  <a:srgbClr val="000000"/>
                </a:solidFill>
                <a:latin typeface="Open Sans"/>
                <a:ea typeface="Open Sans"/>
                <a:cs typeface="Open Sans"/>
                <a:sym typeface="Open Sans"/>
              </a:rPr>
              <a:t> The data presented here does not accurately represent Indigenous populations of Canada. The Indigenous populations who participated in PIAAC were: First Nations peoples living off-reserve (48%), Métis (44%), and Inuit (5%) but did not include Indigenous peoples living on-reserve (38% of Canada’s Indigenous population). </a:t>
            </a:r>
            <a:br>
              <a:rPr lang="en-US" sz="1200" b="0" i="1" u="none" strike="noStrike" cap="none">
                <a:solidFill>
                  <a:srgbClr val="000000"/>
                </a:solidFill>
                <a:latin typeface="Open Sans"/>
                <a:ea typeface="Open Sans"/>
                <a:cs typeface="Open Sans"/>
                <a:sym typeface="Open Sans"/>
              </a:rPr>
            </a:br>
            <a:endParaRPr sz="1200" b="0" i="1"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Post-secondary non-tertiary refers to graduates of apprenticeship, trade and vocational training programs that lasted under 2 years</a:t>
            </a:r>
            <a:endParaRPr/>
          </a:p>
          <a:p>
            <a:pPr marL="0" marR="0" lvl="0" indent="0" algn="l" rtl="0">
              <a:lnSpc>
                <a:spcPct val="100000"/>
              </a:lnSpc>
              <a:spcBef>
                <a:spcPts val="0"/>
              </a:spcBef>
              <a:spcAft>
                <a:spcPts val="0"/>
              </a:spcAft>
              <a:buNone/>
            </a:pPr>
            <a:endParaRPr sz="1200" b="0" i="1"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Coll</a:t>
            </a:r>
            <a:r>
              <a:rPr lang="en-US" sz="1200" i="1">
                <a:latin typeface="Open Sans"/>
                <a:ea typeface="Open Sans"/>
                <a:cs typeface="Open Sans"/>
                <a:sym typeface="Open Sans"/>
              </a:rPr>
              <a:t>e</a:t>
            </a:r>
            <a:r>
              <a:rPr lang="en-US" sz="1200" b="0" i="1" u="none" strike="noStrike" cap="none">
                <a:solidFill>
                  <a:srgbClr val="000000"/>
                </a:solidFill>
                <a:latin typeface="Open Sans"/>
                <a:ea typeface="Open Sans"/>
                <a:cs typeface="Open Sans"/>
                <a:sym typeface="Open Sans"/>
              </a:rPr>
              <a:t>ge Diploma or degree refers to college diplomas of over 2 years and university certificates below bachelor level</a:t>
            </a:r>
            <a:endParaRPr/>
          </a:p>
          <a:p>
            <a:pPr marL="0" marR="0" lvl="0" indent="0" algn="l" rtl="0">
              <a:lnSpc>
                <a:spcPct val="100000"/>
              </a:lnSpc>
              <a:spcBef>
                <a:spcPts val="0"/>
              </a:spcBef>
              <a:spcAft>
                <a:spcPts val="0"/>
              </a:spcAft>
              <a:buNone/>
            </a:pPr>
            <a:endParaRPr sz="1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200" b="0" i="0" u="none" strike="noStrike" cap="none">
              <a:solidFill>
                <a:srgbClr val="000000"/>
              </a:solidFill>
              <a:latin typeface="Open Sans"/>
              <a:ea typeface="Open Sans"/>
              <a:cs typeface="Open Sans"/>
              <a:sym typeface="Open Sans"/>
            </a:endParaRPr>
          </a:p>
        </p:txBody>
      </p:sp>
      <p:pic>
        <p:nvPicPr>
          <p:cNvPr id="551" name="Google Shape;551;p18">
            <a:hlinkClick r:id="rId4" action="ppaction://hlinksldjump"/>
          </p:cNvPr>
          <p:cNvPicPr preferRelativeResize="0"/>
          <p:nvPr/>
        </p:nvPicPr>
        <p:blipFill rotWithShape="1">
          <a:blip r:embed="rId5">
            <a:alphaModFix/>
          </a:blip>
          <a:srcRect/>
          <a:stretch/>
        </p:blipFill>
        <p:spPr>
          <a:xfrm>
            <a:off x="0" y="-57025"/>
            <a:ext cx="914479" cy="914479"/>
          </a:xfrm>
          <a:prstGeom prst="rect">
            <a:avLst/>
          </a:prstGeom>
          <a:noFill/>
          <a:ln>
            <a:noFill/>
          </a:ln>
        </p:spPr>
      </p:pic>
      <p:pic>
        <p:nvPicPr>
          <p:cNvPr id="552" name="Google Shape;552;p18">
            <a:hlinkClick r:id="rId6" action="ppaction://hlinksldjump"/>
          </p:cNvPr>
          <p:cNvPicPr preferRelativeResize="0"/>
          <p:nvPr/>
        </p:nvPicPr>
        <p:blipFill rotWithShape="1">
          <a:blip r:embed="rId7">
            <a:alphaModFix/>
          </a:blip>
          <a:srcRect/>
          <a:stretch/>
        </p:blipFill>
        <p:spPr>
          <a:xfrm>
            <a:off x="11277521" y="6008972"/>
            <a:ext cx="914479" cy="914479"/>
          </a:xfrm>
          <a:prstGeom prst="rect">
            <a:avLst/>
          </a:prstGeom>
          <a:noFill/>
          <a:ln>
            <a:noFill/>
          </a:ln>
        </p:spPr>
      </p:pic>
      <p:pic>
        <p:nvPicPr>
          <p:cNvPr id="553" name="Google Shape;553;p18">
            <a:hlinkClick r:id="rId8" action="ppaction://hlinksldjump"/>
          </p:cNvPr>
          <p:cNvPicPr preferRelativeResize="0"/>
          <p:nvPr/>
        </p:nvPicPr>
        <p:blipFill rotWithShape="1">
          <a:blip r:embed="rId9">
            <a:alphaModFix/>
          </a:blip>
          <a:srcRect/>
          <a:stretch/>
        </p:blipFill>
        <p:spPr>
          <a:xfrm>
            <a:off x="11277521" y="28740"/>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 calcmode="lin" valueType="num">
                                      <p:cBhvr additive="base">
                                        <p:cTn id="7" dur="750"/>
                                        <p:tgtEl>
                                          <p:spTgt spid="542"/>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49"/>
                                        </p:tgtEl>
                                        <p:attrNameLst>
                                          <p:attrName>style.visibility</p:attrName>
                                        </p:attrNameLst>
                                      </p:cBhvr>
                                      <p:to>
                                        <p:strVal val="visible"/>
                                      </p:to>
                                    </p:set>
                                    <p:anim calcmode="lin" valueType="num">
                                      <p:cBhvr additive="base">
                                        <p:cTn id="11" dur="500"/>
                                        <p:tgtEl>
                                          <p:spTgt spid="549"/>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548"/>
                                        </p:tgtEl>
                                        <p:attrNameLst>
                                          <p:attrName>style.visibility</p:attrName>
                                        </p:attrNameLst>
                                      </p:cBhvr>
                                      <p:to>
                                        <p:strVal val="visible"/>
                                      </p:to>
                                    </p:set>
                                    <p:anim calcmode="lin" valueType="num">
                                      <p:cBhvr additive="base">
                                        <p:cTn id="15" dur="500"/>
                                        <p:tgtEl>
                                          <p:spTgt spid="548"/>
                                        </p:tgtEl>
                                        <p:attrNameLst>
                                          <p:attrName>ppt_x</p:attrName>
                                        </p:attrNameLst>
                                      </p:cBhvr>
                                      <p:tavLst>
                                        <p:tav tm="0">
                                          <p:val>
                                            <p:strVal val="#ppt_x-1"/>
                                          </p:val>
                                        </p:tav>
                                        <p:tav tm="100000">
                                          <p:val>
                                            <p:strVal val="#ppt_x"/>
                                          </p:val>
                                        </p:tav>
                                      </p:tavLst>
                                    </p:anim>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550"/>
                                        </p:tgtEl>
                                        <p:attrNameLst>
                                          <p:attrName>style.visibility</p:attrName>
                                        </p:attrNameLst>
                                      </p:cBhvr>
                                      <p:to>
                                        <p:strVal val="visible"/>
                                      </p:to>
                                    </p:set>
                                    <p:anim calcmode="lin" valueType="num">
                                      <p:cBhvr additive="base">
                                        <p:cTn id="19" dur="500"/>
                                        <p:tgtEl>
                                          <p:spTgt spid="550"/>
                                        </p:tgtEl>
                                        <p:attrNameLst>
                                          <p:attrName>ppt_x</p:attrName>
                                        </p:attrNameLst>
                                      </p:cBhvr>
                                      <p:tavLst>
                                        <p:tav tm="0">
                                          <p:val>
                                            <p:strVal val="#ppt_x-1"/>
                                          </p:val>
                                        </p:tav>
                                        <p:tav tm="100000">
                                          <p:val>
                                            <p:strVal val="#ppt_x"/>
                                          </p:val>
                                        </p:tav>
                                      </p:tavLst>
                                    </p:anim>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551"/>
                                        </p:tgtEl>
                                        <p:attrNameLst>
                                          <p:attrName>style.visibility</p:attrName>
                                        </p:attrNameLst>
                                      </p:cBhvr>
                                      <p:to>
                                        <p:strVal val="visible"/>
                                      </p:to>
                                    </p:set>
                                    <p:animEffect transition="in" filter="fade">
                                      <p:cBhvr>
                                        <p:cTn id="23" dur="500"/>
                                        <p:tgtEl>
                                          <p:spTgt spid="551"/>
                                        </p:tgtEl>
                                      </p:cBhvr>
                                    </p:animEffect>
                                  </p:childTnLst>
                                </p:cTn>
                              </p:par>
                              <p:par>
                                <p:cTn id="24" presetID="10" presetClass="entr" presetSubtype="0" fill="hold" nodeType="withEffect">
                                  <p:stCondLst>
                                    <p:cond delay="0"/>
                                  </p:stCondLst>
                                  <p:childTnLst>
                                    <p:set>
                                      <p:cBhvr>
                                        <p:cTn id="25" dur="1" fill="hold">
                                          <p:stCondLst>
                                            <p:cond delay="0"/>
                                          </p:stCondLst>
                                        </p:cTn>
                                        <p:tgtEl>
                                          <p:spTgt spid="546"/>
                                        </p:tgtEl>
                                        <p:attrNameLst>
                                          <p:attrName>style.visibility</p:attrName>
                                        </p:attrNameLst>
                                      </p:cBhvr>
                                      <p:to>
                                        <p:strVal val="visible"/>
                                      </p:to>
                                    </p:set>
                                    <p:animEffect transition="in" filter="fade">
                                      <p:cBhvr>
                                        <p:cTn id="26" dur="500"/>
                                        <p:tgtEl>
                                          <p:spTgt spid="546"/>
                                        </p:tgtEl>
                                      </p:cBhvr>
                                    </p:animEffect>
                                  </p:childTnLst>
                                </p:cTn>
                              </p:par>
                              <p:par>
                                <p:cTn id="27" presetID="10" presetClass="entr" presetSubtype="0" fill="hold" nodeType="withEffect">
                                  <p:stCondLst>
                                    <p:cond delay="0"/>
                                  </p:stCondLst>
                                  <p:childTnLst>
                                    <p:set>
                                      <p:cBhvr>
                                        <p:cTn id="28" dur="1" fill="hold">
                                          <p:stCondLst>
                                            <p:cond delay="0"/>
                                          </p:stCondLst>
                                        </p:cTn>
                                        <p:tgtEl>
                                          <p:spTgt spid="553"/>
                                        </p:tgtEl>
                                        <p:attrNameLst>
                                          <p:attrName>style.visibility</p:attrName>
                                        </p:attrNameLst>
                                      </p:cBhvr>
                                      <p:to>
                                        <p:strVal val="visible"/>
                                      </p:to>
                                    </p:set>
                                    <p:animEffect transition="in" filter="fade">
                                      <p:cBhvr>
                                        <p:cTn id="29" dur="500"/>
                                        <p:tgtEl>
                                          <p:spTgt spid="553"/>
                                        </p:tgtEl>
                                      </p:cBhvr>
                                    </p:animEffect>
                                  </p:childTnLst>
                                </p:cTn>
                              </p:par>
                              <p:par>
                                <p:cTn id="30" presetID="10" presetClass="entr" presetSubtype="0" fill="hold" nodeType="withEffect">
                                  <p:stCondLst>
                                    <p:cond delay="0"/>
                                  </p:stCondLst>
                                  <p:childTnLst>
                                    <p:set>
                                      <p:cBhvr>
                                        <p:cTn id="31" dur="1" fill="hold">
                                          <p:stCondLst>
                                            <p:cond delay="0"/>
                                          </p:stCondLst>
                                        </p:cTn>
                                        <p:tgtEl>
                                          <p:spTgt spid="552"/>
                                        </p:tgtEl>
                                        <p:attrNameLst>
                                          <p:attrName>style.visibility</p:attrName>
                                        </p:attrNameLst>
                                      </p:cBhvr>
                                      <p:to>
                                        <p:strVal val="visible"/>
                                      </p:to>
                                    </p:set>
                                    <p:animEffect transition="in" filter="fade">
                                      <p:cBhvr>
                                        <p:cTn id="32" dur="500"/>
                                        <p:tgtEl>
                                          <p:spTgt spid="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19"/>
          <p:cNvSpPr txBox="1"/>
          <p:nvPr/>
        </p:nvSpPr>
        <p:spPr>
          <a:xfrm>
            <a:off x="1580121" y="250958"/>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C00000"/>
                </a:solidFill>
                <a:latin typeface="Open Sans SemiBold"/>
                <a:ea typeface="Open Sans SemiBold"/>
                <a:cs typeface="Open Sans SemiBold"/>
                <a:sym typeface="Open Sans SemiBold"/>
              </a:rPr>
              <a:t>Adult Newcomers and ELL: Literacy Proficiency </a:t>
            </a:r>
            <a:endParaRPr sz="2800" b="1" i="0" u="none" strike="noStrike" cap="none">
              <a:solidFill>
                <a:srgbClr val="C00000"/>
              </a:solidFill>
              <a:latin typeface="Open Sans SemiBold"/>
              <a:ea typeface="Open Sans SemiBold"/>
              <a:cs typeface="Open Sans SemiBold"/>
              <a:sym typeface="Open Sans SemiBold"/>
            </a:endParaRPr>
          </a:p>
        </p:txBody>
      </p:sp>
      <p:sp>
        <p:nvSpPr>
          <p:cNvPr id="559" name="Google Shape;559;p19"/>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19"/>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19"/>
          <p:cNvSpPr txBox="1"/>
          <p:nvPr/>
        </p:nvSpPr>
        <p:spPr>
          <a:xfrm>
            <a:off x="7391400" y="938728"/>
            <a:ext cx="4255694" cy="575542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The Programme for International Assessment of Adult Competencies (PIAAC) surveyed people aged 16-65 on reading, numeracy and problem-solving in technology-rich environments.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On average, recent immigrants and established immigrants aged 16-65 show lower literacy proficiency scores than people born in Canada</a:t>
            </a:r>
            <a:endParaRPr/>
          </a:p>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Recent immigrants and established immigrants had similar scores which suggests that the time spent in Canada may not have a large effect on literacy proficiency </a:t>
            </a:r>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2" name="Google Shape;562;p19">
            <a:hlinkClick r:id="rId3"/>
          </p:cNvPr>
          <p:cNvSpPr txBox="1"/>
          <p:nvPr/>
        </p:nvSpPr>
        <p:spPr>
          <a:xfrm>
            <a:off x="247650" y="6531440"/>
            <a:ext cx="103536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C00000"/>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http://www.piaac.ca/docs/PIAAC%202012%20Immigrants%20Canada%20Final%20EN.pdf</a:t>
            </a:r>
            <a:endParaRPr/>
          </a:p>
        </p:txBody>
      </p:sp>
      <p:pic>
        <p:nvPicPr>
          <p:cNvPr id="563" name="Google Shape;563;p19" descr="Chart&#10;&#10;Description automatically generated"/>
          <p:cNvPicPr preferRelativeResize="0"/>
          <p:nvPr/>
        </p:nvPicPr>
        <p:blipFill rotWithShape="1">
          <a:blip r:embed="rId4">
            <a:alphaModFix/>
          </a:blip>
          <a:srcRect/>
          <a:stretch/>
        </p:blipFill>
        <p:spPr>
          <a:xfrm>
            <a:off x="330023" y="1568026"/>
            <a:ext cx="6883754" cy="3225966"/>
          </a:xfrm>
          <a:prstGeom prst="rect">
            <a:avLst/>
          </a:prstGeom>
          <a:noFill/>
          <a:ln w="9525" cap="flat" cmpd="sng">
            <a:solidFill>
              <a:srgbClr val="C00000"/>
            </a:solidFill>
            <a:prstDash val="solid"/>
            <a:round/>
            <a:headEnd type="none" w="sm" len="sm"/>
            <a:tailEnd type="none" w="sm" len="sm"/>
          </a:ln>
        </p:spPr>
      </p:pic>
      <p:sp>
        <p:nvSpPr>
          <p:cNvPr id="564" name="Google Shape;564;p19"/>
          <p:cNvSpPr txBox="1"/>
          <p:nvPr/>
        </p:nvSpPr>
        <p:spPr>
          <a:xfrm>
            <a:off x="320498" y="4839458"/>
            <a:ext cx="7070902" cy="8938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Recent Immigrants are defined by arrival to Canada between 2002-2012</a:t>
            </a:r>
            <a:endParaRPr/>
          </a:p>
          <a:p>
            <a:pPr marL="0" marR="0" lvl="0" indent="0" algn="l" rtl="0">
              <a:lnSpc>
                <a:spcPct val="15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Established Immigrants are defined by arrival to Canada before 2002</a:t>
            </a:r>
            <a:endParaRPr/>
          </a:p>
          <a:p>
            <a:pPr marL="0" marR="0" lvl="0" indent="0" algn="l" rtl="0">
              <a:lnSpc>
                <a:spcPct val="15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Canadian-born refers to people born in Canada</a:t>
            </a:r>
            <a:endParaRPr/>
          </a:p>
        </p:txBody>
      </p:sp>
      <p:pic>
        <p:nvPicPr>
          <p:cNvPr id="565" name="Google Shape;565;p19">
            <a:hlinkClick r:id="rId5" action="ppaction://hlinksldjump"/>
          </p:cNvPr>
          <p:cNvPicPr preferRelativeResize="0"/>
          <p:nvPr/>
        </p:nvPicPr>
        <p:blipFill rotWithShape="1">
          <a:blip r:embed="rId6">
            <a:alphaModFix/>
          </a:blip>
          <a:srcRect/>
          <a:stretch/>
        </p:blipFill>
        <p:spPr>
          <a:xfrm>
            <a:off x="-4011" y="-27235"/>
            <a:ext cx="914479" cy="914479"/>
          </a:xfrm>
          <a:prstGeom prst="rect">
            <a:avLst/>
          </a:prstGeom>
          <a:noFill/>
          <a:ln>
            <a:noFill/>
          </a:ln>
        </p:spPr>
      </p:pic>
      <p:pic>
        <p:nvPicPr>
          <p:cNvPr id="566" name="Google Shape;566;p19">
            <a:hlinkClick r:id="rId7" action="ppaction://hlinksldjump"/>
          </p:cNvPr>
          <p:cNvPicPr preferRelativeResize="0"/>
          <p:nvPr/>
        </p:nvPicPr>
        <p:blipFill rotWithShape="1">
          <a:blip r:embed="rId8">
            <a:alphaModFix/>
          </a:blip>
          <a:srcRect/>
          <a:stretch/>
        </p:blipFill>
        <p:spPr>
          <a:xfrm>
            <a:off x="11277521" y="6025039"/>
            <a:ext cx="914479" cy="914479"/>
          </a:xfrm>
          <a:prstGeom prst="rect">
            <a:avLst/>
          </a:prstGeom>
          <a:noFill/>
          <a:ln>
            <a:noFill/>
          </a:ln>
        </p:spPr>
      </p:pic>
      <p:pic>
        <p:nvPicPr>
          <p:cNvPr id="567" name="Google Shape;567;p19">
            <a:hlinkClick r:id="rId9" action="ppaction://hlinksldjump"/>
          </p:cNvPr>
          <p:cNvPicPr preferRelativeResize="0"/>
          <p:nvPr/>
        </p:nvPicPr>
        <p:blipFill rotWithShape="1">
          <a:blip r:embed="rId10">
            <a:alphaModFix/>
          </a:blip>
          <a:srcRect/>
          <a:stretch/>
        </p:blipFill>
        <p:spPr>
          <a:xfrm>
            <a:off x="11277521" y="13556"/>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58"/>
                                        </p:tgtEl>
                                        <p:attrNameLst>
                                          <p:attrName>style.visibility</p:attrName>
                                        </p:attrNameLst>
                                      </p:cBhvr>
                                      <p:to>
                                        <p:strVal val="visible"/>
                                      </p:to>
                                    </p:set>
                                    <p:anim calcmode="lin" valueType="num">
                                      <p:cBhvr additive="base">
                                        <p:cTn id="7" dur="750"/>
                                        <p:tgtEl>
                                          <p:spTgt spid="558"/>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61"/>
                                        </p:tgtEl>
                                        <p:attrNameLst>
                                          <p:attrName>style.visibility</p:attrName>
                                        </p:attrNameLst>
                                      </p:cBhvr>
                                      <p:to>
                                        <p:strVal val="visible"/>
                                      </p:to>
                                    </p:set>
                                    <p:anim calcmode="lin" valueType="num">
                                      <p:cBhvr additive="base">
                                        <p:cTn id="11" dur="500"/>
                                        <p:tgtEl>
                                          <p:spTgt spid="561"/>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563"/>
                                        </p:tgtEl>
                                        <p:attrNameLst>
                                          <p:attrName>style.visibility</p:attrName>
                                        </p:attrNameLst>
                                      </p:cBhvr>
                                      <p:to>
                                        <p:strVal val="visible"/>
                                      </p:to>
                                    </p:set>
                                    <p:anim calcmode="lin" valueType="num">
                                      <p:cBhvr additive="base">
                                        <p:cTn id="15" dur="500"/>
                                        <p:tgtEl>
                                          <p:spTgt spid="563"/>
                                        </p:tgtEl>
                                        <p:attrNameLst>
                                          <p:attrName>ppt_x</p:attrName>
                                        </p:attrNameLst>
                                      </p:cBhvr>
                                      <p:tavLst>
                                        <p:tav tm="0">
                                          <p:val>
                                            <p:strVal val="#ppt_x-1"/>
                                          </p:val>
                                        </p:tav>
                                        <p:tav tm="100000">
                                          <p:val>
                                            <p:strVal val="#ppt_x"/>
                                          </p:val>
                                        </p:tav>
                                      </p:tavLst>
                                    </p:anim>
                                  </p:childTnLst>
                                </p:cTn>
                              </p:par>
                              <p:par>
                                <p:cTn id="16" presetID="2" presetClass="entr" presetSubtype="8" fill="hold" nodeType="withEffect">
                                  <p:stCondLst>
                                    <p:cond delay="0"/>
                                  </p:stCondLst>
                                  <p:childTnLst>
                                    <p:set>
                                      <p:cBhvr>
                                        <p:cTn id="17" dur="1" fill="hold">
                                          <p:stCondLst>
                                            <p:cond delay="0"/>
                                          </p:stCondLst>
                                        </p:cTn>
                                        <p:tgtEl>
                                          <p:spTgt spid="564"/>
                                        </p:tgtEl>
                                        <p:attrNameLst>
                                          <p:attrName>style.visibility</p:attrName>
                                        </p:attrNameLst>
                                      </p:cBhvr>
                                      <p:to>
                                        <p:strVal val="visible"/>
                                      </p:to>
                                    </p:set>
                                    <p:anim calcmode="lin" valueType="num">
                                      <p:cBhvr additive="base">
                                        <p:cTn id="18" dur="500"/>
                                        <p:tgtEl>
                                          <p:spTgt spid="564"/>
                                        </p:tgtEl>
                                        <p:attrNameLst>
                                          <p:attrName>ppt_x</p:attrName>
                                        </p:attrNameLst>
                                      </p:cBhvr>
                                      <p:tavLst>
                                        <p:tav tm="0">
                                          <p:val>
                                            <p:strVal val="#ppt_x-1"/>
                                          </p:val>
                                        </p:tav>
                                        <p:tav tm="100000">
                                          <p:val>
                                            <p:strVal val="#ppt_x"/>
                                          </p:val>
                                        </p:tav>
                                      </p:tavLst>
                                    </p:anim>
                                  </p:childTnLst>
                                </p:cTn>
                              </p:par>
                              <p:par>
                                <p:cTn id="19" presetID="10" presetClass="entr" presetSubtype="0" fill="hold" nodeType="withEffect">
                                  <p:stCondLst>
                                    <p:cond delay="0"/>
                                  </p:stCondLst>
                                  <p:childTnLst>
                                    <p:set>
                                      <p:cBhvr>
                                        <p:cTn id="20" dur="1" fill="hold">
                                          <p:stCondLst>
                                            <p:cond delay="0"/>
                                          </p:stCondLst>
                                        </p:cTn>
                                        <p:tgtEl>
                                          <p:spTgt spid="562"/>
                                        </p:tgtEl>
                                        <p:attrNameLst>
                                          <p:attrName>style.visibility</p:attrName>
                                        </p:attrNameLst>
                                      </p:cBhvr>
                                      <p:to>
                                        <p:strVal val="visible"/>
                                      </p:to>
                                    </p:set>
                                    <p:animEffect transition="in" filter="fade">
                                      <p:cBhvr>
                                        <p:cTn id="21" dur="500"/>
                                        <p:tgtEl>
                                          <p:spTgt spid="562"/>
                                        </p:tgtEl>
                                      </p:cBhvr>
                                    </p:animEffect>
                                  </p:childTnLst>
                                </p:cTn>
                              </p:par>
                            </p:childTnLst>
                          </p:cTn>
                        </p:par>
                        <p:par>
                          <p:cTn id="22" fill="hold">
                            <p:stCondLst>
                              <p:cond delay="1750"/>
                            </p:stCondLst>
                            <p:childTnLst>
                              <p:par>
                                <p:cTn id="23" presetID="10" presetClass="entr" presetSubtype="0" fill="hold" nodeType="afterEffect">
                                  <p:stCondLst>
                                    <p:cond delay="0"/>
                                  </p:stCondLst>
                                  <p:childTnLst>
                                    <p:set>
                                      <p:cBhvr>
                                        <p:cTn id="24" dur="1" fill="hold">
                                          <p:stCondLst>
                                            <p:cond delay="0"/>
                                          </p:stCondLst>
                                        </p:cTn>
                                        <p:tgtEl>
                                          <p:spTgt spid="565"/>
                                        </p:tgtEl>
                                        <p:attrNameLst>
                                          <p:attrName>style.visibility</p:attrName>
                                        </p:attrNameLst>
                                      </p:cBhvr>
                                      <p:to>
                                        <p:strVal val="visible"/>
                                      </p:to>
                                    </p:set>
                                    <p:animEffect transition="in" filter="fade">
                                      <p:cBhvr>
                                        <p:cTn id="25" dur="500"/>
                                        <p:tgtEl>
                                          <p:spTgt spid="565"/>
                                        </p:tgtEl>
                                      </p:cBhvr>
                                    </p:animEffect>
                                  </p:childTnLst>
                                </p:cTn>
                              </p:par>
                              <p:par>
                                <p:cTn id="26" presetID="10" presetClass="entr" presetSubtype="0" fill="hold" nodeType="withEffect">
                                  <p:stCondLst>
                                    <p:cond delay="0"/>
                                  </p:stCondLst>
                                  <p:childTnLst>
                                    <p:set>
                                      <p:cBhvr>
                                        <p:cTn id="27" dur="1" fill="hold">
                                          <p:stCondLst>
                                            <p:cond delay="0"/>
                                          </p:stCondLst>
                                        </p:cTn>
                                        <p:tgtEl>
                                          <p:spTgt spid="567"/>
                                        </p:tgtEl>
                                        <p:attrNameLst>
                                          <p:attrName>style.visibility</p:attrName>
                                        </p:attrNameLst>
                                      </p:cBhvr>
                                      <p:to>
                                        <p:strVal val="visible"/>
                                      </p:to>
                                    </p:set>
                                    <p:animEffect transition="in" filter="fade">
                                      <p:cBhvr>
                                        <p:cTn id="28" dur="500"/>
                                        <p:tgtEl>
                                          <p:spTgt spid="567"/>
                                        </p:tgtEl>
                                      </p:cBhvr>
                                    </p:animEffect>
                                  </p:childTnLst>
                                </p:cTn>
                              </p:par>
                              <p:par>
                                <p:cTn id="29" presetID="10" presetClass="entr" presetSubtype="0" fill="hold" nodeType="withEffect">
                                  <p:stCondLst>
                                    <p:cond delay="0"/>
                                  </p:stCondLst>
                                  <p:childTnLst>
                                    <p:set>
                                      <p:cBhvr>
                                        <p:cTn id="30" dur="1" fill="hold">
                                          <p:stCondLst>
                                            <p:cond delay="0"/>
                                          </p:stCondLst>
                                        </p:cTn>
                                        <p:tgtEl>
                                          <p:spTgt spid="566"/>
                                        </p:tgtEl>
                                        <p:attrNameLst>
                                          <p:attrName>style.visibility</p:attrName>
                                        </p:attrNameLst>
                                      </p:cBhvr>
                                      <p:to>
                                        <p:strVal val="visible"/>
                                      </p:to>
                                    </p:set>
                                    <p:animEffect transition="in" filter="fade">
                                      <p:cBhvr>
                                        <p:cTn id="31" dur="500"/>
                                        <p:tgtEl>
                                          <p:spTgt spid="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20"/>
          <p:cNvSpPr txBox="1"/>
          <p:nvPr/>
        </p:nvSpPr>
        <p:spPr>
          <a:xfrm>
            <a:off x="1713471" y="295002"/>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065280"/>
                </a:solidFill>
                <a:latin typeface="Open Sans SemiBold"/>
                <a:ea typeface="Open Sans SemiBold"/>
                <a:cs typeface="Open Sans SemiBold"/>
                <a:sym typeface="Open Sans SemiBold"/>
              </a:rPr>
              <a:t>Adults with Learning Differences 1</a:t>
            </a:r>
            <a:endParaRPr sz="2800" b="1" i="0" u="none" strike="noStrike" cap="none">
              <a:solidFill>
                <a:srgbClr val="065280"/>
              </a:solidFill>
              <a:latin typeface="Open Sans SemiBold"/>
              <a:ea typeface="Open Sans SemiBold"/>
              <a:cs typeface="Open Sans SemiBold"/>
              <a:sym typeface="Open Sans SemiBold"/>
            </a:endParaRPr>
          </a:p>
        </p:txBody>
      </p:sp>
      <p:sp>
        <p:nvSpPr>
          <p:cNvPr id="573" name="Google Shape;573;p20"/>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p20"/>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p20">
            <a:hlinkClick r:id="rId3"/>
          </p:cNvPr>
          <p:cNvSpPr txBox="1"/>
          <p:nvPr/>
        </p:nvSpPr>
        <p:spPr>
          <a:xfrm>
            <a:off x="0" y="6467475"/>
            <a:ext cx="784066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65280"/>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www150.statcan.gc.ca/n1/en/pub/89-654-x/89-654-x2014003-eng.pdf?st=EBaQrzXv</a:t>
            </a:r>
            <a:endParaRPr/>
          </a:p>
        </p:txBody>
      </p:sp>
      <p:pic>
        <p:nvPicPr>
          <p:cNvPr id="576" name="Google Shape;576;p20">
            <a:hlinkClick r:id="rId4" action="ppaction://hlinksldjump"/>
          </p:cNvPr>
          <p:cNvPicPr preferRelativeResize="0"/>
          <p:nvPr/>
        </p:nvPicPr>
        <p:blipFill rotWithShape="1">
          <a:blip r:embed="rId5">
            <a:alphaModFix/>
          </a:blip>
          <a:srcRect/>
          <a:stretch/>
        </p:blipFill>
        <p:spPr>
          <a:xfrm>
            <a:off x="-4011" y="-67573"/>
            <a:ext cx="914479" cy="914479"/>
          </a:xfrm>
          <a:prstGeom prst="rect">
            <a:avLst/>
          </a:prstGeom>
          <a:noFill/>
          <a:ln>
            <a:noFill/>
          </a:ln>
        </p:spPr>
      </p:pic>
      <p:pic>
        <p:nvPicPr>
          <p:cNvPr id="577" name="Google Shape;577;p20">
            <a:hlinkClick r:id="rId6" action="ppaction://hlinksldjump"/>
          </p:cNvPr>
          <p:cNvPicPr preferRelativeResize="0"/>
          <p:nvPr/>
        </p:nvPicPr>
        <p:blipFill rotWithShape="1">
          <a:blip r:embed="rId7">
            <a:alphaModFix/>
          </a:blip>
          <a:srcRect/>
          <a:stretch/>
        </p:blipFill>
        <p:spPr>
          <a:xfrm>
            <a:off x="11277521" y="46907"/>
            <a:ext cx="914479" cy="914479"/>
          </a:xfrm>
          <a:prstGeom prst="rect">
            <a:avLst/>
          </a:prstGeom>
          <a:noFill/>
          <a:ln>
            <a:noFill/>
          </a:ln>
        </p:spPr>
      </p:pic>
      <p:pic>
        <p:nvPicPr>
          <p:cNvPr id="578" name="Google Shape;578;p20"/>
          <p:cNvPicPr preferRelativeResize="0"/>
          <p:nvPr/>
        </p:nvPicPr>
        <p:blipFill rotWithShape="1">
          <a:blip r:embed="rId8">
            <a:alphaModFix/>
          </a:blip>
          <a:srcRect/>
          <a:stretch/>
        </p:blipFill>
        <p:spPr>
          <a:xfrm>
            <a:off x="11277521" y="6000710"/>
            <a:ext cx="914479" cy="914479"/>
          </a:xfrm>
          <a:prstGeom prst="rect">
            <a:avLst/>
          </a:prstGeom>
          <a:noFill/>
          <a:ln>
            <a:noFill/>
          </a:ln>
        </p:spPr>
      </p:pic>
      <p:sp>
        <p:nvSpPr>
          <p:cNvPr id="579" name="Google Shape;579;p20"/>
          <p:cNvSpPr txBox="1"/>
          <p:nvPr/>
        </p:nvSpPr>
        <p:spPr>
          <a:xfrm>
            <a:off x="600075" y="1190625"/>
            <a:ext cx="108204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Open Sans"/>
                <a:ea typeface="Open Sans"/>
                <a:cs typeface="Open Sans"/>
                <a:sym typeface="Open Sans"/>
              </a:rPr>
              <a:t> </a:t>
            </a:r>
            <a:endParaRPr/>
          </a:p>
        </p:txBody>
      </p:sp>
      <p:pic>
        <p:nvPicPr>
          <p:cNvPr id="580" name="Google Shape;580;p20"/>
          <p:cNvPicPr preferRelativeResize="0"/>
          <p:nvPr/>
        </p:nvPicPr>
        <p:blipFill rotWithShape="1">
          <a:blip r:embed="rId9">
            <a:alphaModFix/>
          </a:blip>
          <a:srcRect/>
          <a:stretch/>
        </p:blipFill>
        <p:spPr>
          <a:xfrm>
            <a:off x="600075" y="1936786"/>
            <a:ext cx="6153826" cy="3278826"/>
          </a:xfrm>
          <a:prstGeom prst="rect">
            <a:avLst/>
          </a:prstGeom>
          <a:noFill/>
          <a:ln w="9525" cap="flat" cmpd="sng">
            <a:solidFill>
              <a:srgbClr val="065280"/>
            </a:solidFill>
            <a:prstDash val="solid"/>
            <a:round/>
            <a:headEnd type="none" w="sm" len="sm"/>
            <a:tailEnd type="none" w="sm" len="sm"/>
          </a:ln>
        </p:spPr>
      </p:pic>
      <p:sp>
        <p:nvSpPr>
          <p:cNvPr id="581" name="Google Shape;581;p20"/>
          <p:cNvSpPr txBox="1"/>
          <p:nvPr/>
        </p:nvSpPr>
        <p:spPr>
          <a:xfrm>
            <a:off x="7104358" y="1190625"/>
            <a:ext cx="4135739" cy="555171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Over half of adults who recently attended school with learning differences (age 15+) required some kind of educational aid or service</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Adults with learning differences were more likely to report that they needed extended test time and teacher’s aides or tutors, which were predominantly met.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Technology-based supports were less likely to be needed but adults who did report needing them were less likely to receive them.</a:t>
            </a:r>
            <a:endParaRPr/>
          </a:p>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0" marR="0" lvl="0" indent="0" algn="l" rtl="0">
              <a:lnSpc>
                <a:spcPct val="150000"/>
              </a:lnSpc>
              <a:spcBef>
                <a:spcPts val="0"/>
              </a:spcBef>
              <a:spcAft>
                <a:spcPts val="0"/>
              </a:spcAft>
              <a:buNone/>
            </a:pPr>
            <a:endParaRPr sz="1400" b="0" i="0" u="none" strike="noStrike" cap="none">
              <a:solidFill>
                <a:srgbClr val="000000"/>
              </a:solidFill>
              <a:latin typeface="Open Sans"/>
              <a:ea typeface="Open Sans"/>
              <a:cs typeface="Open Sans"/>
              <a:sym typeface="Open Sans"/>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72"/>
                                        </p:tgtEl>
                                        <p:attrNameLst>
                                          <p:attrName>style.visibility</p:attrName>
                                        </p:attrNameLst>
                                      </p:cBhvr>
                                      <p:to>
                                        <p:strVal val="visible"/>
                                      </p:to>
                                    </p:set>
                                    <p:anim calcmode="lin" valueType="num">
                                      <p:cBhvr additive="base">
                                        <p:cTn id="7" dur="750"/>
                                        <p:tgtEl>
                                          <p:spTgt spid="572"/>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81"/>
                                        </p:tgtEl>
                                        <p:attrNameLst>
                                          <p:attrName>style.visibility</p:attrName>
                                        </p:attrNameLst>
                                      </p:cBhvr>
                                      <p:to>
                                        <p:strVal val="visible"/>
                                      </p:to>
                                    </p:set>
                                    <p:anim calcmode="lin" valueType="num">
                                      <p:cBhvr additive="base">
                                        <p:cTn id="11" dur="500"/>
                                        <p:tgtEl>
                                          <p:spTgt spid="581"/>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580"/>
                                        </p:tgtEl>
                                        <p:attrNameLst>
                                          <p:attrName>style.visibility</p:attrName>
                                        </p:attrNameLst>
                                      </p:cBhvr>
                                      <p:to>
                                        <p:strVal val="visible"/>
                                      </p:to>
                                    </p:set>
                                    <p:anim calcmode="lin" valueType="num">
                                      <p:cBhvr additive="base">
                                        <p:cTn id="15" dur="500"/>
                                        <p:tgtEl>
                                          <p:spTgt spid="580"/>
                                        </p:tgtEl>
                                        <p:attrNameLst>
                                          <p:attrName>ppt_x</p:attrName>
                                        </p:attrNameLst>
                                      </p:cBhvr>
                                      <p:tavLst>
                                        <p:tav tm="0">
                                          <p:val>
                                            <p:strVal val="#ppt_x-1"/>
                                          </p:val>
                                        </p:tav>
                                        <p:tav tm="100000">
                                          <p:val>
                                            <p:strVal val="#ppt_x"/>
                                          </p:val>
                                        </p:tav>
                                      </p:tavLst>
                                    </p:anim>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575"/>
                                        </p:tgtEl>
                                        <p:attrNameLst>
                                          <p:attrName>style.visibility</p:attrName>
                                        </p:attrNameLst>
                                      </p:cBhvr>
                                      <p:to>
                                        <p:strVal val="visible"/>
                                      </p:to>
                                    </p:set>
                                    <p:animEffect transition="in" filter="fade">
                                      <p:cBhvr>
                                        <p:cTn id="19" dur="500"/>
                                        <p:tgtEl>
                                          <p:spTgt spid="575"/>
                                        </p:tgtEl>
                                      </p:cBhvr>
                                    </p:animEffect>
                                  </p:childTnLst>
                                </p:cTn>
                              </p:par>
                              <p:par>
                                <p:cTn id="20" presetID="10" presetClass="entr" presetSubtype="0" fill="hold" nodeType="withEffect">
                                  <p:stCondLst>
                                    <p:cond delay="0"/>
                                  </p:stCondLst>
                                  <p:childTnLst>
                                    <p:set>
                                      <p:cBhvr>
                                        <p:cTn id="21" dur="1" fill="hold">
                                          <p:stCondLst>
                                            <p:cond delay="0"/>
                                          </p:stCondLst>
                                        </p:cTn>
                                        <p:tgtEl>
                                          <p:spTgt spid="578"/>
                                        </p:tgtEl>
                                        <p:attrNameLst>
                                          <p:attrName>style.visibility</p:attrName>
                                        </p:attrNameLst>
                                      </p:cBhvr>
                                      <p:to>
                                        <p:strVal val="visible"/>
                                      </p:to>
                                    </p:set>
                                    <p:animEffect transition="in" filter="fade">
                                      <p:cBhvr>
                                        <p:cTn id="22" dur="500"/>
                                        <p:tgtEl>
                                          <p:spTgt spid="578"/>
                                        </p:tgtEl>
                                      </p:cBhvr>
                                    </p:animEffect>
                                  </p:childTnLst>
                                </p:cTn>
                              </p:par>
                              <p:par>
                                <p:cTn id="23" presetID="10" presetClass="entr" presetSubtype="0" fill="hold" nodeType="withEffect">
                                  <p:stCondLst>
                                    <p:cond delay="0"/>
                                  </p:stCondLst>
                                  <p:childTnLst>
                                    <p:set>
                                      <p:cBhvr>
                                        <p:cTn id="24" dur="1" fill="hold">
                                          <p:stCondLst>
                                            <p:cond delay="0"/>
                                          </p:stCondLst>
                                        </p:cTn>
                                        <p:tgtEl>
                                          <p:spTgt spid="577"/>
                                        </p:tgtEl>
                                        <p:attrNameLst>
                                          <p:attrName>style.visibility</p:attrName>
                                        </p:attrNameLst>
                                      </p:cBhvr>
                                      <p:to>
                                        <p:strVal val="visible"/>
                                      </p:to>
                                    </p:set>
                                    <p:animEffect transition="in" filter="fade">
                                      <p:cBhvr>
                                        <p:cTn id="25" dur="500"/>
                                        <p:tgtEl>
                                          <p:spTgt spid="577"/>
                                        </p:tgtEl>
                                      </p:cBhvr>
                                    </p:animEffect>
                                  </p:childTnLst>
                                </p:cTn>
                              </p:par>
                              <p:par>
                                <p:cTn id="26" presetID="10" presetClass="entr" presetSubtype="0" fill="hold" nodeType="withEffect">
                                  <p:stCondLst>
                                    <p:cond delay="0"/>
                                  </p:stCondLst>
                                  <p:childTnLst>
                                    <p:set>
                                      <p:cBhvr>
                                        <p:cTn id="27" dur="1" fill="hold">
                                          <p:stCondLst>
                                            <p:cond delay="0"/>
                                          </p:stCondLst>
                                        </p:cTn>
                                        <p:tgtEl>
                                          <p:spTgt spid="576"/>
                                        </p:tgtEl>
                                        <p:attrNameLst>
                                          <p:attrName>style.visibility</p:attrName>
                                        </p:attrNameLst>
                                      </p:cBhvr>
                                      <p:to>
                                        <p:strVal val="visible"/>
                                      </p:to>
                                    </p:set>
                                    <p:animEffect transition="in" filter="fade">
                                      <p:cBhvr>
                                        <p:cTn id="28" dur="500"/>
                                        <p:tgtEl>
                                          <p:spTgt spid="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1"/>
          <p:cNvSpPr txBox="1"/>
          <p:nvPr/>
        </p:nvSpPr>
        <p:spPr>
          <a:xfrm>
            <a:off x="1713471" y="295002"/>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065280"/>
                </a:solidFill>
                <a:latin typeface="Open Sans SemiBold"/>
                <a:ea typeface="Open Sans SemiBold"/>
                <a:cs typeface="Open Sans SemiBold"/>
                <a:sym typeface="Open Sans SemiBold"/>
              </a:rPr>
              <a:t>Adults with Learning Differences 2</a:t>
            </a:r>
            <a:endParaRPr sz="2800" b="1" i="0" u="none" strike="noStrike" cap="none">
              <a:solidFill>
                <a:srgbClr val="065280"/>
              </a:solidFill>
              <a:latin typeface="Open Sans SemiBold"/>
              <a:ea typeface="Open Sans SemiBold"/>
              <a:cs typeface="Open Sans SemiBold"/>
              <a:sym typeface="Open Sans SemiBold"/>
            </a:endParaRPr>
          </a:p>
        </p:txBody>
      </p:sp>
      <p:sp>
        <p:nvSpPr>
          <p:cNvPr id="587" name="Google Shape;587;p21"/>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p21"/>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p21">
            <a:hlinkClick r:id="rId3"/>
          </p:cNvPr>
          <p:cNvSpPr txBox="1"/>
          <p:nvPr/>
        </p:nvSpPr>
        <p:spPr>
          <a:xfrm>
            <a:off x="-4011" y="6549139"/>
            <a:ext cx="9031287"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65280"/>
                </a:solidFill>
                <a:latin typeface="Open Sans"/>
                <a:ea typeface="Open Sans"/>
                <a:cs typeface="Open Sans"/>
                <a:sym typeface="Open Sans"/>
              </a:rPr>
              <a:t>Click here for more information </a:t>
            </a:r>
            <a:r>
              <a:rPr lang="en-US" sz="1050" b="0" i="0" u="none" strike="noStrike" cap="none">
                <a:solidFill>
                  <a:srgbClr val="000000"/>
                </a:solidFill>
                <a:latin typeface="Open Sans"/>
                <a:ea typeface="Open Sans"/>
                <a:cs typeface="Open Sans"/>
                <a:sym typeface="Open Sans"/>
              </a:rPr>
              <a:t>🡪 https://www150.statcan.gc.ca/n1/en/pub/89-654-x/89-654-x2014003-eng.pdf?st=EBaQrzXv</a:t>
            </a:r>
            <a:endParaRPr/>
          </a:p>
        </p:txBody>
      </p:sp>
      <p:pic>
        <p:nvPicPr>
          <p:cNvPr id="590" name="Google Shape;590;p21">
            <a:hlinkClick r:id="rId4" action="ppaction://hlinksldjump"/>
          </p:cNvPr>
          <p:cNvPicPr preferRelativeResize="0"/>
          <p:nvPr/>
        </p:nvPicPr>
        <p:blipFill rotWithShape="1">
          <a:blip r:embed="rId5">
            <a:alphaModFix/>
          </a:blip>
          <a:srcRect/>
          <a:stretch/>
        </p:blipFill>
        <p:spPr>
          <a:xfrm>
            <a:off x="-4011" y="-67573"/>
            <a:ext cx="914479" cy="914479"/>
          </a:xfrm>
          <a:prstGeom prst="rect">
            <a:avLst/>
          </a:prstGeom>
          <a:noFill/>
          <a:ln>
            <a:noFill/>
          </a:ln>
        </p:spPr>
      </p:pic>
      <p:pic>
        <p:nvPicPr>
          <p:cNvPr id="591" name="Google Shape;591;p21">
            <a:hlinkClick r:id="rId6" action="ppaction://hlinksldjump"/>
          </p:cNvPr>
          <p:cNvPicPr preferRelativeResize="0"/>
          <p:nvPr/>
        </p:nvPicPr>
        <p:blipFill rotWithShape="1">
          <a:blip r:embed="rId7">
            <a:alphaModFix/>
          </a:blip>
          <a:srcRect/>
          <a:stretch/>
        </p:blipFill>
        <p:spPr>
          <a:xfrm>
            <a:off x="11277521" y="-18412"/>
            <a:ext cx="914479" cy="914479"/>
          </a:xfrm>
          <a:prstGeom prst="rect">
            <a:avLst/>
          </a:prstGeom>
          <a:noFill/>
          <a:ln>
            <a:noFill/>
          </a:ln>
        </p:spPr>
      </p:pic>
      <p:pic>
        <p:nvPicPr>
          <p:cNvPr id="592" name="Google Shape;592;p21">
            <a:hlinkClick r:id="rId8" action="ppaction://hlinksldjump"/>
          </p:cNvPr>
          <p:cNvPicPr preferRelativeResize="0"/>
          <p:nvPr/>
        </p:nvPicPr>
        <p:blipFill rotWithShape="1">
          <a:blip r:embed="rId9">
            <a:alphaModFix/>
          </a:blip>
          <a:srcRect/>
          <a:stretch/>
        </p:blipFill>
        <p:spPr>
          <a:xfrm>
            <a:off x="11277521" y="6000710"/>
            <a:ext cx="914479" cy="914479"/>
          </a:xfrm>
          <a:prstGeom prst="rect">
            <a:avLst/>
          </a:prstGeom>
          <a:noFill/>
          <a:ln>
            <a:noFill/>
          </a:ln>
        </p:spPr>
      </p:pic>
      <p:sp>
        <p:nvSpPr>
          <p:cNvPr id="593" name="Google Shape;593;p21"/>
          <p:cNvSpPr txBox="1"/>
          <p:nvPr/>
        </p:nvSpPr>
        <p:spPr>
          <a:xfrm>
            <a:off x="7029450" y="1190625"/>
            <a:ext cx="4391025" cy="522854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In Canada, adults with learning differences are more likely to have overall lower rates of completing education (</a:t>
            </a:r>
            <a:r>
              <a:rPr lang="en-US" sz="1400" b="0" i="1" u="none" strike="noStrike" cap="none">
                <a:solidFill>
                  <a:srgbClr val="000000"/>
                </a:solidFill>
                <a:latin typeface="Open Sans"/>
                <a:ea typeface="Open Sans"/>
                <a:cs typeface="Open Sans"/>
                <a:sym typeface="Open Sans"/>
              </a:rPr>
              <a:t>Stats Canada, Canadian Survey on Disabilities, 2012</a:t>
            </a:r>
            <a:r>
              <a:rPr lang="en-US" sz="1400" b="0" i="0" u="none" strike="noStrike" cap="none">
                <a:solidFill>
                  <a:srgbClr val="000000"/>
                </a:solidFill>
                <a:latin typeface="Open Sans"/>
                <a:ea typeface="Open Sans"/>
                <a:cs typeface="Open Sans"/>
                <a:sym typeface="Open Sans"/>
              </a:rPr>
              <a:t>)</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1" i="0" u="none" strike="noStrike" cap="none">
                <a:solidFill>
                  <a:srgbClr val="000000"/>
                </a:solidFill>
                <a:latin typeface="Open Sans"/>
                <a:ea typeface="Open Sans"/>
                <a:cs typeface="Open Sans"/>
                <a:sym typeface="Open Sans"/>
              </a:rPr>
              <a:t>33%</a:t>
            </a:r>
            <a:r>
              <a:rPr lang="en-US" sz="1400" b="0" i="0" u="none" strike="noStrike" cap="none">
                <a:solidFill>
                  <a:srgbClr val="000000"/>
                </a:solidFill>
                <a:latin typeface="Open Sans"/>
                <a:ea typeface="Open Sans"/>
                <a:cs typeface="Open Sans"/>
                <a:sym typeface="Open Sans"/>
              </a:rPr>
              <a:t> of adults with learning differences aged 15-65 reported not completing high school compared to </a:t>
            </a:r>
            <a:r>
              <a:rPr lang="en-US" sz="1400" b="1" i="0" u="none" strike="noStrike" cap="none">
                <a:solidFill>
                  <a:srgbClr val="000000"/>
                </a:solidFill>
                <a:latin typeface="Open Sans"/>
                <a:ea typeface="Open Sans"/>
                <a:cs typeface="Open Sans"/>
                <a:sym typeface="Open Sans"/>
              </a:rPr>
              <a:t>13.1%</a:t>
            </a:r>
            <a:r>
              <a:rPr lang="en-US" sz="1400" b="0" i="0" u="none" strike="noStrike" cap="none">
                <a:solidFill>
                  <a:srgbClr val="000000"/>
                </a:solidFill>
                <a:latin typeface="Open Sans"/>
                <a:ea typeface="Open Sans"/>
                <a:cs typeface="Open Sans"/>
                <a:sym typeface="Open Sans"/>
              </a:rPr>
              <a:t> of adults without learning differences</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 </a:t>
            </a:r>
            <a:r>
              <a:rPr lang="en-US" sz="1400" b="1" i="0" u="none" strike="noStrike" cap="none">
                <a:solidFill>
                  <a:srgbClr val="000000"/>
                </a:solidFill>
                <a:latin typeface="Open Sans"/>
                <a:ea typeface="Open Sans"/>
                <a:cs typeface="Open Sans"/>
                <a:sym typeface="Open Sans"/>
              </a:rPr>
              <a:t>35.6% </a:t>
            </a:r>
            <a:r>
              <a:rPr lang="en-US" sz="1400" b="0" i="0" u="none" strike="noStrike" cap="none">
                <a:solidFill>
                  <a:srgbClr val="000000"/>
                </a:solidFill>
                <a:latin typeface="Open Sans"/>
                <a:ea typeface="Open Sans"/>
                <a:cs typeface="Open Sans"/>
                <a:sym typeface="Open Sans"/>
              </a:rPr>
              <a:t>of adults with learning differences reported completing post-secondary qualifications compared to </a:t>
            </a:r>
            <a:r>
              <a:rPr lang="en-US" sz="1400" b="1" i="0" u="none" strike="noStrike" cap="none">
                <a:solidFill>
                  <a:srgbClr val="000000"/>
                </a:solidFill>
                <a:latin typeface="Open Sans"/>
                <a:ea typeface="Open Sans"/>
                <a:cs typeface="Open Sans"/>
                <a:sym typeface="Open Sans"/>
              </a:rPr>
              <a:t>61.1%</a:t>
            </a:r>
            <a:r>
              <a:rPr lang="en-US" sz="1400" b="0" i="0" u="none" strike="noStrike" cap="none">
                <a:solidFill>
                  <a:srgbClr val="000000"/>
                </a:solidFill>
                <a:latin typeface="Open Sans"/>
                <a:ea typeface="Open Sans"/>
                <a:cs typeface="Open Sans"/>
                <a:sym typeface="Open Sans"/>
              </a:rPr>
              <a:t> of adults without learning differences.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pic>
        <p:nvPicPr>
          <p:cNvPr id="594" name="Google Shape;594;p21"/>
          <p:cNvPicPr preferRelativeResize="0"/>
          <p:nvPr/>
        </p:nvPicPr>
        <p:blipFill rotWithShape="1">
          <a:blip r:embed="rId10">
            <a:alphaModFix/>
          </a:blip>
          <a:srcRect/>
          <a:stretch/>
        </p:blipFill>
        <p:spPr>
          <a:xfrm>
            <a:off x="547685" y="1583454"/>
            <a:ext cx="6236107" cy="3681412"/>
          </a:xfrm>
          <a:prstGeom prst="rect">
            <a:avLst/>
          </a:prstGeom>
          <a:noFill/>
          <a:ln w="9525" cap="flat" cmpd="sng">
            <a:solidFill>
              <a:srgbClr val="065280"/>
            </a:solidFill>
            <a:prstDash val="solid"/>
            <a:round/>
            <a:headEnd type="none" w="sm" len="sm"/>
            <a:tailEnd type="none" w="sm" len="sm"/>
          </a:ln>
        </p:spPr>
      </p:pic>
      <p:sp>
        <p:nvSpPr>
          <p:cNvPr id="595" name="Google Shape;595;p21"/>
          <p:cNvSpPr txBox="1"/>
          <p:nvPr/>
        </p:nvSpPr>
        <p:spPr>
          <a:xfrm>
            <a:off x="547686" y="5583837"/>
            <a:ext cx="623610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1" u="none" strike="noStrike" cap="none">
                <a:solidFill>
                  <a:srgbClr val="000000"/>
                </a:solidFill>
                <a:latin typeface="Open Sans"/>
                <a:ea typeface="Open Sans"/>
                <a:cs typeface="Open Sans"/>
                <a:sym typeface="Open Sans"/>
              </a:rPr>
              <a:t>*Note: This survey only targeted adults aged 15-65 who were not currently attending school and “post-secondary education” does not include trades certificates, college degrees or university certificates below bachelor level.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86"/>
                                        </p:tgtEl>
                                        <p:attrNameLst>
                                          <p:attrName>style.visibility</p:attrName>
                                        </p:attrNameLst>
                                      </p:cBhvr>
                                      <p:to>
                                        <p:strVal val="visible"/>
                                      </p:to>
                                    </p:set>
                                    <p:anim calcmode="lin" valueType="num">
                                      <p:cBhvr additive="base">
                                        <p:cTn id="7" dur="750"/>
                                        <p:tgtEl>
                                          <p:spTgt spid="586"/>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93"/>
                                        </p:tgtEl>
                                        <p:attrNameLst>
                                          <p:attrName>style.visibility</p:attrName>
                                        </p:attrNameLst>
                                      </p:cBhvr>
                                      <p:to>
                                        <p:strVal val="visible"/>
                                      </p:to>
                                    </p:set>
                                    <p:anim calcmode="lin" valueType="num">
                                      <p:cBhvr additive="base">
                                        <p:cTn id="11" dur="500"/>
                                        <p:tgtEl>
                                          <p:spTgt spid="593"/>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594"/>
                                        </p:tgtEl>
                                        <p:attrNameLst>
                                          <p:attrName>style.visibility</p:attrName>
                                        </p:attrNameLst>
                                      </p:cBhvr>
                                      <p:to>
                                        <p:strVal val="visible"/>
                                      </p:to>
                                    </p:set>
                                    <p:anim calcmode="lin" valueType="num">
                                      <p:cBhvr additive="base">
                                        <p:cTn id="15" dur="500"/>
                                        <p:tgtEl>
                                          <p:spTgt spid="594"/>
                                        </p:tgtEl>
                                        <p:attrNameLst>
                                          <p:attrName>ppt_x</p:attrName>
                                        </p:attrNameLst>
                                      </p:cBhvr>
                                      <p:tavLst>
                                        <p:tav tm="0">
                                          <p:val>
                                            <p:strVal val="#ppt_x-1"/>
                                          </p:val>
                                        </p:tav>
                                        <p:tav tm="100000">
                                          <p:val>
                                            <p:strVal val="#ppt_x"/>
                                          </p:val>
                                        </p:tav>
                                      </p:tavLst>
                                    </p:anim>
                                  </p:childTnLst>
                                </p:cTn>
                              </p:par>
                              <p:par>
                                <p:cTn id="16" presetID="2" presetClass="entr" presetSubtype="8" fill="hold" nodeType="withEffect">
                                  <p:stCondLst>
                                    <p:cond delay="0"/>
                                  </p:stCondLst>
                                  <p:childTnLst>
                                    <p:set>
                                      <p:cBhvr>
                                        <p:cTn id="17" dur="1" fill="hold">
                                          <p:stCondLst>
                                            <p:cond delay="0"/>
                                          </p:stCondLst>
                                        </p:cTn>
                                        <p:tgtEl>
                                          <p:spTgt spid="595"/>
                                        </p:tgtEl>
                                        <p:attrNameLst>
                                          <p:attrName>style.visibility</p:attrName>
                                        </p:attrNameLst>
                                      </p:cBhvr>
                                      <p:to>
                                        <p:strVal val="visible"/>
                                      </p:to>
                                    </p:set>
                                    <p:anim calcmode="lin" valueType="num">
                                      <p:cBhvr additive="base">
                                        <p:cTn id="18" dur="500"/>
                                        <p:tgtEl>
                                          <p:spTgt spid="595"/>
                                        </p:tgtEl>
                                        <p:attrNameLst>
                                          <p:attrName>ppt_x</p:attrName>
                                        </p:attrNameLst>
                                      </p:cBhvr>
                                      <p:tavLst>
                                        <p:tav tm="0">
                                          <p:val>
                                            <p:strVal val="#ppt_x-1"/>
                                          </p:val>
                                        </p:tav>
                                        <p:tav tm="100000">
                                          <p:val>
                                            <p:strVal val="#ppt_x"/>
                                          </p:val>
                                        </p:tav>
                                      </p:tavLst>
                                    </p:anim>
                                  </p:childTnLst>
                                </p:cTn>
                              </p:par>
                            </p:childTnLst>
                          </p:cTn>
                        </p:par>
                        <p:par>
                          <p:cTn id="19" fill="hold">
                            <p:stCondLst>
                              <p:cond delay="1750"/>
                            </p:stCondLst>
                            <p:childTnLst>
                              <p:par>
                                <p:cTn id="20" presetID="10" presetClass="entr" presetSubtype="0" fill="hold" nodeType="afterEffect">
                                  <p:stCondLst>
                                    <p:cond delay="0"/>
                                  </p:stCondLst>
                                  <p:childTnLst>
                                    <p:set>
                                      <p:cBhvr>
                                        <p:cTn id="21" dur="1" fill="hold">
                                          <p:stCondLst>
                                            <p:cond delay="0"/>
                                          </p:stCondLst>
                                        </p:cTn>
                                        <p:tgtEl>
                                          <p:spTgt spid="589"/>
                                        </p:tgtEl>
                                        <p:attrNameLst>
                                          <p:attrName>style.visibility</p:attrName>
                                        </p:attrNameLst>
                                      </p:cBhvr>
                                      <p:to>
                                        <p:strVal val="visible"/>
                                      </p:to>
                                    </p:set>
                                    <p:animEffect transition="in" filter="fade">
                                      <p:cBhvr>
                                        <p:cTn id="22" dur="500"/>
                                        <p:tgtEl>
                                          <p:spTgt spid="589"/>
                                        </p:tgtEl>
                                      </p:cBhvr>
                                    </p:animEffect>
                                  </p:childTnLst>
                                </p:cTn>
                              </p:par>
                              <p:par>
                                <p:cTn id="23" presetID="10" presetClass="entr" presetSubtype="0" fill="hold" nodeType="withEffect">
                                  <p:stCondLst>
                                    <p:cond delay="0"/>
                                  </p:stCondLst>
                                  <p:childTnLst>
                                    <p:set>
                                      <p:cBhvr>
                                        <p:cTn id="24" dur="1" fill="hold">
                                          <p:stCondLst>
                                            <p:cond delay="0"/>
                                          </p:stCondLst>
                                        </p:cTn>
                                        <p:tgtEl>
                                          <p:spTgt spid="590"/>
                                        </p:tgtEl>
                                        <p:attrNameLst>
                                          <p:attrName>style.visibility</p:attrName>
                                        </p:attrNameLst>
                                      </p:cBhvr>
                                      <p:to>
                                        <p:strVal val="visible"/>
                                      </p:to>
                                    </p:set>
                                    <p:animEffect transition="in" filter="fade">
                                      <p:cBhvr>
                                        <p:cTn id="25" dur="500"/>
                                        <p:tgtEl>
                                          <p:spTgt spid="590"/>
                                        </p:tgtEl>
                                      </p:cBhvr>
                                    </p:animEffect>
                                  </p:childTnLst>
                                </p:cTn>
                              </p:par>
                              <p:par>
                                <p:cTn id="26" presetID="10" presetClass="entr" presetSubtype="0" fill="hold" nodeType="withEffect">
                                  <p:stCondLst>
                                    <p:cond delay="0"/>
                                  </p:stCondLst>
                                  <p:childTnLst>
                                    <p:set>
                                      <p:cBhvr>
                                        <p:cTn id="27" dur="1" fill="hold">
                                          <p:stCondLst>
                                            <p:cond delay="0"/>
                                          </p:stCondLst>
                                        </p:cTn>
                                        <p:tgtEl>
                                          <p:spTgt spid="591"/>
                                        </p:tgtEl>
                                        <p:attrNameLst>
                                          <p:attrName>style.visibility</p:attrName>
                                        </p:attrNameLst>
                                      </p:cBhvr>
                                      <p:to>
                                        <p:strVal val="visible"/>
                                      </p:to>
                                    </p:set>
                                    <p:animEffect transition="in" filter="fade">
                                      <p:cBhvr>
                                        <p:cTn id="28" dur="500"/>
                                        <p:tgtEl>
                                          <p:spTgt spid="591"/>
                                        </p:tgtEl>
                                      </p:cBhvr>
                                    </p:animEffect>
                                  </p:childTnLst>
                                </p:cTn>
                              </p:par>
                              <p:par>
                                <p:cTn id="29" presetID="10" presetClass="entr" presetSubtype="0" fill="hold" nodeType="withEffect">
                                  <p:stCondLst>
                                    <p:cond delay="0"/>
                                  </p:stCondLst>
                                  <p:childTnLst>
                                    <p:set>
                                      <p:cBhvr>
                                        <p:cTn id="30" dur="1" fill="hold">
                                          <p:stCondLst>
                                            <p:cond delay="0"/>
                                          </p:stCondLst>
                                        </p:cTn>
                                        <p:tgtEl>
                                          <p:spTgt spid="592"/>
                                        </p:tgtEl>
                                        <p:attrNameLst>
                                          <p:attrName>style.visibility</p:attrName>
                                        </p:attrNameLst>
                                      </p:cBhvr>
                                      <p:to>
                                        <p:strVal val="visible"/>
                                      </p:to>
                                    </p:set>
                                    <p:animEffect transition="in" filter="fade">
                                      <p:cBhvr>
                                        <p:cTn id="31" dur="500"/>
                                        <p:tgtEl>
                                          <p:spTgt spid="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22"/>
          <p:cNvSpPr txBox="1"/>
          <p:nvPr/>
        </p:nvSpPr>
        <p:spPr>
          <a:xfrm>
            <a:off x="1713471" y="295002"/>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38B1E2"/>
                </a:solidFill>
                <a:latin typeface="Open Sans SemiBold"/>
                <a:ea typeface="Open Sans SemiBold"/>
                <a:cs typeface="Open Sans SemiBold"/>
                <a:sym typeface="Open Sans SemiBold"/>
              </a:rPr>
              <a:t>Adults with Fewer Years of Education</a:t>
            </a:r>
            <a:endParaRPr sz="2800" b="1" i="0" u="none" strike="noStrike" cap="none">
              <a:solidFill>
                <a:srgbClr val="38B1E2"/>
              </a:solidFill>
              <a:latin typeface="Open Sans SemiBold"/>
              <a:ea typeface="Open Sans SemiBold"/>
              <a:cs typeface="Open Sans SemiBold"/>
              <a:sym typeface="Open Sans SemiBold"/>
            </a:endParaRPr>
          </a:p>
        </p:txBody>
      </p:sp>
      <p:sp>
        <p:nvSpPr>
          <p:cNvPr id="601" name="Google Shape;601;p22"/>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2" name="Google Shape;602;p22"/>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03" name="Google Shape;603;p22">
            <a:hlinkClick r:id="rId3" action="ppaction://hlinksldjump"/>
          </p:cNvPr>
          <p:cNvPicPr preferRelativeResize="0"/>
          <p:nvPr/>
        </p:nvPicPr>
        <p:blipFill rotWithShape="1">
          <a:blip r:embed="rId4">
            <a:alphaModFix/>
          </a:blip>
          <a:srcRect/>
          <a:stretch/>
        </p:blipFill>
        <p:spPr>
          <a:xfrm>
            <a:off x="-4011" y="-67573"/>
            <a:ext cx="914479" cy="914479"/>
          </a:xfrm>
          <a:prstGeom prst="rect">
            <a:avLst/>
          </a:prstGeom>
          <a:noFill/>
          <a:ln>
            <a:noFill/>
          </a:ln>
        </p:spPr>
      </p:pic>
      <p:pic>
        <p:nvPicPr>
          <p:cNvPr id="604" name="Google Shape;604;p22">
            <a:hlinkClick r:id="rId5" action="ppaction://hlinksldjump"/>
          </p:cNvPr>
          <p:cNvPicPr preferRelativeResize="0"/>
          <p:nvPr/>
        </p:nvPicPr>
        <p:blipFill rotWithShape="1">
          <a:blip r:embed="rId6">
            <a:alphaModFix/>
          </a:blip>
          <a:srcRect/>
          <a:stretch/>
        </p:blipFill>
        <p:spPr>
          <a:xfrm>
            <a:off x="11277521" y="0"/>
            <a:ext cx="914479" cy="914479"/>
          </a:xfrm>
          <a:prstGeom prst="rect">
            <a:avLst/>
          </a:prstGeom>
          <a:noFill/>
          <a:ln>
            <a:noFill/>
          </a:ln>
        </p:spPr>
      </p:pic>
      <p:pic>
        <p:nvPicPr>
          <p:cNvPr id="605" name="Google Shape;605;p22">
            <a:hlinkClick r:id="rId7" action="ppaction://hlinksldjump"/>
          </p:cNvPr>
          <p:cNvPicPr preferRelativeResize="0"/>
          <p:nvPr/>
        </p:nvPicPr>
        <p:blipFill rotWithShape="1">
          <a:blip r:embed="rId8">
            <a:alphaModFix/>
          </a:blip>
          <a:srcRect/>
          <a:stretch/>
        </p:blipFill>
        <p:spPr>
          <a:xfrm>
            <a:off x="11277521" y="6000710"/>
            <a:ext cx="914479" cy="914479"/>
          </a:xfrm>
          <a:prstGeom prst="rect">
            <a:avLst/>
          </a:prstGeom>
          <a:noFill/>
          <a:ln>
            <a:noFill/>
          </a:ln>
        </p:spPr>
      </p:pic>
      <p:pic>
        <p:nvPicPr>
          <p:cNvPr id="606" name="Google Shape;606;p22" descr="Graphical user interface, text, application, email&#10;&#10;Description automatically generated"/>
          <p:cNvPicPr preferRelativeResize="0"/>
          <p:nvPr/>
        </p:nvPicPr>
        <p:blipFill rotWithShape="1">
          <a:blip r:embed="rId9">
            <a:alphaModFix/>
          </a:blip>
          <a:srcRect/>
          <a:stretch/>
        </p:blipFill>
        <p:spPr>
          <a:xfrm>
            <a:off x="381000" y="1276313"/>
            <a:ext cx="7960643" cy="3524324"/>
          </a:xfrm>
          <a:prstGeom prst="rect">
            <a:avLst/>
          </a:prstGeom>
          <a:noFill/>
          <a:ln w="9525" cap="flat" cmpd="sng">
            <a:solidFill>
              <a:srgbClr val="38B1E2"/>
            </a:solidFill>
            <a:prstDash val="solid"/>
            <a:round/>
            <a:headEnd type="none" w="sm" len="sm"/>
            <a:tailEnd type="none" w="sm" len="sm"/>
          </a:ln>
        </p:spPr>
      </p:pic>
      <p:sp>
        <p:nvSpPr>
          <p:cNvPr id="607" name="Google Shape;607;p22"/>
          <p:cNvSpPr txBox="1"/>
          <p:nvPr/>
        </p:nvSpPr>
        <p:spPr>
          <a:xfrm>
            <a:off x="8504197" y="1276313"/>
            <a:ext cx="3230563" cy="5551713"/>
          </a:xfrm>
          <a:prstGeom prst="rect">
            <a:avLst/>
          </a:prstGeom>
          <a:noFill/>
          <a:ln>
            <a:noFill/>
          </a:ln>
        </p:spPr>
        <p:txBody>
          <a:bodyPr spcFirstLastPara="1" wrap="square" lIns="91425" tIns="45700" rIns="91425" bIns="45700" anchor="t" anchorCtr="0">
            <a:spAutoFit/>
          </a:bodyPr>
          <a:lstStyle/>
          <a:p>
            <a:pPr marL="285750" marR="0" lvl="1"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Fewer years of education is a known risk factor for low levels of literacy proficiency</a:t>
            </a:r>
            <a:endParaRPr/>
          </a:p>
          <a:p>
            <a:pPr marL="285750" marR="0" lvl="1"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1"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In the Greater Victoria School District (61), </a:t>
            </a:r>
            <a:r>
              <a:rPr lang="en-US" sz="1400" b="1" i="0" u="none" strike="noStrike" cap="none">
                <a:solidFill>
                  <a:srgbClr val="000000"/>
                </a:solidFill>
                <a:latin typeface="Open Sans"/>
                <a:ea typeface="Open Sans"/>
                <a:cs typeface="Open Sans"/>
                <a:sym typeface="Open Sans"/>
              </a:rPr>
              <a:t>16%</a:t>
            </a:r>
            <a:r>
              <a:rPr lang="en-US" sz="1400" b="0" i="0" u="none" strike="noStrike" cap="none">
                <a:solidFill>
                  <a:srgbClr val="000000"/>
                </a:solidFill>
                <a:latin typeface="Open Sans"/>
                <a:ea typeface="Open Sans"/>
                <a:cs typeface="Open Sans"/>
                <a:sym typeface="Open Sans"/>
              </a:rPr>
              <a:t> of all students did not graduate from high school in the 2018/2019 school year. </a:t>
            </a:r>
            <a:endParaRPr/>
          </a:p>
          <a:p>
            <a:pPr marL="285750" marR="0" lvl="1"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1"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Open Sans"/>
                <a:ea typeface="Open Sans"/>
                <a:cs typeface="Open Sans"/>
                <a:sym typeface="Open Sans"/>
              </a:rPr>
              <a:t>Out of 128 Indigenous students, only </a:t>
            </a:r>
            <a:r>
              <a:rPr lang="en-US" sz="1400" b="1" i="0" u="none" strike="noStrike" cap="none">
                <a:solidFill>
                  <a:srgbClr val="000000"/>
                </a:solidFill>
                <a:latin typeface="Open Sans"/>
                <a:ea typeface="Open Sans"/>
                <a:cs typeface="Open Sans"/>
                <a:sym typeface="Open Sans"/>
              </a:rPr>
              <a:t>40%</a:t>
            </a:r>
            <a:r>
              <a:rPr lang="en-US" sz="1400" b="0" i="0" u="none" strike="noStrike" cap="none">
                <a:solidFill>
                  <a:srgbClr val="000000"/>
                </a:solidFill>
                <a:latin typeface="Open Sans"/>
                <a:ea typeface="Open Sans"/>
                <a:cs typeface="Open Sans"/>
                <a:sym typeface="Open Sans"/>
              </a:rPr>
              <a:t> graduated high school  and out of 202 special needs students only </a:t>
            </a:r>
            <a:r>
              <a:rPr lang="en-US" sz="1400" b="1" i="0" u="none" strike="noStrike" cap="none">
                <a:solidFill>
                  <a:srgbClr val="000000"/>
                </a:solidFill>
                <a:latin typeface="Open Sans"/>
                <a:ea typeface="Open Sans"/>
                <a:cs typeface="Open Sans"/>
                <a:sym typeface="Open Sans"/>
              </a:rPr>
              <a:t>66%</a:t>
            </a:r>
            <a:r>
              <a:rPr lang="en-US" sz="1400" b="0" i="0" u="none" strike="noStrike" cap="none">
                <a:solidFill>
                  <a:srgbClr val="000000"/>
                </a:solidFill>
                <a:latin typeface="Open Sans"/>
                <a:ea typeface="Open Sans"/>
                <a:cs typeface="Open Sans"/>
                <a:sym typeface="Open Sans"/>
              </a:rPr>
              <a:t> graduated high school in 2018/2019. </a:t>
            </a:r>
            <a:endParaRPr/>
          </a:p>
          <a:p>
            <a:pPr marL="285750" marR="0" lvl="1"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1"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608" name="Google Shape;608;p22"/>
          <p:cNvSpPr txBox="1"/>
          <p:nvPr/>
        </p:nvSpPr>
        <p:spPr>
          <a:xfrm>
            <a:off x="381000" y="4991100"/>
            <a:ext cx="7960643"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1" u="none" strike="noStrike" cap="none">
                <a:solidFill>
                  <a:srgbClr val="000000"/>
                </a:solidFill>
                <a:latin typeface="Open Sans"/>
                <a:ea typeface="Open Sans"/>
                <a:cs typeface="Open Sans"/>
                <a:sym typeface="Open Sans"/>
              </a:rPr>
              <a:t>This data points towards low levels of literacy proficiency for adults in Victoria who have not completed high school. However, this data should be interpreted with caution because reasons for not graduating high school vary and are not listed. </a:t>
            </a:r>
            <a:endParaRPr/>
          </a:p>
        </p:txBody>
      </p:sp>
      <p:sp>
        <p:nvSpPr>
          <p:cNvPr id="609" name="Google Shape;609;p22">
            <a:hlinkClick r:id="rId10"/>
          </p:cNvPr>
          <p:cNvSpPr txBox="1"/>
          <p:nvPr/>
        </p:nvSpPr>
        <p:spPr>
          <a:xfrm>
            <a:off x="95250" y="6516174"/>
            <a:ext cx="104298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38B1E2"/>
                </a:solidFill>
                <a:latin typeface="Open Sans"/>
                <a:ea typeface="Open Sans"/>
                <a:cs typeface="Open Sans"/>
                <a:sym typeface="Open Sans"/>
              </a:rPr>
              <a:t>School District 61 Completion Rates (See references for other school districts) 🡪</a:t>
            </a:r>
            <a:r>
              <a:rPr lang="en-US" sz="1050" b="0" i="0" u="none" strike="noStrike" cap="none">
                <a:solidFill>
                  <a:srgbClr val="000000"/>
                </a:solidFill>
                <a:latin typeface="Open Sans"/>
                <a:ea typeface="Open Sans"/>
                <a:cs typeface="Open Sans"/>
                <a:sym typeface="Open Sans"/>
              </a:rPr>
              <a:t>https://studentsuccess.gov.bc.ca/school-district/061/report/completion-rates </a:t>
            </a:r>
            <a:endParaRPr sz="1050" b="0" i="0" u="none" strike="noStrike" cap="none">
              <a:solidFill>
                <a:srgbClr val="00000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00"/>
                                        </p:tgtEl>
                                        <p:attrNameLst>
                                          <p:attrName>style.visibility</p:attrName>
                                        </p:attrNameLst>
                                      </p:cBhvr>
                                      <p:to>
                                        <p:strVal val="visible"/>
                                      </p:to>
                                    </p:set>
                                    <p:anim calcmode="lin" valueType="num">
                                      <p:cBhvr additive="base">
                                        <p:cTn id="7" dur="750"/>
                                        <p:tgtEl>
                                          <p:spTgt spid="600"/>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607"/>
                                        </p:tgtEl>
                                        <p:attrNameLst>
                                          <p:attrName>style.visibility</p:attrName>
                                        </p:attrNameLst>
                                      </p:cBhvr>
                                      <p:to>
                                        <p:strVal val="visible"/>
                                      </p:to>
                                    </p:set>
                                    <p:anim calcmode="lin" valueType="num">
                                      <p:cBhvr additive="base">
                                        <p:cTn id="11" dur="500"/>
                                        <p:tgtEl>
                                          <p:spTgt spid="607"/>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606"/>
                                        </p:tgtEl>
                                        <p:attrNameLst>
                                          <p:attrName>style.visibility</p:attrName>
                                        </p:attrNameLst>
                                      </p:cBhvr>
                                      <p:to>
                                        <p:strVal val="visible"/>
                                      </p:to>
                                    </p:set>
                                    <p:anim calcmode="lin" valueType="num">
                                      <p:cBhvr additive="base">
                                        <p:cTn id="15" dur="500"/>
                                        <p:tgtEl>
                                          <p:spTgt spid="606"/>
                                        </p:tgtEl>
                                        <p:attrNameLst>
                                          <p:attrName>ppt_x</p:attrName>
                                        </p:attrNameLst>
                                      </p:cBhvr>
                                      <p:tavLst>
                                        <p:tav tm="0">
                                          <p:val>
                                            <p:strVal val="#ppt_x-1"/>
                                          </p:val>
                                        </p:tav>
                                        <p:tav tm="100000">
                                          <p:val>
                                            <p:strVal val="#ppt_x"/>
                                          </p:val>
                                        </p:tav>
                                      </p:tavLst>
                                    </p:anim>
                                  </p:childTnLst>
                                </p:cTn>
                              </p:par>
                              <p:par>
                                <p:cTn id="16" presetID="2" presetClass="entr" presetSubtype="8" fill="hold" nodeType="withEffect">
                                  <p:stCondLst>
                                    <p:cond delay="0"/>
                                  </p:stCondLst>
                                  <p:childTnLst>
                                    <p:set>
                                      <p:cBhvr>
                                        <p:cTn id="17" dur="1" fill="hold">
                                          <p:stCondLst>
                                            <p:cond delay="0"/>
                                          </p:stCondLst>
                                        </p:cTn>
                                        <p:tgtEl>
                                          <p:spTgt spid="608"/>
                                        </p:tgtEl>
                                        <p:attrNameLst>
                                          <p:attrName>style.visibility</p:attrName>
                                        </p:attrNameLst>
                                      </p:cBhvr>
                                      <p:to>
                                        <p:strVal val="visible"/>
                                      </p:to>
                                    </p:set>
                                    <p:anim calcmode="lin" valueType="num">
                                      <p:cBhvr additive="base">
                                        <p:cTn id="18" dur="500"/>
                                        <p:tgtEl>
                                          <p:spTgt spid="608"/>
                                        </p:tgtEl>
                                        <p:attrNameLst>
                                          <p:attrName>ppt_x</p:attrName>
                                        </p:attrNameLst>
                                      </p:cBhvr>
                                      <p:tavLst>
                                        <p:tav tm="0">
                                          <p:val>
                                            <p:strVal val="#ppt_x-1"/>
                                          </p:val>
                                        </p:tav>
                                        <p:tav tm="100000">
                                          <p:val>
                                            <p:strVal val="#ppt_x"/>
                                          </p:val>
                                        </p:tav>
                                      </p:tavLst>
                                    </p:anim>
                                  </p:childTnLst>
                                </p:cTn>
                              </p:par>
                            </p:childTnLst>
                          </p:cTn>
                        </p:par>
                        <p:par>
                          <p:cTn id="19" fill="hold">
                            <p:stCondLst>
                              <p:cond delay="1750"/>
                            </p:stCondLst>
                            <p:childTnLst>
                              <p:par>
                                <p:cTn id="20" presetID="10" presetClass="entr" presetSubtype="0" fill="hold" nodeType="afterEffect">
                                  <p:stCondLst>
                                    <p:cond delay="0"/>
                                  </p:stCondLst>
                                  <p:childTnLst>
                                    <p:set>
                                      <p:cBhvr>
                                        <p:cTn id="21" dur="1" fill="hold">
                                          <p:stCondLst>
                                            <p:cond delay="0"/>
                                          </p:stCondLst>
                                        </p:cTn>
                                        <p:tgtEl>
                                          <p:spTgt spid="603"/>
                                        </p:tgtEl>
                                        <p:attrNameLst>
                                          <p:attrName>style.visibility</p:attrName>
                                        </p:attrNameLst>
                                      </p:cBhvr>
                                      <p:to>
                                        <p:strVal val="visible"/>
                                      </p:to>
                                    </p:set>
                                    <p:animEffect transition="in" filter="fade">
                                      <p:cBhvr>
                                        <p:cTn id="22" dur="500"/>
                                        <p:tgtEl>
                                          <p:spTgt spid="603"/>
                                        </p:tgtEl>
                                      </p:cBhvr>
                                    </p:animEffect>
                                  </p:childTnLst>
                                </p:cTn>
                              </p:par>
                              <p:par>
                                <p:cTn id="23" presetID="10" presetClass="entr" presetSubtype="0" fill="hold" nodeType="withEffect">
                                  <p:stCondLst>
                                    <p:cond delay="0"/>
                                  </p:stCondLst>
                                  <p:childTnLst>
                                    <p:set>
                                      <p:cBhvr>
                                        <p:cTn id="24" dur="1" fill="hold">
                                          <p:stCondLst>
                                            <p:cond delay="0"/>
                                          </p:stCondLst>
                                        </p:cTn>
                                        <p:tgtEl>
                                          <p:spTgt spid="604"/>
                                        </p:tgtEl>
                                        <p:attrNameLst>
                                          <p:attrName>style.visibility</p:attrName>
                                        </p:attrNameLst>
                                      </p:cBhvr>
                                      <p:to>
                                        <p:strVal val="visible"/>
                                      </p:to>
                                    </p:set>
                                    <p:animEffect transition="in" filter="fade">
                                      <p:cBhvr>
                                        <p:cTn id="25" dur="500"/>
                                        <p:tgtEl>
                                          <p:spTgt spid="604"/>
                                        </p:tgtEl>
                                      </p:cBhvr>
                                    </p:animEffect>
                                  </p:childTnLst>
                                </p:cTn>
                              </p:par>
                              <p:par>
                                <p:cTn id="26" presetID="10" presetClass="entr" presetSubtype="0" fill="hold" nodeType="withEffect">
                                  <p:stCondLst>
                                    <p:cond delay="0"/>
                                  </p:stCondLst>
                                  <p:childTnLst>
                                    <p:set>
                                      <p:cBhvr>
                                        <p:cTn id="27" dur="1" fill="hold">
                                          <p:stCondLst>
                                            <p:cond delay="0"/>
                                          </p:stCondLst>
                                        </p:cTn>
                                        <p:tgtEl>
                                          <p:spTgt spid="605"/>
                                        </p:tgtEl>
                                        <p:attrNameLst>
                                          <p:attrName>style.visibility</p:attrName>
                                        </p:attrNameLst>
                                      </p:cBhvr>
                                      <p:to>
                                        <p:strVal val="visible"/>
                                      </p:to>
                                    </p:set>
                                    <p:animEffect transition="in" filter="fade">
                                      <p:cBhvr>
                                        <p:cTn id="28" dur="500"/>
                                        <p:tgtEl>
                                          <p:spTgt spid="605"/>
                                        </p:tgtEl>
                                      </p:cBhvr>
                                    </p:animEffect>
                                  </p:childTnLst>
                                </p:cTn>
                              </p:par>
                              <p:par>
                                <p:cTn id="29" presetID="10" presetClass="entr" presetSubtype="0" fill="hold" nodeType="withEffect">
                                  <p:stCondLst>
                                    <p:cond delay="0"/>
                                  </p:stCondLst>
                                  <p:childTnLst>
                                    <p:set>
                                      <p:cBhvr>
                                        <p:cTn id="30" dur="1" fill="hold">
                                          <p:stCondLst>
                                            <p:cond delay="0"/>
                                          </p:stCondLst>
                                        </p:cTn>
                                        <p:tgtEl>
                                          <p:spTgt spid="609"/>
                                        </p:tgtEl>
                                        <p:attrNameLst>
                                          <p:attrName>style.visibility</p:attrName>
                                        </p:attrNameLst>
                                      </p:cBhvr>
                                      <p:to>
                                        <p:strVal val="visible"/>
                                      </p:to>
                                    </p:set>
                                    <p:animEffect transition="in" filter="fade">
                                      <p:cBhvr>
                                        <p:cTn id="31" dur="500"/>
                                        <p:tgtEl>
                                          <p:spTgt spid="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grpSp>
        <p:nvGrpSpPr>
          <p:cNvPr id="614" name="Google Shape;614;p23"/>
          <p:cNvGrpSpPr/>
          <p:nvPr/>
        </p:nvGrpSpPr>
        <p:grpSpPr>
          <a:xfrm>
            <a:off x="5810250" y="4102100"/>
            <a:ext cx="2293937" cy="1841500"/>
            <a:chOff x="5810250" y="4102100"/>
            <a:chExt cx="2293937" cy="1841500"/>
          </a:xfrm>
        </p:grpSpPr>
        <p:sp>
          <p:nvSpPr>
            <p:cNvPr id="615" name="Google Shape;615;p23"/>
            <p:cNvSpPr txBox="1"/>
            <p:nvPr/>
          </p:nvSpPr>
          <p:spPr>
            <a:xfrm>
              <a:off x="6694487" y="4738687"/>
              <a:ext cx="75088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04</a:t>
              </a:r>
              <a:endParaRPr sz="1400" b="0" i="0" u="none" strike="noStrike" cap="none">
                <a:solidFill>
                  <a:srgbClr val="000000"/>
                </a:solidFill>
                <a:latin typeface="Arial"/>
                <a:ea typeface="Arial"/>
                <a:cs typeface="Arial"/>
                <a:sym typeface="Arial"/>
              </a:endParaRPr>
            </a:p>
          </p:txBody>
        </p:sp>
        <p:sp>
          <p:nvSpPr>
            <p:cNvPr id="616" name="Google Shape;616;p23"/>
            <p:cNvSpPr/>
            <p:nvPr/>
          </p:nvSpPr>
          <p:spPr>
            <a:xfrm>
              <a:off x="5810250" y="4102100"/>
              <a:ext cx="2293937" cy="1841500"/>
            </a:xfrm>
            <a:custGeom>
              <a:avLst/>
              <a:gdLst/>
              <a:ahLst/>
              <a:cxnLst/>
              <a:rect l="l" t="t" r="r" b="b"/>
              <a:pathLst>
                <a:path w="983" h="788" extrusionOk="0">
                  <a:moveTo>
                    <a:pt x="500" y="0"/>
                  </a:moveTo>
                  <a:cubicBezTo>
                    <a:pt x="466" y="170"/>
                    <a:pt x="319" y="300"/>
                    <a:pt x="141" y="308"/>
                  </a:cubicBezTo>
                  <a:cubicBezTo>
                    <a:pt x="0" y="548"/>
                    <a:pt x="0" y="548"/>
                    <a:pt x="0" y="548"/>
                  </a:cubicBezTo>
                  <a:cubicBezTo>
                    <a:pt x="140" y="788"/>
                    <a:pt x="140" y="788"/>
                    <a:pt x="140" y="788"/>
                  </a:cubicBezTo>
                  <a:cubicBezTo>
                    <a:pt x="578" y="780"/>
                    <a:pt x="937" y="445"/>
                    <a:pt x="983" y="18"/>
                  </a:cubicBezTo>
                </a:path>
              </a:pathLst>
            </a:custGeom>
            <a:noFill/>
            <a:ln w="65075" cap="flat" cmpd="sng">
              <a:solidFill>
                <a:srgbClr val="06528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17" name="Google Shape;617;p23"/>
          <p:cNvGrpSpPr/>
          <p:nvPr/>
        </p:nvGrpSpPr>
        <p:grpSpPr>
          <a:xfrm>
            <a:off x="4084637" y="3635375"/>
            <a:ext cx="1841500" cy="2295525"/>
            <a:chOff x="4084637" y="3635375"/>
            <a:chExt cx="1841500" cy="2295525"/>
          </a:xfrm>
        </p:grpSpPr>
        <p:sp>
          <p:nvSpPr>
            <p:cNvPr id="618" name="Google Shape;618;p23"/>
            <p:cNvSpPr txBox="1"/>
            <p:nvPr/>
          </p:nvSpPr>
          <p:spPr>
            <a:xfrm>
              <a:off x="4700587" y="4511675"/>
              <a:ext cx="588962" cy="6334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01</a:t>
              </a:r>
              <a:endParaRPr sz="1400" b="0" i="0" u="none" strike="noStrike" cap="none">
                <a:solidFill>
                  <a:srgbClr val="000000"/>
                </a:solidFill>
                <a:latin typeface="Arial"/>
                <a:ea typeface="Arial"/>
                <a:cs typeface="Arial"/>
                <a:sym typeface="Arial"/>
              </a:endParaRPr>
            </a:p>
          </p:txBody>
        </p:sp>
        <p:sp>
          <p:nvSpPr>
            <p:cNvPr id="619" name="Google Shape;619;p23"/>
            <p:cNvSpPr/>
            <p:nvPr/>
          </p:nvSpPr>
          <p:spPr>
            <a:xfrm>
              <a:off x="4084637" y="3635375"/>
              <a:ext cx="1841500" cy="2295525"/>
            </a:xfrm>
            <a:custGeom>
              <a:avLst/>
              <a:gdLst/>
              <a:ahLst/>
              <a:cxnLst/>
              <a:rect l="l" t="t" r="r" b="b"/>
              <a:pathLst>
                <a:path w="789" h="983" extrusionOk="0">
                  <a:moveTo>
                    <a:pt x="789" y="501"/>
                  </a:moveTo>
                  <a:cubicBezTo>
                    <a:pt x="619" y="467"/>
                    <a:pt x="489" y="320"/>
                    <a:pt x="481" y="142"/>
                  </a:cubicBezTo>
                  <a:cubicBezTo>
                    <a:pt x="240" y="0"/>
                    <a:pt x="240" y="0"/>
                    <a:pt x="240" y="0"/>
                  </a:cubicBezTo>
                  <a:cubicBezTo>
                    <a:pt x="0" y="141"/>
                    <a:pt x="0" y="141"/>
                    <a:pt x="0" y="141"/>
                  </a:cubicBezTo>
                  <a:cubicBezTo>
                    <a:pt x="8" y="579"/>
                    <a:pt x="344" y="938"/>
                    <a:pt x="771" y="983"/>
                  </a:cubicBezTo>
                </a:path>
              </a:pathLst>
            </a:custGeom>
            <a:noFill/>
            <a:ln w="65075" cap="flat" cmpd="sng">
              <a:solidFill>
                <a:srgbClr val="E24956"/>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20" name="Google Shape;620;p23"/>
          <p:cNvGrpSpPr/>
          <p:nvPr/>
        </p:nvGrpSpPr>
        <p:grpSpPr>
          <a:xfrm>
            <a:off x="4095750" y="1911350"/>
            <a:ext cx="2295525" cy="1841500"/>
            <a:chOff x="4095750" y="1911350"/>
            <a:chExt cx="2295525" cy="1841500"/>
          </a:xfrm>
        </p:grpSpPr>
        <p:sp>
          <p:nvSpPr>
            <p:cNvPr id="621" name="Google Shape;621;p23"/>
            <p:cNvSpPr txBox="1"/>
            <p:nvPr/>
          </p:nvSpPr>
          <p:spPr>
            <a:xfrm>
              <a:off x="4873625" y="2478087"/>
              <a:ext cx="69373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02</a:t>
              </a:r>
              <a:endParaRPr sz="1400" b="0" i="0" u="none" strike="noStrike" cap="none">
                <a:solidFill>
                  <a:srgbClr val="000000"/>
                </a:solidFill>
                <a:latin typeface="Arial"/>
                <a:ea typeface="Arial"/>
                <a:cs typeface="Arial"/>
                <a:sym typeface="Arial"/>
              </a:endParaRPr>
            </a:p>
          </p:txBody>
        </p:sp>
        <p:sp>
          <p:nvSpPr>
            <p:cNvPr id="622" name="Google Shape;622;p23"/>
            <p:cNvSpPr/>
            <p:nvPr/>
          </p:nvSpPr>
          <p:spPr>
            <a:xfrm>
              <a:off x="4095750" y="1911350"/>
              <a:ext cx="2295525" cy="1841500"/>
            </a:xfrm>
            <a:custGeom>
              <a:avLst/>
              <a:gdLst/>
              <a:ahLst/>
              <a:cxnLst/>
              <a:rect l="l" t="t" r="r" b="b"/>
              <a:pathLst>
                <a:path w="983" h="788" extrusionOk="0">
                  <a:moveTo>
                    <a:pt x="483" y="788"/>
                  </a:moveTo>
                  <a:cubicBezTo>
                    <a:pt x="517" y="618"/>
                    <a:pt x="664" y="488"/>
                    <a:pt x="842" y="481"/>
                  </a:cubicBezTo>
                  <a:cubicBezTo>
                    <a:pt x="983" y="240"/>
                    <a:pt x="983" y="240"/>
                    <a:pt x="983" y="240"/>
                  </a:cubicBezTo>
                  <a:cubicBezTo>
                    <a:pt x="843" y="0"/>
                    <a:pt x="843" y="0"/>
                    <a:pt x="843" y="0"/>
                  </a:cubicBezTo>
                  <a:cubicBezTo>
                    <a:pt x="405" y="8"/>
                    <a:pt x="46" y="344"/>
                    <a:pt x="0" y="771"/>
                  </a:cubicBezTo>
                </a:path>
              </a:pathLst>
            </a:custGeom>
            <a:noFill/>
            <a:ln w="65075" cap="flat" cmpd="sng">
              <a:solidFill>
                <a:srgbClr val="FFCD64"/>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23" name="Google Shape;623;p23"/>
          <p:cNvGrpSpPr/>
          <p:nvPr/>
        </p:nvGrpSpPr>
        <p:grpSpPr>
          <a:xfrm>
            <a:off x="6273800" y="1924050"/>
            <a:ext cx="1839912" cy="2295525"/>
            <a:chOff x="6273800" y="1924050"/>
            <a:chExt cx="1839912" cy="2295525"/>
          </a:xfrm>
        </p:grpSpPr>
        <p:sp>
          <p:nvSpPr>
            <p:cNvPr id="624" name="Google Shape;624;p23"/>
            <p:cNvSpPr txBox="1"/>
            <p:nvPr/>
          </p:nvSpPr>
          <p:spPr>
            <a:xfrm>
              <a:off x="6911975" y="2736850"/>
              <a:ext cx="749300"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03</a:t>
              </a:r>
              <a:endParaRPr sz="1400" b="0" i="0" u="none" strike="noStrike" cap="none">
                <a:solidFill>
                  <a:srgbClr val="000000"/>
                </a:solidFill>
                <a:latin typeface="Arial"/>
                <a:ea typeface="Arial"/>
                <a:cs typeface="Arial"/>
                <a:sym typeface="Arial"/>
              </a:endParaRPr>
            </a:p>
          </p:txBody>
        </p:sp>
        <p:sp>
          <p:nvSpPr>
            <p:cNvPr id="625" name="Google Shape;625;p23"/>
            <p:cNvSpPr/>
            <p:nvPr/>
          </p:nvSpPr>
          <p:spPr>
            <a:xfrm>
              <a:off x="6273800" y="1924050"/>
              <a:ext cx="1839912" cy="2295525"/>
            </a:xfrm>
            <a:custGeom>
              <a:avLst/>
              <a:gdLst/>
              <a:ahLst/>
              <a:cxnLst/>
              <a:rect l="l" t="t" r="r" b="b"/>
              <a:pathLst>
                <a:path w="788" h="983" extrusionOk="0">
                  <a:moveTo>
                    <a:pt x="0" y="483"/>
                  </a:moveTo>
                  <a:cubicBezTo>
                    <a:pt x="170" y="517"/>
                    <a:pt x="300" y="664"/>
                    <a:pt x="308" y="842"/>
                  </a:cubicBezTo>
                  <a:cubicBezTo>
                    <a:pt x="549" y="983"/>
                    <a:pt x="549" y="983"/>
                    <a:pt x="549" y="983"/>
                  </a:cubicBezTo>
                  <a:cubicBezTo>
                    <a:pt x="788" y="842"/>
                    <a:pt x="788" y="842"/>
                    <a:pt x="788" y="842"/>
                  </a:cubicBezTo>
                  <a:cubicBezTo>
                    <a:pt x="781" y="405"/>
                    <a:pt x="445" y="46"/>
                    <a:pt x="18" y="0"/>
                  </a:cubicBezTo>
                </a:path>
              </a:pathLst>
            </a:custGeom>
            <a:noFill/>
            <a:ln w="65075" cap="flat" cmpd="sng">
              <a:solidFill>
                <a:srgbClr val="64D1DA"/>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26" name="Google Shape;626;p23"/>
          <p:cNvGrpSpPr/>
          <p:nvPr/>
        </p:nvGrpSpPr>
        <p:grpSpPr>
          <a:xfrm>
            <a:off x="7745412" y="1554456"/>
            <a:ext cx="3359149" cy="1370789"/>
            <a:chOff x="8280400" y="1897873"/>
            <a:chExt cx="3359149" cy="1370789"/>
          </a:xfrm>
        </p:grpSpPr>
        <p:sp>
          <p:nvSpPr>
            <p:cNvPr id="627" name="Google Shape;627;p23">
              <a:hlinkClick r:id="rId3" action="ppaction://hlinksldjump"/>
            </p:cNvPr>
            <p:cNvSpPr txBox="1"/>
            <p:nvPr/>
          </p:nvSpPr>
          <p:spPr>
            <a:xfrm>
              <a:off x="8280400" y="2484437"/>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Westshore</a:t>
              </a:r>
              <a:endParaRPr sz="1400" b="0" i="0" u="none" strike="noStrike" cap="none">
                <a:solidFill>
                  <a:srgbClr val="000000"/>
                </a:solidFill>
                <a:latin typeface="Arial"/>
                <a:ea typeface="Arial"/>
                <a:cs typeface="Arial"/>
                <a:sym typeface="Arial"/>
              </a:endParaRPr>
            </a:p>
          </p:txBody>
        </p:sp>
        <p:sp>
          <p:nvSpPr>
            <p:cNvPr id="628" name="Google Shape;628;p23">
              <a:hlinkClick r:id="rId3" action="ppaction://hlinksldjump"/>
            </p:cNvPr>
            <p:cNvSpPr/>
            <p:nvPr/>
          </p:nvSpPr>
          <p:spPr>
            <a:xfrm>
              <a:off x="10523537" y="2112962"/>
              <a:ext cx="1116012" cy="1116012"/>
            </a:xfrm>
            <a:prstGeom prst="ellipse">
              <a:avLst/>
            </a:pr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9" name="Google Shape;629;p23">
              <a:hlinkClick r:id="rId3" action="ppaction://hlinksldjump"/>
            </p:cNvPr>
            <p:cNvSpPr txBox="1"/>
            <p:nvPr/>
          </p:nvSpPr>
          <p:spPr>
            <a:xfrm>
              <a:off x="8513282" y="1897873"/>
              <a:ext cx="1822450"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64D1DA"/>
                </a:buClr>
                <a:buSzPts val="2700"/>
                <a:buFont typeface="Open Sans SemiBold"/>
                <a:buNone/>
              </a:pPr>
              <a:r>
                <a:rPr lang="en-US" sz="2000" b="1" i="0" u="none" strike="noStrike" cap="none">
                  <a:solidFill>
                    <a:srgbClr val="64D1DA"/>
                  </a:solidFill>
                  <a:latin typeface="Open Sans SemiBold"/>
                  <a:ea typeface="Open Sans SemiBold"/>
                  <a:cs typeface="Open Sans SemiBold"/>
                  <a:sym typeface="Open Sans SemiBold"/>
                </a:rPr>
                <a:t>WESTSHORE AND SOOKE</a:t>
              </a:r>
              <a:endParaRPr sz="1100" b="0" i="0" u="none" strike="noStrike" cap="none">
                <a:solidFill>
                  <a:srgbClr val="000000"/>
                </a:solidFill>
                <a:latin typeface="Arial"/>
                <a:ea typeface="Arial"/>
                <a:cs typeface="Arial"/>
                <a:sym typeface="Arial"/>
              </a:endParaRPr>
            </a:p>
          </p:txBody>
        </p:sp>
      </p:grpSp>
      <p:grpSp>
        <p:nvGrpSpPr>
          <p:cNvPr id="630" name="Google Shape;630;p23"/>
          <p:cNvGrpSpPr/>
          <p:nvPr/>
        </p:nvGrpSpPr>
        <p:grpSpPr>
          <a:xfrm>
            <a:off x="8280400" y="4592637"/>
            <a:ext cx="3359149" cy="1192212"/>
            <a:chOff x="8280400" y="4592637"/>
            <a:chExt cx="3359149" cy="1192212"/>
          </a:xfrm>
        </p:grpSpPr>
        <p:sp>
          <p:nvSpPr>
            <p:cNvPr id="631" name="Google Shape;631;p23">
              <a:hlinkClick r:id="rId4" action="ppaction://hlinksldjump"/>
            </p:cNvPr>
            <p:cNvSpPr/>
            <p:nvPr/>
          </p:nvSpPr>
          <p:spPr>
            <a:xfrm>
              <a:off x="10523537" y="4665662"/>
              <a:ext cx="1116012" cy="111918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2" name="Google Shape;632;p23">
              <a:hlinkClick r:id="rId4" action="ppaction://hlinksldjump"/>
            </p:cNvPr>
            <p:cNvSpPr txBox="1"/>
            <p:nvPr/>
          </p:nvSpPr>
          <p:spPr>
            <a:xfrm>
              <a:off x="8472488" y="4592637"/>
              <a:ext cx="1825624"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65280"/>
                </a:buClr>
                <a:buSzPts val="2700"/>
                <a:buFont typeface="Open Sans SemiBold"/>
                <a:buNone/>
              </a:pPr>
              <a:r>
                <a:rPr lang="en-US" sz="2000" b="1" i="0" u="none" strike="noStrike" cap="none">
                  <a:solidFill>
                    <a:srgbClr val="065280"/>
                  </a:solidFill>
                  <a:latin typeface="Open Sans SemiBold"/>
                  <a:ea typeface="Open Sans SemiBold"/>
                  <a:cs typeface="Open Sans SemiBold"/>
                  <a:sym typeface="Open Sans SemiBold"/>
                </a:rPr>
                <a:t>GULF ISLANDS</a:t>
              </a:r>
              <a:endParaRPr sz="1100" b="0" i="0" u="none" strike="noStrike" cap="none">
                <a:solidFill>
                  <a:srgbClr val="000000"/>
                </a:solidFill>
                <a:latin typeface="Arial"/>
                <a:ea typeface="Arial"/>
                <a:cs typeface="Arial"/>
                <a:sym typeface="Arial"/>
              </a:endParaRPr>
            </a:p>
          </p:txBody>
        </p:sp>
        <p:sp>
          <p:nvSpPr>
            <p:cNvPr id="633" name="Google Shape;633;p23">
              <a:hlinkClick r:id="rId4" action="ppaction://hlinksldjump"/>
            </p:cNvPr>
            <p:cNvSpPr txBox="1"/>
            <p:nvPr/>
          </p:nvSpPr>
          <p:spPr>
            <a:xfrm>
              <a:off x="8280400" y="4987925"/>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Gulf Islands</a:t>
              </a:r>
              <a:endParaRPr sz="1400" b="0" i="0" u="none" strike="noStrike" cap="none">
                <a:solidFill>
                  <a:srgbClr val="000000"/>
                </a:solidFill>
                <a:latin typeface="Arial"/>
                <a:ea typeface="Arial"/>
                <a:cs typeface="Arial"/>
                <a:sym typeface="Arial"/>
              </a:endParaRPr>
            </a:p>
          </p:txBody>
        </p:sp>
      </p:grpSp>
      <p:grpSp>
        <p:nvGrpSpPr>
          <p:cNvPr id="634" name="Google Shape;634;p23"/>
          <p:cNvGrpSpPr/>
          <p:nvPr/>
        </p:nvGrpSpPr>
        <p:grpSpPr>
          <a:xfrm>
            <a:off x="560387" y="1778499"/>
            <a:ext cx="3386137" cy="1740878"/>
            <a:chOff x="560387" y="1778499"/>
            <a:chExt cx="3386137" cy="1740878"/>
          </a:xfrm>
        </p:grpSpPr>
        <p:sp>
          <p:nvSpPr>
            <p:cNvPr id="635" name="Google Shape;635;p23">
              <a:hlinkClick r:id="rId3" action="ppaction://hlinksldjump"/>
            </p:cNvPr>
            <p:cNvSpPr txBox="1"/>
            <p:nvPr/>
          </p:nvSpPr>
          <p:spPr>
            <a:xfrm>
              <a:off x="1966912" y="1778499"/>
              <a:ext cx="1889125"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B312"/>
                </a:buClr>
                <a:buSzPts val="2700"/>
                <a:buFont typeface="Open Sans SemiBold"/>
                <a:buNone/>
              </a:pPr>
              <a:r>
                <a:rPr lang="en-US" sz="2000" b="1" i="0" u="none" strike="noStrike" cap="none">
                  <a:solidFill>
                    <a:srgbClr val="FFB312"/>
                  </a:solidFill>
                  <a:latin typeface="Open Sans SemiBold"/>
                  <a:ea typeface="Open Sans SemiBold"/>
                  <a:cs typeface="Open Sans SemiBold"/>
                  <a:sym typeface="Open Sans SemiBold"/>
                </a:rPr>
                <a:t>VICTORIA AND SAANICH</a:t>
              </a:r>
              <a:endParaRPr sz="1100" b="0" i="0" u="none" strike="noStrike" cap="none">
                <a:solidFill>
                  <a:srgbClr val="000000"/>
                </a:solidFill>
                <a:latin typeface="Arial"/>
                <a:ea typeface="Arial"/>
                <a:cs typeface="Arial"/>
                <a:sym typeface="Arial"/>
              </a:endParaRPr>
            </a:p>
          </p:txBody>
        </p:sp>
        <p:sp>
          <p:nvSpPr>
            <p:cNvPr id="636" name="Google Shape;636;p23">
              <a:hlinkClick r:id="rId3" action="ppaction://hlinksldjump"/>
            </p:cNvPr>
            <p:cNvSpPr/>
            <p:nvPr/>
          </p:nvSpPr>
          <p:spPr>
            <a:xfrm>
              <a:off x="560387" y="2146300"/>
              <a:ext cx="1117600" cy="1117600"/>
            </a:xfrm>
            <a:prstGeom prst="ellipse">
              <a:avLst/>
            </a:prstGeom>
            <a:solidFill>
              <a:srgbClr val="FFCD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7" name="Google Shape;637;p23">
              <a:hlinkClick r:id="rId3" action="ppaction://hlinksldjump"/>
            </p:cNvPr>
            <p:cNvSpPr txBox="1"/>
            <p:nvPr/>
          </p:nvSpPr>
          <p:spPr>
            <a:xfrm>
              <a:off x="1878012" y="2498725"/>
              <a:ext cx="2068512" cy="102065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in the Victoria/Saanich region</a:t>
              </a:r>
              <a:endParaRPr sz="1400" b="0" i="0" u="none" strike="noStrike" cap="none">
                <a:solidFill>
                  <a:srgbClr val="000000"/>
                </a:solidFill>
                <a:latin typeface="Arial"/>
                <a:ea typeface="Arial"/>
                <a:cs typeface="Arial"/>
                <a:sym typeface="Arial"/>
              </a:endParaRPr>
            </a:p>
          </p:txBody>
        </p:sp>
      </p:grpSp>
      <p:grpSp>
        <p:nvGrpSpPr>
          <p:cNvPr id="638" name="Google Shape;638;p23"/>
          <p:cNvGrpSpPr/>
          <p:nvPr/>
        </p:nvGrpSpPr>
        <p:grpSpPr>
          <a:xfrm>
            <a:off x="560387" y="4456113"/>
            <a:ext cx="3538539" cy="1503473"/>
            <a:chOff x="560387" y="4456113"/>
            <a:chExt cx="3538539" cy="1503473"/>
          </a:xfrm>
        </p:grpSpPr>
        <p:sp>
          <p:nvSpPr>
            <p:cNvPr id="639" name="Google Shape;639;p23">
              <a:hlinkClick r:id="rId3" action="ppaction://hlinksldjump"/>
            </p:cNvPr>
            <p:cNvSpPr/>
            <p:nvPr/>
          </p:nvSpPr>
          <p:spPr>
            <a:xfrm>
              <a:off x="560387" y="4654550"/>
              <a:ext cx="1117600" cy="1116012"/>
            </a:xfrm>
            <a:prstGeom prst="ellipse">
              <a:avLst/>
            </a:pr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23">
              <a:hlinkClick r:id="rId3" action="ppaction://hlinksldjump"/>
            </p:cNvPr>
            <p:cNvSpPr txBox="1"/>
            <p:nvPr/>
          </p:nvSpPr>
          <p:spPr>
            <a:xfrm>
              <a:off x="1970088" y="4456113"/>
              <a:ext cx="2128838"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24956"/>
                </a:buClr>
                <a:buSzPts val="2700"/>
                <a:buFont typeface="Open Sans SemiBold"/>
                <a:buNone/>
              </a:pPr>
              <a:r>
                <a:rPr lang="en-US" sz="2000" b="1" i="0" u="none" strike="noStrike" cap="none">
                  <a:solidFill>
                    <a:srgbClr val="E24956"/>
                  </a:solidFill>
                  <a:latin typeface="Open Sans SemiBold"/>
                  <a:ea typeface="Open Sans SemiBold"/>
                  <a:cs typeface="Open Sans SemiBold"/>
                  <a:sym typeface="Open Sans SemiBold"/>
                </a:rPr>
                <a:t>SAANICH PENINSULA </a:t>
              </a:r>
              <a:endParaRPr sz="1100" b="0" i="0" u="none" strike="noStrike" cap="none">
                <a:solidFill>
                  <a:srgbClr val="000000"/>
                </a:solidFill>
                <a:latin typeface="Arial"/>
                <a:ea typeface="Arial"/>
                <a:cs typeface="Arial"/>
                <a:sym typeface="Arial"/>
              </a:endParaRPr>
            </a:p>
          </p:txBody>
        </p:sp>
        <p:sp>
          <p:nvSpPr>
            <p:cNvPr id="641" name="Google Shape;641;p23">
              <a:hlinkClick r:id="rId3" action="ppaction://hlinksldjump"/>
            </p:cNvPr>
            <p:cNvSpPr txBox="1"/>
            <p:nvPr/>
          </p:nvSpPr>
          <p:spPr>
            <a:xfrm>
              <a:off x="1878012" y="5002212"/>
              <a:ext cx="2068512" cy="95737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Saanich Peninsula </a:t>
              </a:r>
              <a:endParaRPr sz="1400" b="0" i="0" u="none" strike="noStrike" cap="none">
                <a:solidFill>
                  <a:srgbClr val="000000"/>
                </a:solidFill>
                <a:latin typeface="Arial"/>
                <a:ea typeface="Arial"/>
                <a:cs typeface="Arial"/>
                <a:sym typeface="Arial"/>
              </a:endParaRPr>
            </a:p>
          </p:txBody>
        </p:sp>
      </p:grpSp>
      <p:sp>
        <p:nvSpPr>
          <p:cNvPr id="642" name="Google Shape;642;p23"/>
          <p:cNvSpPr txBox="1"/>
          <p:nvPr/>
        </p:nvSpPr>
        <p:spPr>
          <a:xfrm>
            <a:off x="999332" y="425664"/>
            <a:ext cx="10193337" cy="61202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Southern Vancouver Island Literacy Programs and Services</a:t>
            </a:r>
            <a:endParaRPr/>
          </a:p>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Adults aged 25-64</a:t>
            </a:r>
            <a:endParaRPr sz="2400" b="0" i="0" u="none" strike="noStrike" cap="none">
              <a:solidFill>
                <a:srgbClr val="64D1DA"/>
              </a:solidFill>
              <a:latin typeface="Open Sans SemiBold"/>
              <a:ea typeface="Open Sans SemiBold"/>
              <a:cs typeface="Open Sans SemiBold"/>
              <a:sym typeface="Open Sans SemiBold"/>
            </a:endParaRPr>
          </a:p>
        </p:txBody>
      </p:sp>
      <p:pic>
        <p:nvPicPr>
          <p:cNvPr id="643" name="Google Shape;643;p23">
            <a:hlinkClick r:id="rId5" action="ppaction://hlinksldjump"/>
          </p:cNvPr>
          <p:cNvPicPr preferRelativeResize="0"/>
          <p:nvPr/>
        </p:nvPicPr>
        <p:blipFill rotWithShape="1">
          <a:blip r:embed="rId6">
            <a:alphaModFix/>
          </a:blip>
          <a:srcRect/>
          <a:stretch/>
        </p:blipFill>
        <p:spPr>
          <a:xfrm>
            <a:off x="23892" y="-31576"/>
            <a:ext cx="914479" cy="914479"/>
          </a:xfrm>
          <a:prstGeom prst="rect">
            <a:avLst/>
          </a:prstGeom>
          <a:noFill/>
          <a:ln>
            <a:noFill/>
          </a:ln>
        </p:spPr>
      </p:pic>
      <p:pic>
        <p:nvPicPr>
          <p:cNvPr id="644" name="Google Shape;644;p23">
            <a:hlinkClick r:id="rId7" action="ppaction://hlinksldjump"/>
          </p:cNvPr>
          <p:cNvPicPr preferRelativeResize="0"/>
          <p:nvPr/>
        </p:nvPicPr>
        <p:blipFill rotWithShape="1">
          <a:blip r:embed="rId8">
            <a:alphaModFix/>
          </a:blip>
          <a:srcRect/>
          <a:stretch/>
        </p:blipFill>
        <p:spPr>
          <a:xfrm>
            <a:off x="11277521" y="0"/>
            <a:ext cx="914479" cy="914479"/>
          </a:xfrm>
          <a:prstGeom prst="rect">
            <a:avLst/>
          </a:prstGeom>
          <a:noFill/>
          <a:ln>
            <a:noFill/>
          </a:ln>
        </p:spPr>
      </p:pic>
      <p:pic>
        <p:nvPicPr>
          <p:cNvPr id="645" name="Google Shape;645;p23"/>
          <p:cNvPicPr preferRelativeResize="0"/>
          <p:nvPr/>
        </p:nvPicPr>
        <p:blipFill rotWithShape="1">
          <a:blip r:embed="rId9">
            <a:alphaModFix/>
          </a:blip>
          <a:srcRect/>
          <a:stretch/>
        </p:blipFill>
        <p:spPr>
          <a:xfrm>
            <a:off x="11363285" y="6061186"/>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42"/>
                                        </p:tgtEl>
                                        <p:attrNameLst>
                                          <p:attrName>style.visibility</p:attrName>
                                        </p:attrNameLst>
                                      </p:cBhvr>
                                      <p:to>
                                        <p:strVal val="visible"/>
                                      </p:to>
                                    </p:set>
                                    <p:anim calcmode="lin" valueType="num">
                                      <p:cBhvr additive="base">
                                        <p:cTn id="7" dur="750"/>
                                        <p:tgtEl>
                                          <p:spTgt spid="642"/>
                                        </p:tgtEl>
                                        <p:attrNameLst>
                                          <p:attrName>ppt_x</p:attrName>
                                        </p:attrNameLst>
                                      </p:cBhvr>
                                      <p:tavLst>
                                        <p:tav tm="0">
                                          <p:val>
                                            <p:strVal val="#ppt_x-1"/>
                                          </p:val>
                                        </p:tav>
                                        <p:tav tm="100000">
                                          <p:val>
                                            <p:strVal val="#ppt_x"/>
                                          </p:val>
                                        </p:tav>
                                      </p:tavLst>
                                    </p:anim>
                                  </p:childTnLst>
                                </p:cTn>
                              </p:par>
                            </p:childTnLst>
                          </p:cTn>
                        </p:par>
                        <p:par>
                          <p:cTn id="8" fill="hold">
                            <p:stCondLst>
                              <p:cond delay="750"/>
                            </p:stCondLst>
                            <p:childTnLst>
                              <p:par>
                                <p:cTn id="9" presetID="23" presetClass="entr" presetSubtype="16" fill="hold" nodeType="afterEffect">
                                  <p:stCondLst>
                                    <p:cond delay="0"/>
                                  </p:stCondLst>
                                  <p:childTnLst>
                                    <p:set>
                                      <p:cBhvr>
                                        <p:cTn id="10" dur="1" fill="hold">
                                          <p:stCondLst>
                                            <p:cond delay="0"/>
                                          </p:stCondLst>
                                        </p:cTn>
                                        <p:tgtEl>
                                          <p:spTgt spid="617"/>
                                        </p:tgtEl>
                                        <p:attrNameLst>
                                          <p:attrName>style.visibility</p:attrName>
                                        </p:attrNameLst>
                                      </p:cBhvr>
                                      <p:to>
                                        <p:strVal val="visible"/>
                                      </p:to>
                                    </p:set>
                                    <p:anim calcmode="lin" valueType="num">
                                      <p:cBhvr additive="base">
                                        <p:cTn id="11" dur="500"/>
                                        <p:tgtEl>
                                          <p:spTgt spid="617"/>
                                        </p:tgtEl>
                                        <p:attrNameLst>
                                          <p:attrName>ppt_w</p:attrName>
                                        </p:attrNameLst>
                                      </p:cBhvr>
                                      <p:tavLst>
                                        <p:tav tm="0">
                                          <p:val>
                                            <p:strVal val="0"/>
                                          </p:val>
                                        </p:tav>
                                        <p:tav tm="100000">
                                          <p:val>
                                            <p:strVal val="#ppt_w"/>
                                          </p:val>
                                        </p:tav>
                                      </p:tavLst>
                                    </p:anim>
                                    <p:anim calcmode="lin" valueType="num">
                                      <p:cBhvr additive="base">
                                        <p:cTn id="12" dur="500"/>
                                        <p:tgtEl>
                                          <p:spTgt spid="617"/>
                                        </p:tgtEl>
                                        <p:attrNameLst>
                                          <p:attrName>ppt_h</p:attrName>
                                        </p:attrNameLst>
                                      </p:cBhvr>
                                      <p:tavLst>
                                        <p:tav tm="0">
                                          <p:val>
                                            <p:strVal val="0"/>
                                          </p:val>
                                        </p:tav>
                                        <p:tav tm="100000">
                                          <p:val>
                                            <p:strVal val="#ppt_h"/>
                                          </p:val>
                                        </p:tav>
                                      </p:tavLst>
                                    </p:anim>
                                  </p:childTnLst>
                                </p:cTn>
                              </p:par>
                              <p:par>
                                <p:cTn id="13" presetID="2" presetClass="entr" presetSubtype="8" fill="hold" nodeType="withEffect">
                                  <p:stCondLst>
                                    <p:cond delay="0"/>
                                  </p:stCondLst>
                                  <p:childTnLst>
                                    <p:set>
                                      <p:cBhvr>
                                        <p:cTn id="14" dur="1" fill="hold">
                                          <p:stCondLst>
                                            <p:cond delay="0"/>
                                          </p:stCondLst>
                                        </p:cTn>
                                        <p:tgtEl>
                                          <p:spTgt spid="638"/>
                                        </p:tgtEl>
                                        <p:attrNameLst>
                                          <p:attrName>style.visibility</p:attrName>
                                        </p:attrNameLst>
                                      </p:cBhvr>
                                      <p:to>
                                        <p:strVal val="visible"/>
                                      </p:to>
                                    </p:set>
                                    <p:anim calcmode="lin" valueType="num">
                                      <p:cBhvr additive="base">
                                        <p:cTn id="15" dur="750"/>
                                        <p:tgtEl>
                                          <p:spTgt spid="638"/>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620"/>
                                        </p:tgtEl>
                                        <p:attrNameLst>
                                          <p:attrName>style.visibility</p:attrName>
                                        </p:attrNameLst>
                                      </p:cBhvr>
                                      <p:to>
                                        <p:strVal val="visible"/>
                                      </p:to>
                                    </p:set>
                                    <p:anim calcmode="lin" valueType="num">
                                      <p:cBhvr additive="base">
                                        <p:cTn id="19" dur="500"/>
                                        <p:tgtEl>
                                          <p:spTgt spid="620"/>
                                        </p:tgtEl>
                                        <p:attrNameLst>
                                          <p:attrName>ppt_w</p:attrName>
                                        </p:attrNameLst>
                                      </p:cBhvr>
                                      <p:tavLst>
                                        <p:tav tm="0">
                                          <p:val>
                                            <p:strVal val="0"/>
                                          </p:val>
                                        </p:tav>
                                        <p:tav tm="100000">
                                          <p:val>
                                            <p:strVal val="#ppt_w"/>
                                          </p:val>
                                        </p:tav>
                                      </p:tavLst>
                                    </p:anim>
                                    <p:anim calcmode="lin" valueType="num">
                                      <p:cBhvr additive="base">
                                        <p:cTn id="20" dur="500"/>
                                        <p:tgtEl>
                                          <p:spTgt spid="620"/>
                                        </p:tgtEl>
                                        <p:attrNameLst>
                                          <p:attrName>ppt_h</p:attrName>
                                        </p:attrNameLst>
                                      </p:cBhvr>
                                      <p:tavLst>
                                        <p:tav tm="0">
                                          <p:val>
                                            <p:strVal val="0"/>
                                          </p:val>
                                        </p:tav>
                                        <p:tav tm="100000">
                                          <p:val>
                                            <p:strVal val="#ppt_h"/>
                                          </p:val>
                                        </p:tav>
                                      </p:tavLst>
                                    </p:anim>
                                  </p:childTnLst>
                                </p:cTn>
                              </p:par>
                              <p:par>
                                <p:cTn id="21" presetID="2" presetClass="entr" presetSubtype="8" fill="hold" nodeType="withEffect">
                                  <p:stCondLst>
                                    <p:cond delay="0"/>
                                  </p:stCondLst>
                                  <p:childTnLst>
                                    <p:set>
                                      <p:cBhvr>
                                        <p:cTn id="22" dur="1" fill="hold">
                                          <p:stCondLst>
                                            <p:cond delay="0"/>
                                          </p:stCondLst>
                                        </p:cTn>
                                        <p:tgtEl>
                                          <p:spTgt spid="634"/>
                                        </p:tgtEl>
                                        <p:attrNameLst>
                                          <p:attrName>style.visibility</p:attrName>
                                        </p:attrNameLst>
                                      </p:cBhvr>
                                      <p:to>
                                        <p:strVal val="visible"/>
                                      </p:to>
                                    </p:set>
                                    <p:anim calcmode="lin" valueType="num">
                                      <p:cBhvr additive="base">
                                        <p:cTn id="23" dur="750"/>
                                        <p:tgtEl>
                                          <p:spTgt spid="634"/>
                                        </p:tgtEl>
                                        <p:attrNameLst>
                                          <p:attrName>ppt_x</p:attrName>
                                        </p:attrNameLst>
                                      </p:cBhvr>
                                      <p:tavLst>
                                        <p:tav tm="0">
                                          <p:val>
                                            <p:strVal val="#ppt_x-1"/>
                                          </p:val>
                                        </p:tav>
                                        <p:tav tm="100000">
                                          <p:val>
                                            <p:strVal val="#ppt_x"/>
                                          </p:val>
                                        </p:tav>
                                      </p:tavLst>
                                    </p:anim>
                                  </p:childTnLst>
                                </p:cTn>
                              </p:par>
                            </p:childTnLst>
                          </p:cTn>
                        </p:par>
                        <p:par>
                          <p:cTn id="24" fill="hold">
                            <p:stCondLst>
                              <p:cond delay="2250"/>
                            </p:stCondLst>
                            <p:childTnLst>
                              <p:par>
                                <p:cTn id="25" presetID="23" presetClass="entr" presetSubtype="16" fill="hold" nodeType="afterEffect">
                                  <p:stCondLst>
                                    <p:cond delay="0"/>
                                  </p:stCondLst>
                                  <p:childTnLst>
                                    <p:set>
                                      <p:cBhvr>
                                        <p:cTn id="26" dur="1" fill="hold">
                                          <p:stCondLst>
                                            <p:cond delay="0"/>
                                          </p:stCondLst>
                                        </p:cTn>
                                        <p:tgtEl>
                                          <p:spTgt spid="623"/>
                                        </p:tgtEl>
                                        <p:attrNameLst>
                                          <p:attrName>style.visibility</p:attrName>
                                        </p:attrNameLst>
                                      </p:cBhvr>
                                      <p:to>
                                        <p:strVal val="visible"/>
                                      </p:to>
                                    </p:set>
                                    <p:anim calcmode="lin" valueType="num">
                                      <p:cBhvr additive="base">
                                        <p:cTn id="27" dur="500"/>
                                        <p:tgtEl>
                                          <p:spTgt spid="623"/>
                                        </p:tgtEl>
                                        <p:attrNameLst>
                                          <p:attrName>ppt_w</p:attrName>
                                        </p:attrNameLst>
                                      </p:cBhvr>
                                      <p:tavLst>
                                        <p:tav tm="0">
                                          <p:val>
                                            <p:strVal val="0"/>
                                          </p:val>
                                        </p:tav>
                                        <p:tav tm="100000">
                                          <p:val>
                                            <p:strVal val="#ppt_w"/>
                                          </p:val>
                                        </p:tav>
                                      </p:tavLst>
                                    </p:anim>
                                    <p:anim calcmode="lin" valueType="num">
                                      <p:cBhvr additive="base">
                                        <p:cTn id="28" dur="500"/>
                                        <p:tgtEl>
                                          <p:spTgt spid="623"/>
                                        </p:tgtEl>
                                        <p:attrNameLst>
                                          <p:attrName>ppt_h</p:attrName>
                                        </p:attrNameLst>
                                      </p:cBhvr>
                                      <p:tavLst>
                                        <p:tav tm="0">
                                          <p:val>
                                            <p:strVal val="0"/>
                                          </p:val>
                                        </p:tav>
                                        <p:tav tm="100000">
                                          <p:val>
                                            <p:strVal val="#ppt_h"/>
                                          </p:val>
                                        </p:tav>
                                      </p:tavLst>
                                    </p:anim>
                                  </p:childTnLst>
                                </p:cTn>
                              </p:par>
                              <p:par>
                                <p:cTn id="29" presetID="2" presetClass="entr" presetSubtype="2" fill="hold" nodeType="withEffect">
                                  <p:stCondLst>
                                    <p:cond delay="0"/>
                                  </p:stCondLst>
                                  <p:childTnLst>
                                    <p:set>
                                      <p:cBhvr>
                                        <p:cTn id="30" dur="1" fill="hold">
                                          <p:stCondLst>
                                            <p:cond delay="0"/>
                                          </p:stCondLst>
                                        </p:cTn>
                                        <p:tgtEl>
                                          <p:spTgt spid="626"/>
                                        </p:tgtEl>
                                        <p:attrNameLst>
                                          <p:attrName>style.visibility</p:attrName>
                                        </p:attrNameLst>
                                      </p:cBhvr>
                                      <p:to>
                                        <p:strVal val="visible"/>
                                      </p:to>
                                    </p:set>
                                    <p:anim calcmode="lin" valueType="num">
                                      <p:cBhvr additive="base">
                                        <p:cTn id="31" dur="750"/>
                                        <p:tgtEl>
                                          <p:spTgt spid="626"/>
                                        </p:tgtEl>
                                        <p:attrNameLst>
                                          <p:attrName>ppt_x</p:attrName>
                                        </p:attrNameLst>
                                      </p:cBhvr>
                                      <p:tavLst>
                                        <p:tav tm="0">
                                          <p:val>
                                            <p:strVal val="#ppt_x+1"/>
                                          </p:val>
                                        </p:tav>
                                        <p:tav tm="100000">
                                          <p:val>
                                            <p:strVal val="#ppt_x"/>
                                          </p:val>
                                        </p:tav>
                                      </p:tavLst>
                                    </p:anim>
                                  </p:childTnLst>
                                </p:cTn>
                              </p:par>
                            </p:childTnLst>
                          </p:cTn>
                        </p:par>
                        <p:par>
                          <p:cTn id="32" fill="hold">
                            <p:stCondLst>
                              <p:cond delay="3000"/>
                            </p:stCondLst>
                            <p:childTnLst>
                              <p:par>
                                <p:cTn id="33" presetID="23" presetClass="entr" presetSubtype="16" fill="hold" nodeType="afterEffect">
                                  <p:stCondLst>
                                    <p:cond delay="0"/>
                                  </p:stCondLst>
                                  <p:childTnLst>
                                    <p:set>
                                      <p:cBhvr>
                                        <p:cTn id="34" dur="1" fill="hold">
                                          <p:stCondLst>
                                            <p:cond delay="0"/>
                                          </p:stCondLst>
                                        </p:cTn>
                                        <p:tgtEl>
                                          <p:spTgt spid="614"/>
                                        </p:tgtEl>
                                        <p:attrNameLst>
                                          <p:attrName>style.visibility</p:attrName>
                                        </p:attrNameLst>
                                      </p:cBhvr>
                                      <p:to>
                                        <p:strVal val="visible"/>
                                      </p:to>
                                    </p:set>
                                    <p:anim calcmode="lin" valueType="num">
                                      <p:cBhvr additive="base">
                                        <p:cTn id="35" dur="500"/>
                                        <p:tgtEl>
                                          <p:spTgt spid="614"/>
                                        </p:tgtEl>
                                        <p:attrNameLst>
                                          <p:attrName>ppt_w</p:attrName>
                                        </p:attrNameLst>
                                      </p:cBhvr>
                                      <p:tavLst>
                                        <p:tav tm="0">
                                          <p:val>
                                            <p:strVal val="0"/>
                                          </p:val>
                                        </p:tav>
                                        <p:tav tm="100000">
                                          <p:val>
                                            <p:strVal val="#ppt_w"/>
                                          </p:val>
                                        </p:tav>
                                      </p:tavLst>
                                    </p:anim>
                                    <p:anim calcmode="lin" valueType="num">
                                      <p:cBhvr additive="base">
                                        <p:cTn id="36" dur="500"/>
                                        <p:tgtEl>
                                          <p:spTgt spid="614"/>
                                        </p:tgtEl>
                                        <p:attrNameLst>
                                          <p:attrName>ppt_h</p:attrName>
                                        </p:attrNameLst>
                                      </p:cBhvr>
                                      <p:tavLst>
                                        <p:tav tm="0">
                                          <p:val>
                                            <p:strVal val="0"/>
                                          </p:val>
                                        </p:tav>
                                        <p:tav tm="100000">
                                          <p:val>
                                            <p:strVal val="#ppt_h"/>
                                          </p:val>
                                        </p:tav>
                                      </p:tavLst>
                                    </p:anim>
                                  </p:childTnLst>
                                </p:cTn>
                              </p:par>
                              <p:par>
                                <p:cTn id="37" presetID="2" presetClass="entr" presetSubtype="2" fill="hold" nodeType="withEffect">
                                  <p:stCondLst>
                                    <p:cond delay="0"/>
                                  </p:stCondLst>
                                  <p:childTnLst>
                                    <p:set>
                                      <p:cBhvr>
                                        <p:cTn id="38" dur="1" fill="hold">
                                          <p:stCondLst>
                                            <p:cond delay="0"/>
                                          </p:stCondLst>
                                        </p:cTn>
                                        <p:tgtEl>
                                          <p:spTgt spid="630"/>
                                        </p:tgtEl>
                                        <p:attrNameLst>
                                          <p:attrName>style.visibility</p:attrName>
                                        </p:attrNameLst>
                                      </p:cBhvr>
                                      <p:to>
                                        <p:strVal val="visible"/>
                                      </p:to>
                                    </p:set>
                                    <p:anim calcmode="lin" valueType="num">
                                      <p:cBhvr additive="base">
                                        <p:cTn id="39" dur="750"/>
                                        <p:tgtEl>
                                          <p:spTgt spid="630"/>
                                        </p:tgtEl>
                                        <p:attrNameLst>
                                          <p:attrName>ppt_x</p:attrName>
                                        </p:attrNameLst>
                                      </p:cBhvr>
                                      <p:tavLst>
                                        <p:tav tm="0">
                                          <p:val>
                                            <p:strVal val="#ppt_x+1"/>
                                          </p:val>
                                        </p:tav>
                                        <p:tav tm="100000">
                                          <p:val>
                                            <p:strVal val="#ppt_x"/>
                                          </p:val>
                                        </p:tav>
                                      </p:tavLst>
                                    </p:anim>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643"/>
                                        </p:tgtEl>
                                        <p:attrNameLst>
                                          <p:attrName>style.visibility</p:attrName>
                                        </p:attrNameLst>
                                      </p:cBhvr>
                                      <p:to>
                                        <p:strVal val="visible"/>
                                      </p:to>
                                    </p:set>
                                    <p:animEffect transition="in" filter="fade">
                                      <p:cBhvr>
                                        <p:cTn id="43" dur="500"/>
                                        <p:tgtEl>
                                          <p:spTgt spid="643"/>
                                        </p:tgtEl>
                                      </p:cBhvr>
                                    </p:animEffect>
                                  </p:childTnLst>
                                </p:cTn>
                              </p:par>
                              <p:par>
                                <p:cTn id="44" presetID="10" presetClass="entr" presetSubtype="0" fill="hold" nodeType="withEffect">
                                  <p:stCondLst>
                                    <p:cond delay="0"/>
                                  </p:stCondLst>
                                  <p:childTnLst>
                                    <p:set>
                                      <p:cBhvr>
                                        <p:cTn id="45" dur="1" fill="hold">
                                          <p:stCondLst>
                                            <p:cond delay="0"/>
                                          </p:stCondLst>
                                        </p:cTn>
                                        <p:tgtEl>
                                          <p:spTgt spid="644"/>
                                        </p:tgtEl>
                                        <p:attrNameLst>
                                          <p:attrName>style.visibility</p:attrName>
                                        </p:attrNameLst>
                                      </p:cBhvr>
                                      <p:to>
                                        <p:strVal val="visible"/>
                                      </p:to>
                                    </p:set>
                                    <p:animEffect transition="in" filter="fade">
                                      <p:cBhvr>
                                        <p:cTn id="46" dur="500"/>
                                        <p:tgtEl>
                                          <p:spTgt spid="644"/>
                                        </p:tgtEl>
                                      </p:cBhvr>
                                    </p:animEffect>
                                  </p:childTnLst>
                                </p:cTn>
                              </p:par>
                              <p:par>
                                <p:cTn id="47" presetID="10" presetClass="entr" presetSubtype="0" fill="hold" nodeType="withEffect">
                                  <p:stCondLst>
                                    <p:cond delay="0"/>
                                  </p:stCondLst>
                                  <p:childTnLst>
                                    <p:set>
                                      <p:cBhvr>
                                        <p:cTn id="48" dur="1" fill="hold">
                                          <p:stCondLst>
                                            <p:cond delay="0"/>
                                          </p:stCondLst>
                                        </p:cTn>
                                        <p:tgtEl>
                                          <p:spTgt spid="645"/>
                                        </p:tgtEl>
                                        <p:attrNameLst>
                                          <p:attrName>style.visibility</p:attrName>
                                        </p:attrNameLst>
                                      </p:cBhvr>
                                      <p:to>
                                        <p:strVal val="visible"/>
                                      </p:to>
                                    </p:set>
                                    <p:animEffect transition="in" filter="fade">
                                      <p:cBhvr>
                                        <p:cTn id="49" dur="500"/>
                                        <p:tgtEl>
                                          <p:spTgt spid="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grpSp>
        <p:nvGrpSpPr>
          <p:cNvPr id="650" name="Google Shape;650;p24"/>
          <p:cNvGrpSpPr/>
          <p:nvPr/>
        </p:nvGrpSpPr>
        <p:grpSpPr>
          <a:xfrm>
            <a:off x="4605337" y="5184775"/>
            <a:ext cx="2871787" cy="903287"/>
            <a:chOff x="4605337" y="5184775"/>
            <a:chExt cx="2871787" cy="903287"/>
          </a:xfrm>
        </p:grpSpPr>
        <p:sp>
          <p:nvSpPr>
            <p:cNvPr id="651" name="Google Shape;651;p24"/>
            <p:cNvSpPr/>
            <p:nvPr/>
          </p:nvSpPr>
          <p:spPr>
            <a:xfrm>
              <a:off x="4605337" y="5184775"/>
              <a:ext cx="2871787" cy="903287"/>
            </a:xfrm>
            <a:custGeom>
              <a:avLst/>
              <a:gdLst/>
              <a:ahLst/>
              <a:cxnLst/>
              <a:rect l="l" t="t" r="r" b="b"/>
              <a:pathLst>
                <a:path w="639" h="201" extrusionOk="0">
                  <a:moveTo>
                    <a:pt x="215" y="158"/>
                  </a:moveTo>
                  <a:cubicBezTo>
                    <a:pt x="217" y="162"/>
                    <a:pt x="230" y="170"/>
                    <a:pt x="265" y="177"/>
                  </a:cubicBezTo>
                  <a:cubicBezTo>
                    <a:pt x="353" y="196"/>
                    <a:pt x="530" y="201"/>
                    <a:pt x="628" y="132"/>
                  </a:cubicBezTo>
                  <a:cubicBezTo>
                    <a:pt x="639" y="125"/>
                    <a:pt x="637" y="108"/>
                    <a:pt x="635" y="76"/>
                  </a:cubicBezTo>
                  <a:cubicBezTo>
                    <a:pt x="634" y="57"/>
                    <a:pt x="632" y="33"/>
                    <a:pt x="633" y="3"/>
                  </a:cubicBezTo>
                  <a:cubicBezTo>
                    <a:pt x="633" y="1"/>
                    <a:pt x="632" y="0"/>
                    <a:pt x="630" y="0"/>
                  </a:cubicBezTo>
                  <a:cubicBezTo>
                    <a:pt x="13" y="0"/>
                    <a:pt x="13" y="0"/>
                    <a:pt x="13" y="0"/>
                  </a:cubicBezTo>
                  <a:cubicBezTo>
                    <a:pt x="11" y="0"/>
                    <a:pt x="10" y="1"/>
                    <a:pt x="10" y="2"/>
                  </a:cubicBezTo>
                  <a:cubicBezTo>
                    <a:pt x="5" y="16"/>
                    <a:pt x="0" y="35"/>
                    <a:pt x="5" y="54"/>
                  </a:cubicBezTo>
                  <a:cubicBezTo>
                    <a:pt x="14" y="84"/>
                    <a:pt x="93" y="71"/>
                    <a:pt x="145" y="63"/>
                  </a:cubicBezTo>
                  <a:cubicBezTo>
                    <a:pt x="169" y="59"/>
                    <a:pt x="184" y="57"/>
                    <a:pt x="193" y="57"/>
                  </a:cubicBezTo>
                  <a:cubicBezTo>
                    <a:pt x="200" y="57"/>
                    <a:pt x="203" y="58"/>
                    <a:pt x="206" y="60"/>
                  </a:cubicBezTo>
                  <a:cubicBezTo>
                    <a:pt x="220" y="73"/>
                    <a:pt x="217" y="99"/>
                    <a:pt x="215" y="121"/>
                  </a:cubicBezTo>
                  <a:cubicBezTo>
                    <a:pt x="213" y="136"/>
                    <a:pt x="211" y="151"/>
                    <a:pt x="215" y="158"/>
                  </a:cubicBezTo>
                  <a:close/>
                </a:path>
              </a:pathLst>
            </a:custGeom>
            <a:noFill/>
            <a:ln w="49200" cap="rnd" cmpd="sng">
              <a:solidFill>
                <a:srgbClr val="6363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24"/>
            <p:cNvSpPr txBox="1"/>
            <p:nvPr/>
          </p:nvSpPr>
          <p:spPr>
            <a:xfrm>
              <a:off x="5827712" y="5392737"/>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53" name="Google Shape;653;p24"/>
          <p:cNvGrpSpPr/>
          <p:nvPr/>
        </p:nvGrpSpPr>
        <p:grpSpPr>
          <a:xfrm>
            <a:off x="4352925" y="4284662"/>
            <a:ext cx="3259137" cy="800100"/>
            <a:chOff x="4352925" y="4284662"/>
            <a:chExt cx="3259137" cy="800100"/>
          </a:xfrm>
        </p:grpSpPr>
        <p:sp>
          <p:nvSpPr>
            <p:cNvPr id="654" name="Google Shape;654;p24"/>
            <p:cNvSpPr/>
            <p:nvPr/>
          </p:nvSpPr>
          <p:spPr>
            <a:xfrm>
              <a:off x="4352925" y="4284662"/>
              <a:ext cx="3259137" cy="800100"/>
            </a:xfrm>
            <a:custGeom>
              <a:avLst/>
              <a:gdLst/>
              <a:ahLst/>
              <a:cxnLst/>
              <a:rect l="l" t="t" r="r" b="b"/>
              <a:pathLst>
                <a:path w="725" h="178" extrusionOk="0">
                  <a:moveTo>
                    <a:pt x="690" y="177"/>
                  </a:moveTo>
                  <a:cubicBezTo>
                    <a:pt x="691" y="152"/>
                    <a:pt x="693" y="128"/>
                    <a:pt x="697" y="102"/>
                  </a:cubicBezTo>
                  <a:cubicBezTo>
                    <a:pt x="702" y="69"/>
                    <a:pt x="711" y="38"/>
                    <a:pt x="724" y="4"/>
                  </a:cubicBezTo>
                  <a:cubicBezTo>
                    <a:pt x="725" y="2"/>
                    <a:pt x="724" y="0"/>
                    <a:pt x="722" y="0"/>
                  </a:cubicBezTo>
                  <a:cubicBezTo>
                    <a:pt x="4" y="0"/>
                    <a:pt x="4" y="0"/>
                    <a:pt x="4" y="0"/>
                  </a:cubicBezTo>
                  <a:cubicBezTo>
                    <a:pt x="1" y="0"/>
                    <a:pt x="0" y="4"/>
                    <a:pt x="3" y="5"/>
                  </a:cubicBezTo>
                  <a:cubicBezTo>
                    <a:pt x="6" y="7"/>
                    <a:pt x="10" y="9"/>
                    <a:pt x="13" y="11"/>
                  </a:cubicBezTo>
                  <a:cubicBezTo>
                    <a:pt x="28" y="19"/>
                    <a:pt x="43" y="27"/>
                    <a:pt x="48" y="37"/>
                  </a:cubicBezTo>
                  <a:cubicBezTo>
                    <a:pt x="52" y="44"/>
                    <a:pt x="48" y="54"/>
                    <a:pt x="45" y="64"/>
                  </a:cubicBezTo>
                  <a:cubicBezTo>
                    <a:pt x="43" y="71"/>
                    <a:pt x="40" y="78"/>
                    <a:pt x="41" y="83"/>
                  </a:cubicBezTo>
                  <a:cubicBezTo>
                    <a:pt x="41" y="88"/>
                    <a:pt x="57" y="98"/>
                    <a:pt x="71" y="103"/>
                  </a:cubicBezTo>
                  <a:cubicBezTo>
                    <a:pt x="78" y="106"/>
                    <a:pt x="78" y="106"/>
                    <a:pt x="78" y="106"/>
                  </a:cubicBezTo>
                  <a:cubicBezTo>
                    <a:pt x="72" y="112"/>
                    <a:pt x="72" y="112"/>
                    <a:pt x="72" y="112"/>
                  </a:cubicBezTo>
                  <a:cubicBezTo>
                    <a:pt x="62" y="122"/>
                    <a:pt x="50" y="135"/>
                    <a:pt x="50" y="140"/>
                  </a:cubicBezTo>
                  <a:cubicBezTo>
                    <a:pt x="50" y="144"/>
                    <a:pt x="55" y="152"/>
                    <a:pt x="60" y="158"/>
                  </a:cubicBezTo>
                  <a:cubicBezTo>
                    <a:pt x="65" y="165"/>
                    <a:pt x="69" y="172"/>
                    <a:pt x="71" y="178"/>
                  </a:cubicBezTo>
                </a:path>
              </a:pathLst>
            </a:custGeom>
            <a:noFill/>
            <a:ln w="49200" cap="rnd" cmpd="sng">
              <a:solidFill>
                <a:srgbClr val="F25F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24"/>
            <p:cNvSpPr txBox="1"/>
            <p:nvPr/>
          </p:nvSpPr>
          <p:spPr>
            <a:xfrm>
              <a:off x="5827712" y="4541837"/>
              <a:ext cx="1312862"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56" name="Google Shape;656;p24"/>
          <p:cNvGrpSpPr/>
          <p:nvPr/>
        </p:nvGrpSpPr>
        <p:grpSpPr>
          <a:xfrm>
            <a:off x="4232275" y="3379787"/>
            <a:ext cx="3744912" cy="855662"/>
            <a:chOff x="4232275" y="3379787"/>
            <a:chExt cx="3744912" cy="855662"/>
          </a:xfrm>
        </p:grpSpPr>
        <p:sp>
          <p:nvSpPr>
            <p:cNvPr id="657" name="Google Shape;657;p24"/>
            <p:cNvSpPr/>
            <p:nvPr/>
          </p:nvSpPr>
          <p:spPr>
            <a:xfrm>
              <a:off x="4232275" y="3379787"/>
              <a:ext cx="3744912" cy="855662"/>
            </a:xfrm>
            <a:custGeom>
              <a:avLst/>
              <a:gdLst/>
              <a:ahLst/>
              <a:cxnLst/>
              <a:rect l="l" t="t" r="r" b="b"/>
              <a:pathLst>
                <a:path w="833" h="190" extrusionOk="0">
                  <a:moveTo>
                    <a:pt x="763" y="177"/>
                  </a:moveTo>
                  <a:cubicBezTo>
                    <a:pt x="772" y="156"/>
                    <a:pt x="783" y="136"/>
                    <a:pt x="794" y="114"/>
                  </a:cubicBezTo>
                  <a:cubicBezTo>
                    <a:pt x="799" y="104"/>
                    <a:pt x="804" y="94"/>
                    <a:pt x="809" y="84"/>
                  </a:cubicBezTo>
                  <a:cubicBezTo>
                    <a:pt x="818" y="65"/>
                    <a:pt x="827" y="35"/>
                    <a:pt x="833" y="4"/>
                  </a:cubicBezTo>
                  <a:cubicBezTo>
                    <a:pt x="833" y="2"/>
                    <a:pt x="832" y="0"/>
                    <a:pt x="830" y="0"/>
                  </a:cubicBezTo>
                  <a:cubicBezTo>
                    <a:pt x="107" y="0"/>
                    <a:pt x="107" y="0"/>
                    <a:pt x="107" y="0"/>
                  </a:cubicBezTo>
                  <a:cubicBezTo>
                    <a:pt x="105" y="0"/>
                    <a:pt x="104" y="2"/>
                    <a:pt x="104" y="4"/>
                  </a:cubicBezTo>
                  <a:cubicBezTo>
                    <a:pt x="104" y="7"/>
                    <a:pt x="104" y="10"/>
                    <a:pt x="104" y="14"/>
                  </a:cubicBezTo>
                  <a:cubicBezTo>
                    <a:pt x="101" y="36"/>
                    <a:pt x="78" y="63"/>
                    <a:pt x="53" y="91"/>
                  </a:cubicBezTo>
                  <a:cubicBezTo>
                    <a:pt x="28" y="120"/>
                    <a:pt x="1" y="150"/>
                    <a:pt x="0" y="174"/>
                  </a:cubicBezTo>
                  <a:cubicBezTo>
                    <a:pt x="0" y="179"/>
                    <a:pt x="2" y="184"/>
                    <a:pt x="7" y="189"/>
                  </a:cubicBezTo>
                  <a:cubicBezTo>
                    <a:pt x="7" y="190"/>
                    <a:pt x="8" y="190"/>
                    <a:pt x="9" y="190"/>
                  </a:cubicBezTo>
                </a:path>
              </a:pathLst>
            </a:custGeom>
            <a:noFill/>
            <a:ln w="49200" cap="rnd" cmpd="sng">
              <a:solidFill>
                <a:srgbClr val="BAC2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8" name="Google Shape;658;p24"/>
            <p:cNvSpPr txBox="1"/>
            <p:nvPr/>
          </p:nvSpPr>
          <p:spPr>
            <a:xfrm>
              <a:off x="5827712" y="3641725"/>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59" name="Google Shape;659;p24"/>
          <p:cNvGrpSpPr/>
          <p:nvPr/>
        </p:nvGrpSpPr>
        <p:grpSpPr>
          <a:xfrm>
            <a:off x="4610100" y="2481262"/>
            <a:ext cx="3421062" cy="800100"/>
            <a:chOff x="4610100" y="2481262"/>
            <a:chExt cx="3421062" cy="800100"/>
          </a:xfrm>
        </p:grpSpPr>
        <p:sp>
          <p:nvSpPr>
            <p:cNvPr id="660" name="Google Shape;660;p24"/>
            <p:cNvSpPr/>
            <p:nvPr/>
          </p:nvSpPr>
          <p:spPr>
            <a:xfrm>
              <a:off x="4610100" y="2481262"/>
              <a:ext cx="3421062" cy="800100"/>
            </a:xfrm>
            <a:custGeom>
              <a:avLst/>
              <a:gdLst/>
              <a:ahLst/>
              <a:cxnLst/>
              <a:rect l="l" t="t" r="r" b="b"/>
              <a:pathLst>
                <a:path w="761" h="178" extrusionOk="0">
                  <a:moveTo>
                    <a:pt x="753" y="174"/>
                  </a:moveTo>
                  <a:cubicBezTo>
                    <a:pt x="759" y="131"/>
                    <a:pt x="761" y="67"/>
                    <a:pt x="739" y="2"/>
                  </a:cubicBezTo>
                  <a:cubicBezTo>
                    <a:pt x="738" y="1"/>
                    <a:pt x="737" y="0"/>
                    <a:pt x="736" y="0"/>
                  </a:cubicBezTo>
                  <a:cubicBezTo>
                    <a:pt x="38" y="0"/>
                    <a:pt x="38" y="0"/>
                    <a:pt x="38" y="0"/>
                  </a:cubicBezTo>
                  <a:cubicBezTo>
                    <a:pt x="36" y="0"/>
                    <a:pt x="35" y="1"/>
                    <a:pt x="35" y="2"/>
                  </a:cubicBezTo>
                  <a:cubicBezTo>
                    <a:pt x="14" y="49"/>
                    <a:pt x="5" y="94"/>
                    <a:pt x="2" y="125"/>
                  </a:cubicBezTo>
                  <a:cubicBezTo>
                    <a:pt x="0" y="145"/>
                    <a:pt x="6" y="163"/>
                    <a:pt x="12" y="178"/>
                  </a:cubicBezTo>
                </a:path>
              </a:pathLst>
            </a:custGeom>
            <a:noFill/>
            <a:ln w="49200" cap="rnd" cmpd="sng">
              <a:solidFill>
                <a:srgbClr val="7E676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24"/>
            <p:cNvSpPr txBox="1"/>
            <p:nvPr/>
          </p:nvSpPr>
          <p:spPr>
            <a:xfrm>
              <a:off x="5827712" y="2746375"/>
              <a:ext cx="1320800"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62" name="Google Shape;662;p24"/>
          <p:cNvGrpSpPr/>
          <p:nvPr/>
        </p:nvGrpSpPr>
        <p:grpSpPr>
          <a:xfrm>
            <a:off x="4821237" y="1495425"/>
            <a:ext cx="3065462" cy="895349"/>
            <a:chOff x="4821237" y="1495425"/>
            <a:chExt cx="3065462" cy="895349"/>
          </a:xfrm>
        </p:grpSpPr>
        <p:sp>
          <p:nvSpPr>
            <p:cNvPr id="663" name="Google Shape;663;p24"/>
            <p:cNvSpPr/>
            <p:nvPr/>
          </p:nvSpPr>
          <p:spPr>
            <a:xfrm>
              <a:off x="4821237" y="1495425"/>
              <a:ext cx="3065462" cy="881062"/>
            </a:xfrm>
            <a:custGeom>
              <a:avLst/>
              <a:gdLst/>
              <a:ahLst/>
              <a:cxnLst/>
              <a:rect l="l" t="t" r="r" b="b"/>
              <a:pathLst>
                <a:path w="682" h="196" extrusionOk="0">
                  <a:moveTo>
                    <a:pt x="682" y="196"/>
                  </a:moveTo>
                  <a:cubicBezTo>
                    <a:pt x="659" y="147"/>
                    <a:pt x="624" y="110"/>
                    <a:pt x="577" y="86"/>
                  </a:cubicBezTo>
                  <a:cubicBezTo>
                    <a:pt x="406" y="0"/>
                    <a:pt x="231" y="12"/>
                    <a:pt x="135" y="63"/>
                  </a:cubicBezTo>
                  <a:cubicBezTo>
                    <a:pt x="77" y="93"/>
                    <a:pt x="31" y="138"/>
                    <a:pt x="0" y="196"/>
                  </a:cubicBezTo>
                </a:path>
              </a:pathLst>
            </a:custGeom>
            <a:noFill/>
            <a:ln w="49200" cap="rnd" cmpd="sng">
              <a:solidFill>
                <a:srgbClr val="35CAE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4" name="Google Shape;664;p24"/>
            <p:cNvSpPr txBox="1"/>
            <p:nvPr/>
          </p:nvSpPr>
          <p:spPr>
            <a:xfrm>
              <a:off x="5827712" y="1909762"/>
              <a:ext cx="1254125"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sp>
        <p:nvSpPr>
          <p:cNvPr id="665" name="Google Shape;665;p24"/>
          <p:cNvSpPr txBox="1"/>
          <p:nvPr/>
        </p:nvSpPr>
        <p:spPr>
          <a:xfrm>
            <a:off x="824663" y="303212"/>
            <a:ext cx="10563225" cy="64201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4500"/>
              <a:buFont typeface="Montserrat"/>
              <a:buNone/>
            </a:pPr>
            <a:r>
              <a:rPr lang="en-US" sz="2400" b="1" i="0" u="none" strike="noStrike" cap="none">
                <a:solidFill>
                  <a:srgbClr val="64D1DA"/>
                </a:solidFill>
                <a:latin typeface="Arial"/>
                <a:ea typeface="Arial"/>
                <a:cs typeface="Arial"/>
                <a:sym typeface="Arial"/>
              </a:rPr>
              <a:t>Victoria, Saanich, Saanich Peninsula, Westshore and Sooke </a:t>
            </a:r>
            <a:endParaRPr/>
          </a:p>
          <a:p>
            <a:pPr marL="0" marR="0" lvl="0" indent="0" algn="ctr" rtl="0">
              <a:lnSpc>
                <a:spcPct val="100000"/>
              </a:lnSpc>
              <a:spcBef>
                <a:spcPts val="0"/>
              </a:spcBef>
              <a:spcAft>
                <a:spcPts val="0"/>
              </a:spcAft>
              <a:buClr>
                <a:srgbClr val="353535"/>
              </a:buClr>
              <a:buSzPts val="4500"/>
              <a:buFont typeface="Montserrat"/>
              <a:buNone/>
            </a:pPr>
            <a:r>
              <a:rPr lang="en-US" sz="2400" b="1" i="0" u="none" strike="noStrike" cap="none">
                <a:solidFill>
                  <a:srgbClr val="64D1DA"/>
                </a:solidFill>
                <a:latin typeface="Arial"/>
                <a:ea typeface="Arial"/>
                <a:cs typeface="Arial"/>
                <a:sym typeface="Arial"/>
              </a:rPr>
              <a:t>Literacy Programs and Services for adults aged 25-64</a:t>
            </a:r>
            <a:endParaRPr/>
          </a:p>
        </p:txBody>
      </p:sp>
      <p:grpSp>
        <p:nvGrpSpPr>
          <p:cNvPr id="666" name="Google Shape;666;p24"/>
          <p:cNvGrpSpPr/>
          <p:nvPr/>
        </p:nvGrpSpPr>
        <p:grpSpPr>
          <a:xfrm>
            <a:off x="425450" y="1450975"/>
            <a:ext cx="3927475" cy="1052512"/>
            <a:chOff x="425450" y="1450975"/>
            <a:chExt cx="3927475" cy="1052512"/>
          </a:xfrm>
        </p:grpSpPr>
        <p:sp>
          <p:nvSpPr>
            <p:cNvPr id="667" name="Google Shape;667;p24"/>
            <p:cNvSpPr txBox="1"/>
            <p:nvPr/>
          </p:nvSpPr>
          <p:spPr>
            <a:xfrm>
              <a:off x="1681161" y="1682750"/>
              <a:ext cx="267176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none" strike="noStrike" cap="none">
                  <a:solidFill>
                    <a:srgbClr val="38B1E2"/>
                  </a:solidFill>
                  <a:latin typeface="Open Sans"/>
                  <a:ea typeface="Open Sans"/>
                  <a:cs typeface="Open Sans"/>
                  <a:sym typeface="Open Sans"/>
                </a:rPr>
                <a:t>Intercultural Association </a:t>
              </a:r>
              <a:endParaRPr/>
            </a:p>
            <a:p>
              <a:pPr marL="0" marR="0" lvl="0" indent="0" algn="l" rtl="0">
                <a:lnSpc>
                  <a:spcPct val="100000"/>
                </a:lnSpc>
                <a:spcBef>
                  <a:spcPts val="0"/>
                </a:spcBef>
                <a:spcAft>
                  <a:spcPts val="0"/>
                </a:spcAft>
                <a:buClr>
                  <a:schemeClr val="dk1"/>
                </a:buClr>
                <a:buSzPts val="1500"/>
                <a:buFont typeface="Open Sans"/>
                <a:buNone/>
              </a:pPr>
              <a:r>
                <a:rPr lang="en-US" sz="1500" b="1" i="0" u="none" strike="noStrike" cap="none">
                  <a:solidFill>
                    <a:srgbClr val="38B1E2"/>
                  </a:solidFill>
                  <a:latin typeface="Open Sans"/>
                  <a:ea typeface="Open Sans"/>
                  <a:cs typeface="Open Sans"/>
                  <a:sym typeface="Open Sans"/>
                </a:rPr>
                <a:t>of Greater Victoria </a:t>
              </a:r>
              <a:endParaRPr/>
            </a:p>
            <a:p>
              <a:pPr marL="0" marR="0" lvl="0" indent="0" algn="l" rtl="0">
                <a:lnSpc>
                  <a:spcPct val="100000"/>
                </a:lnSpc>
                <a:spcBef>
                  <a:spcPts val="0"/>
                </a:spcBef>
                <a:spcAft>
                  <a:spcPts val="0"/>
                </a:spcAft>
                <a:buClr>
                  <a:schemeClr val="dk1"/>
                </a:buClr>
                <a:buSzPts val="1500"/>
                <a:buFont typeface="Open Sans"/>
                <a:buNone/>
              </a:pPr>
              <a:endParaRPr sz="1500" b="1" i="0" u="none" strike="noStrike" cap="none">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i="0" u="none" strike="noStrike" cap="none">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400" b="0" i="0" u="none" strike="noStrike" cap="none">
                <a:solidFill>
                  <a:srgbClr val="000000"/>
                </a:solidFill>
                <a:latin typeface="Arial"/>
                <a:ea typeface="Arial"/>
                <a:cs typeface="Arial"/>
                <a:sym typeface="Arial"/>
              </a:endParaRPr>
            </a:p>
          </p:txBody>
        </p:sp>
        <p:sp>
          <p:nvSpPr>
            <p:cNvPr id="668" name="Google Shape;668;p24"/>
            <p:cNvSpPr/>
            <p:nvPr/>
          </p:nvSpPr>
          <p:spPr>
            <a:xfrm>
              <a:off x="425450" y="1450975"/>
              <a:ext cx="1055687" cy="1052512"/>
            </a:xfrm>
            <a:prstGeom prst="ellipse">
              <a:avLst/>
            </a:prstGeom>
            <a:solidFill>
              <a:srgbClr val="35CAE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69" name="Google Shape;669;p24"/>
          <p:cNvGrpSpPr/>
          <p:nvPr/>
        </p:nvGrpSpPr>
        <p:grpSpPr>
          <a:xfrm>
            <a:off x="425450" y="3308350"/>
            <a:ext cx="3267776" cy="1057275"/>
            <a:chOff x="425450" y="3308350"/>
            <a:chExt cx="3267776" cy="1057275"/>
          </a:xfrm>
        </p:grpSpPr>
        <p:sp>
          <p:nvSpPr>
            <p:cNvPr id="670" name="Google Shape;670;p24"/>
            <p:cNvSpPr/>
            <p:nvPr/>
          </p:nvSpPr>
          <p:spPr>
            <a:xfrm>
              <a:off x="425450" y="3308350"/>
              <a:ext cx="1055687" cy="1057275"/>
            </a:xfrm>
            <a:prstGeom prst="ellipse">
              <a:avLst/>
            </a:prstGeom>
            <a:solidFill>
              <a:srgbClr val="7E676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24"/>
            <p:cNvSpPr txBox="1"/>
            <p:nvPr/>
          </p:nvSpPr>
          <p:spPr>
            <a:xfrm>
              <a:off x="1681162" y="3581400"/>
              <a:ext cx="201206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none" strike="noStrike" cap="none">
                  <a:solidFill>
                    <a:srgbClr val="7E6762"/>
                  </a:solidFill>
                  <a:latin typeface="Open Sans"/>
                  <a:ea typeface="Open Sans"/>
                  <a:cs typeface="Open Sans"/>
                  <a:sym typeface="Open Sans"/>
                </a:rPr>
                <a:t>School of Access: Camosun College</a:t>
              </a:r>
              <a:endParaRPr sz="1400" b="1" i="0" u="none" strike="noStrike" cap="none">
                <a:solidFill>
                  <a:srgbClr val="7E6762"/>
                </a:solidFill>
                <a:latin typeface="Arial"/>
                <a:ea typeface="Arial"/>
                <a:cs typeface="Arial"/>
                <a:sym typeface="Arial"/>
              </a:endParaRPr>
            </a:p>
          </p:txBody>
        </p:sp>
      </p:grpSp>
      <p:grpSp>
        <p:nvGrpSpPr>
          <p:cNvPr id="672" name="Google Shape;672;p24"/>
          <p:cNvGrpSpPr/>
          <p:nvPr/>
        </p:nvGrpSpPr>
        <p:grpSpPr>
          <a:xfrm>
            <a:off x="425450" y="5170487"/>
            <a:ext cx="3806824" cy="1087438"/>
            <a:chOff x="425450" y="5170487"/>
            <a:chExt cx="3806824" cy="1087438"/>
          </a:xfrm>
        </p:grpSpPr>
        <p:sp>
          <p:nvSpPr>
            <p:cNvPr id="673" name="Google Shape;673;p24"/>
            <p:cNvSpPr/>
            <p:nvPr/>
          </p:nvSpPr>
          <p:spPr>
            <a:xfrm>
              <a:off x="425450" y="5170487"/>
              <a:ext cx="1055687" cy="1052512"/>
            </a:xfrm>
            <a:prstGeom prst="ellipse">
              <a:avLst/>
            </a:prstGeom>
            <a:solidFill>
              <a:srgbClr val="CAD2C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4" name="Google Shape;674;p24"/>
            <p:cNvSpPr txBox="1"/>
            <p:nvPr/>
          </p:nvSpPr>
          <p:spPr>
            <a:xfrm>
              <a:off x="1681161" y="5473700"/>
              <a:ext cx="2551113"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none" strike="noStrike" cap="none">
                  <a:solidFill>
                    <a:srgbClr val="CAD2C5"/>
                  </a:solidFill>
                  <a:latin typeface="Open Sans"/>
                  <a:ea typeface="Open Sans"/>
                  <a:cs typeface="Open Sans"/>
                  <a:sym typeface="Open Sans"/>
                </a:rPr>
                <a:t>Victoria Literacy Connection</a:t>
              </a:r>
              <a:endParaRPr sz="1400" b="1" i="0" u="none" strike="noStrike" cap="none">
                <a:solidFill>
                  <a:srgbClr val="CAD2C5"/>
                </a:solidFill>
                <a:latin typeface="Arial"/>
                <a:ea typeface="Arial"/>
                <a:cs typeface="Arial"/>
                <a:sym typeface="Arial"/>
              </a:endParaRPr>
            </a:p>
          </p:txBody>
        </p:sp>
      </p:grpSp>
      <p:grpSp>
        <p:nvGrpSpPr>
          <p:cNvPr id="675" name="Google Shape;675;p24"/>
          <p:cNvGrpSpPr/>
          <p:nvPr/>
        </p:nvGrpSpPr>
        <p:grpSpPr>
          <a:xfrm>
            <a:off x="8704613" y="1424781"/>
            <a:ext cx="3066699" cy="1104900"/>
            <a:chOff x="8704613" y="2400300"/>
            <a:chExt cx="3066699" cy="1104900"/>
          </a:xfrm>
        </p:grpSpPr>
        <p:sp>
          <p:nvSpPr>
            <p:cNvPr id="676" name="Google Shape;676;p24"/>
            <p:cNvSpPr/>
            <p:nvPr/>
          </p:nvSpPr>
          <p:spPr>
            <a:xfrm>
              <a:off x="10718800" y="2400300"/>
              <a:ext cx="1052512" cy="1052512"/>
            </a:xfrm>
            <a:prstGeom prst="ellipse">
              <a:avLst/>
            </a:prstGeom>
            <a:solidFill>
              <a:srgbClr val="F25F1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24"/>
            <p:cNvSpPr txBox="1"/>
            <p:nvPr/>
          </p:nvSpPr>
          <p:spPr>
            <a:xfrm>
              <a:off x="8704613" y="2720975"/>
              <a:ext cx="1879249"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1" i="0" u="none" strike="noStrike" cap="none">
                  <a:solidFill>
                    <a:srgbClr val="F25F1E"/>
                  </a:solidFill>
                  <a:latin typeface="Open Sans"/>
                  <a:ea typeface="Open Sans"/>
                  <a:cs typeface="Open Sans"/>
                  <a:sym typeface="Open Sans"/>
                </a:rPr>
                <a:t>Greater Victoria Public Library/ Vancouver Island Regional Library</a:t>
              </a:r>
              <a:endParaRPr sz="1400" b="1" i="0" u="none" strike="noStrike" cap="none">
                <a:solidFill>
                  <a:srgbClr val="F25F1E"/>
                </a:solidFill>
                <a:latin typeface="Arial"/>
                <a:ea typeface="Arial"/>
                <a:cs typeface="Arial"/>
                <a:sym typeface="Arial"/>
              </a:endParaRPr>
            </a:p>
          </p:txBody>
        </p:sp>
      </p:grpSp>
      <p:grpSp>
        <p:nvGrpSpPr>
          <p:cNvPr id="678" name="Google Shape;678;p24"/>
          <p:cNvGrpSpPr/>
          <p:nvPr/>
        </p:nvGrpSpPr>
        <p:grpSpPr>
          <a:xfrm>
            <a:off x="8847117" y="3178174"/>
            <a:ext cx="2924195" cy="1057275"/>
            <a:chOff x="8847117" y="4257675"/>
            <a:chExt cx="2924195" cy="1057275"/>
          </a:xfrm>
        </p:grpSpPr>
        <p:sp>
          <p:nvSpPr>
            <p:cNvPr id="679" name="Google Shape;679;p24"/>
            <p:cNvSpPr/>
            <p:nvPr/>
          </p:nvSpPr>
          <p:spPr>
            <a:xfrm>
              <a:off x="10718800" y="4257675"/>
              <a:ext cx="1052512" cy="1057275"/>
            </a:xfrm>
            <a:prstGeom prst="ellipse">
              <a:avLst/>
            </a:prstGeom>
            <a:solidFill>
              <a:srgbClr val="63636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24"/>
            <p:cNvSpPr txBox="1"/>
            <p:nvPr/>
          </p:nvSpPr>
          <p:spPr>
            <a:xfrm>
              <a:off x="8847117" y="4530725"/>
              <a:ext cx="1724045"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1" i="0" u="none" strike="noStrike" cap="none">
                  <a:solidFill>
                    <a:srgbClr val="636363"/>
                  </a:solidFill>
                  <a:latin typeface="Open Sans"/>
                  <a:ea typeface="Open Sans"/>
                  <a:cs typeface="Open Sans"/>
                  <a:sym typeface="Open Sans"/>
                </a:rPr>
                <a:t>LDABC The Learning Curve </a:t>
              </a:r>
              <a:endParaRPr sz="1400" b="1" i="0" u="none" strike="noStrike" cap="none">
                <a:solidFill>
                  <a:srgbClr val="636363"/>
                </a:solidFill>
                <a:latin typeface="Arial"/>
                <a:ea typeface="Arial"/>
                <a:cs typeface="Arial"/>
                <a:sym typeface="Arial"/>
              </a:endParaRPr>
            </a:p>
          </p:txBody>
        </p:sp>
      </p:grpSp>
      <p:pic>
        <p:nvPicPr>
          <p:cNvPr id="681" name="Google Shape;681;p24"/>
          <p:cNvPicPr preferRelativeResize="0"/>
          <p:nvPr/>
        </p:nvPicPr>
        <p:blipFill rotWithShape="1">
          <a:blip r:embed="rId3">
            <a:alphaModFix/>
          </a:blip>
          <a:srcRect/>
          <a:stretch/>
        </p:blipFill>
        <p:spPr>
          <a:xfrm>
            <a:off x="0" y="-59320"/>
            <a:ext cx="914479" cy="914479"/>
          </a:xfrm>
          <a:prstGeom prst="rect">
            <a:avLst/>
          </a:prstGeom>
          <a:noFill/>
          <a:ln>
            <a:noFill/>
          </a:ln>
        </p:spPr>
      </p:pic>
      <p:pic>
        <p:nvPicPr>
          <p:cNvPr id="682" name="Google Shape;682;p24"/>
          <p:cNvPicPr preferRelativeResize="0"/>
          <p:nvPr/>
        </p:nvPicPr>
        <p:blipFill rotWithShape="1">
          <a:blip r:embed="rId4">
            <a:alphaModFix/>
          </a:blip>
          <a:srcRect/>
          <a:stretch/>
        </p:blipFill>
        <p:spPr>
          <a:xfrm>
            <a:off x="11277521" y="7937"/>
            <a:ext cx="914479" cy="914479"/>
          </a:xfrm>
          <a:prstGeom prst="rect">
            <a:avLst/>
          </a:prstGeom>
          <a:noFill/>
          <a:ln>
            <a:noFill/>
          </a:ln>
        </p:spPr>
      </p:pic>
      <p:pic>
        <p:nvPicPr>
          <p:cNvPr id="683" name="Google Shape;683;p24">
            <a:hlinkClick r:id="rId5" action="ppaction://hlinksldjump"/>
          </p:cNvPr>
          <p:cNvPicPr preferRelativeResize="0"/>
          <p:nvPr/>
        </p:nvPicPr>
        <p:blipFill rotWithShape="1">
          <a:blip r:embed="rId6">
            <a:alphaModFix/>
          </a:blip>
          <a:srcRect/>
          <a:stretch/>
        </p:blipFill>
        <p:spPr>
          <a:xfrm>
            <a:off x="11309310" y="6019760"/>
            <a:ext cx="914479" cy="914479"/>
          </a:xfrm>
          <a:prstGeom prst="rect">
            <a:avLst/>
          </a:prstGeom>
          <a:noFill/>
          <a:ln>
            <a:noFill/>
          </a:ln>
        </p:spPr>
      </p:pic>
      <p:sp>
        <p:nvSpPr>
          <p:cNvPr id="684" name="Google Shape;684;p24"/>
          <p:cNvSpPr/>
          <p:nvPr/>
        </p:nvSpPr>
        <p:spPr>
          <a:xfrm>
            <a:off x="10720304" y="5006935"/>
            <a:ext cx="1055687" cy="1052512"/>
          </a:xfrm>
          <a:prstGeom prst="ellipse">
            <a:avLst/>
          </a:prstGeom>
          <a:solidFill>
            <a:srgbClr val="065280"/>
          </a:solidFill>
          <a:ln w="25400" cap="flat" cmpd="sng">
            <a:solidFill>
              <a:srgbClr val="0652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5" name="Google Shape;685;p24"/>
          <p:cNvSpPr txBox="1"/>
          <p:nvPr/>
        </p:nvSpPr>
        <p:spPr>
          <a:xfrm>
            <a:off x="8259060" y="5156992"/>
            <a:ext cx="2312102" cy="78483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500" b="1" i="0" u="none" strike="noStrike" cap="none">
                <a:solidFill>
                  <a:srgbClr val="065280"/>
                </a:solidFill>
                <a:latin typeface="Open Sans"/>
                <a:ea typeface="Open Sans"/>
                <a:cs typeface="Open Sans"/>
                <a:sym typeface="Open Sans"/>
              </a:rPr>
              <a:t>Continuing Education Programs: School Districts 61, 62, 63, 64 </a:t>
            </a:r>
            <a:endParaRPr sz="1500" b="1" i="0" u="none" strike="noStrike" cap="none">
              <a:solidFill>
                <a:srgbClr val="06528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65"/>
                                        </p:tgtEl>
                                        <p:attrNameLst>
                                          <p:attrName>style.visibility</p:attrName>
                                        </p:attrNameLst>
                                      </p:cBhvr>
                                      <p:to>
                                        <p:strVal val="visible"/>
                                      </p:to>
                                    </p:set>
                                    <p:anim calcmode="lin" valueType="num">
                                      <p:cBhvr additive="base">
                                        <p:cTn id="7" dur="1000"/>
                                        <p:tgtEl>
                                          <p:spTgt spid="66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662"/>
                                        </p:tgtEl>
                                        <p:attrNameLst>
                                          <p:attrName>style.visibility</p:attrName>
                                        </p:attrNameLst>
                                      </p:cBhvr>
                                      <p:to>
                                        <p:strVal val="visible"/>
                                      </p:to>
                                    </p:set>
                                    <p:anim calcmode="lin" valueType="num">
                                      <p:cBhvr additive="base">
                                        <p:cTn id="10" dur="1000"/>
                                        <p:tgtEl>
                                          <p:spTgt spid="662"/>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
                                  </p:stCondLst>
                                  <p:childTnLst>
                                    <p:set>
                                      <p:cBhvr>
                                        <p:cTn id="12" dur="1" fill="hold">
                                          <p:stCondLst>
                                            <p:cond delay="0"/>
                                          </p:stCondLst>
                                        </p:cTn>
                                        <p:tgtEl>
                                          <p:spTgt spid="659"/>
                                        </p:tgtEl>
                                        <p:attrNameLst>
                                          <p:attrName>style.visibility</p:attrName>
                                        </p:attrNameLst>
                                      </p:cBhvr>
                                      <p:to>
                                        <p:strVal val="visible"/>
                                      </p:to>
                                    </p:set>
                                    <p:anim calcmode="lin" valueType="num">
                                      <p:cBhvr additive="base">
                                        <p:cTn id="13" dur="1000"/>
                                        <p:tgtEl>
                                          <p:spTgt spid="659"/>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656"/>
                                        </p:tgtEl>
                                        <p:attrNameLst>
                                          <p:attrName>style.visibility</p:attrName>
                                        </p:attrNameLst>
                                      </p:cBhvr>
                                      <p:to>
                                        <p:strVal val="visible"/>
                                      </p:to>
                                    </p:set>
                                    <p:anim calcmode="lin" valueType="num">
                                      <p:cBhvr additive="base">
                                        <p:cTn id="16" dur="1000"/>
                                        <p:tgtEl>
                                          <p:spTgt spid="65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653"/>
                                        </p:tgtEl>
                                        <p:attrNameLst>
                                          <p:attrName>style.visibility</p:attrName>
                                        </p:attrNameLst>
                                      </p:cBhvr>
                                      <p:to>
                                        <p:strVal val="visible"/>
                                      </p:to>
                                    </p:set>
                                    <p:anim calcmode="lin" valueType="num">
                                      <p:cBhvr additive="base">
                                        <p:cTn id="19" dur="1000"/>
                                        <p:tgtEl>
                                          <p:spTgt spid="653"/>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400"/>
                                  </p:stCondLst>
                                  <p:childTnLst>
                                    <p:set>
                                      <p:cBhvr>
                                        <p:cTn id="21" dur="1" fill="hold">
                                          <p:stCondLst>
                                            <p:cond delay="0"/>
                                          </p:stCondLst>
                                        </p:cTn>
                                        <p:tgtEl>
                                          <p:spTgt spid="650"/>
                                        </p:tgtEl>
                                        <p:attrNameLst>
                                          <p:attrName>style.visibility</p:attrName>
                                        </p:attrNameLst>
                                      </p:cBhvr>
                                      <p:to>
                                        <p:strVal val="visible"/>
                                      </p:to>
                                    </p:set>
                                    <p:anim calcmode="lin" valueType="num">
                                      <p:cBhvr additive="base">
                                        <p:cTn id="22" dur="1000"/>
                                        <p:tgtEl>
                                          <p:spTgt spid="65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666"/>
                                        </p:tgtEl>
                                        <p:attrNameLst>
                                          <p:attrName>style.visibility</p:attrName>
                                        </p:attrNameLst>
                                      </p:cBhvr>
                                      <p:to>
                                        <p:strVal val="visible"/>
                                      </p:to>
                                    </p:set>
                                    <p:anim calcmode="lin" valueType="num">
                                      <p:cBhvr additive="base">
                                        <p:cTn id="26" dur="1000"/>
                                        <p:tgtEl>
                                          <p:spTgt spid="666"/>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669"/>
                                        </p:tgtEl>
                                        <p:attrNameLst>
                                          <p:attrName>style.visibility</p:attrName>
                                        </p:attrNameLst>
                                      </p:cBhvr>
                                      <p:to>
                                        <p:strVal val="visible"/>
                                      </p:to>
                                    </p:set>
                                    <p:anim calcmode="lin" valueType="num">
                                      <p:cBhvr additive="base">
                                        <p:cTn id="29" dur="1000"/>
                                        <p:tgtEl>
                                          <p:spTgt spid="669"/>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672"/>
                                        </p:tgtEl>
                                        <p:attrNameLst>
                                          <p:attrName>style.visibility</p:attrName>
                                        </p:attrNameLst>
                                      </p:cBhvr>
                                      <p:to>
                                        <p:strVal val="visible"/>
                                      </p:to>
                                    </p:set>
                                    <p:anim calcmode="lin" valueType="num">
                                      <p:cBhvr additive="base">
                                        <p:cTn id="32" dur="1000"/>
                                        <p:tgtEl>
                                          <p:spTgt spid="672"/>
                                        </p:tgtEl>
                                        <p:attrNameLst>
                                          <p:attrName>ppt_x</p:attrName>
                                        </p:attrNameLst>
                                      </p:cBhvr>
                                      <p:tavLst>
                                        <p:tav tm="0">
                                          <p:val>
                                            <p:strVal val="#ppt_x-1"/>
                                          </p:val>
                                        </p:tav>
                                        <p:tav tm="100000">
                                          <p:val>
                                            <p:strVal val="#ppt_x"/>
                                          </p:val>
                                        </p:tav>
                                      </p:tavLst>
                                    </p:anim>
                                  </p:childTnLst>
                                </p:cTn>
                              </p:par>
                              <p:par>
                                <p:cTn id="33" presetID="2" presetClass="entr" presetSubtype="2" fill="hold" nodeType="withEffect">
                                  <p:stCondLst>
                                    <p:cond delay="0"/>
                                  </p:stCondLst>
                                  <p:childTnLst>
                                    <p:set>
                                      <p:cBhvr>
                                        <p:cTn id="34" dur="1" fill="hold">
                                          <p:stCondLst>
                                            <p:cond delay="0"/>
                                          </p:stCondLst>
                                        </p:cTn>
                                        <p:tgtEl>
                                          <p:spTgt spid="675"/>
                                        </p:tgtEl>
                                        <p:attrNameLst>
                                          <p:attrName>style.visibility</p:attrName>
                                        </p:attrNameLst>
                                      </p:cBhvr>
                                      <p:to>
                                        <p:strVal val="visible"/>
                                      </p:to>
                                    </p:set>
                                    <p:anim calcmode="lin" valueType="num">
                                      <p:cBhvr additive="base">
                                        <p:cTn id="35" dur="1000"/>
                                        <p:tgtEl>
                                          <p:spTgt spid="675"/>
                                        </p:tgtEl>
                                        <p:attrNameLst>
                                          <p:attrName>ppt_x</p:attrName>
                                        </p:attrNameLst>
                                      </p:cBhvr>
                                      <p:tavLst>
                                        <p:tav tm="0">
                                          <p:val>
                                            <p:strVal val="#ppt_x+1"/>
                                          </p:val>
                                        </p:tav>
                                        <p:tav tm="100000">
                                          <p:val>
                                            <p:strVal val="#ppt_x"/>
                                          </p:val>
                                        </p:tav>
                                      </p:tavLst>
                                    </p:anim>
                                  </p:childTnLst>
                                </p:cTn>
                              </p:par>
                              <p:par>
                                <p:cTn id="36" presetID="2" presetClass="entr" presetSubtype="2" fill="hold" nodeType="withEffect">
                                  <p:stCondLst>
                                    <p:cond delay="0"/>
                                  </p:stCondLst>
                                  <p:childTnLst>
                                    <p:set>
                                      <p:cBhvr>
                                        <p:cTn id="37" dur="1" fill="hold">
                                          <p:stCondLst>
                                            <p:cond delay="0"/>
                                          </p:stCondLst>
                                        </p:cTn>
                                        <p:tgtEl>
                                          <p:spTgt spid="678"/>
                                        </p:tgtEl>
                                        <p:attrNameLst>
                                          <p:attrName>style.visibility</p:attrName>
                                        </p:attrNameLst>
                                      </p:cBhvr>
                                      <p:to>
                                        <p:strVal val="visible"/>
                                      </p:to>
                                    </p:set>
                                    <p:anim calcmode="lin" valueType="num">
                                      <p:cBhvr additive="base">
                                        <p:cTn id="38" dur="1000"/>
                                        <p:tgtEl>
                                          <p:spTgt spid="678"/>
                                        </p:tgtEl>
                                        <p:attrNameLst>
                                          <p:attrName>ppt_x</p:attrName>
                                        </p:attrNameLst>
                                      </p:cBhvr>
                                      <p:tavLst>
                                        <p:tav tm="0">
                                          <p:val>
                                            <p:strVal val="#ppt_x+1"/>
                                          </p:val>
                                        </p:tav>
                                        <p:tav tm="100000">
                                          <p:val>
                                            <p:strVal val="#ppt_x"/>
                                          </p:val>
                                        </p:tav>
                                      </p:tavLst>
                                    </p:anim>
                                  </p:childTnLst>
                                </p:cTn>
                              </p:par>
                              <p:par>
                                <p:cTn id="39" presetID="2" presetClass="entr" presetSubtype="2" fill="hold" nodeType="withEffect">
                                  <p:stCondLst>
                                    <p:cond delay="0"/>
                                  </p:stCondLst>
                                  <p:childTnLst>
                                    <p:set>
                                      <p:cBhvr>
                                        <p:cTn id="40" dur="1" fill="hold">
                                          <p:stCondLst>
                                            <p:cond delay="0"/>
                                          </p:stCondLst>
                                        </p:cTn>
                                        <p:tgtEl>
                                          <p:spTgt spid="684"/>
                                        </p:tgtEl>
                                        <p:attrNameLst>
                                          <p:attrName>style.visibility</p:attrName>
                                        </p:attrNameLst>
                                      </p:cBhvr>
                                      <p:to>
                                        <p:strVal val="visible"/>
                                      </p:to>
                                    </p:set>
                                    <p:anim calcmode="lin" valueType="num">
                                      <p:cBhvr additive="base">
                                        <p:cTn id="41" dur="1000"/>
                                        <p:tgtEl>
                                          <p:spTgt spid="684"/>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685"/>
                                        </p:tgtEl>
                                        <p:attrNameLst>
                                          <p:attrName>style.visibility</p:attrName>
                                        </p:attrNameLst>
                                      </p:cBhvr>
                                      <p:to>
                                        <p:strVal val="visible"/>
                                      </p:to>
                                    </p:set>
                                    <p:anim calcmode="lin" valueType="num">
                                      <p:cBhvr additive="base">
                                        <p:cTn id="44" dur="1000"/>
                                        <p:tgtEl>
                                          <p:spTgt spid="685"/>
                                        </p:tgtEl>
                                        <p:attrNameLst>
                                          <p:attrName>ppt_x</p:attrName>
                                        </p:attrNameLst>
                                      </p:cBhvr>
                                      <p:tavLst>
                                        <p:tav tm="0">
                                          <p:val>
                                            <p:strVal val="#ppt_x+1"/>
                                          </p:val>
                                        </p:tav>
                                        <p:tav tm="100000">
                                          <p:val>
                                            <p:strVal val="#ppt_x"/>
                                          </p:val>
                                        </p:tav>
                                      </p:tavLst>
                                    </p:anim>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681"/>
                                        </p:tgtEl>
                                        <p:attrNameLst>
                                          <p:attrName>style.visibility</p:attrName>
                                        </p:attrNameLst>
                                      </p:cBhvr>
                                      <p:to>
                                        <p:strVal val="visible"/>
                                      </p:to>
                                    </p:set>
                                    <p:animEffect transition="in" filter="fade">
                                      <p:cBhvr>
                                        <p:cTn id="48" dur="500"/>
                                        <p:tgtEl>
                                          <p:spTgt spid="681"/>
                                        </p:tgtEl>
                                      </p:cBhvr>
                                    </p:animEffect>
                                  </p:childTnLst>
                                </p:cTn>
                              </p:par>
                              <p:par>
                                <p:cTn id="49" presetID="10" presetClass="entr" presetSubtype="0" fill="hold" nodeType="withEffect">
                                  <p:stCondLst>
                                    <p:cond delay="0"/>
                                  </p:stCondLst>
                                  <p:childTnLst>
                                    <p:set>
                                      <p:cBhvr>
                                        <p:cTn id="50" dur="1" fill="hold">
                                          <p:stCondLst>
                                            <p:cond delay="0"/>
                                          </p:stCondLst>
                                        </p:cTn>
                                        <p:tgtEl>
                                          <p:spTgt spid="682"/>
                                        </p:tgtEl>
                                        <p:attrNameLst>
                                          <p:attrName>style.visibility</p:attrName>
                                        </p:attrNameLst>
                                      </p:cBhvr>
                                      <p:to>
                                        <p:strVal val="visible"/>
                                      </p:to>
                                    </p:set>
                                    <p:animEffect transition="in" filter="fade">
                                      <p:cBhvr>
                                        <p:cTn id="51" dur="500"/>
                                        <p:tgtEl>
                                          <p:spTgt spid="682"/>
                                        </p:tgtEl>
                                      </p:cBhvr>
                                    </p:animEffect>
                                  </p:childTnLst>
                                </p:cTn>
                              </p:par>
                              <p:par>
                                <p:cTn id="52" presetID="10" presetClass="entr" presetSubtype="0" fill="hold" nodeType="withEffect">
                                  <p:stCondLst>
                                    <p:cond delay="0"/>
                                  </p:stCondLst>
                                  <p:childTnLst>
                                    <p:set>
                                      <p:cBhvr>
                                        <p:cTn id="53" dur="1" fill="hold">
                                          <p:stCondLst>
                                            <p:cond delay="0"/>
                                          </p:stCondLst>
                                        </p:cTn>
                                        <p:tgtEl>
                                          <p:spTgt spid="683"/>
                                        </p:tgtEl>
                                        <p:attrNameLst>
                                          <p:attrName>style.visibility</p:attrName>
                                        </p:attrNameLst>
                                      </p:cBhvr>
                                      <p:to>
                                        <p:strVal val="visible"/>
                                      </p:to>
                                    </p:set>
                                    <p:animEffect transition="in" filter="fade">
                                      <p:cBhvr>
                                        <p:cTn id="54" dur="500"/>
                                        <p:tgtEl>
                                          <p:spTgt spid="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grpSp>
        <p:nvGrpSpPr>
          <p:cNvPr id="690" name="Google Shape;690;p25"/>
          <p:cNvGrpSpPr/>
          <p:nvPr/>
        </p:nvGrpSpPr>
        <p:grpSpPr>
          <a:xfrm>
            <a:off x="4605337" y="5184775"/>
            <a:ext cx="2871787" cy="903287"/>
            <a:chOff x="4605337" y="5184775"/>
            <a:chExt cx="2871787" cy="903287"/>
          </a:xfrm>
        </p:grpSpPr>
        <p:sp>
          <p:nvSpPr>
            <p:cNvPr id="691" name="Google Shape;691;p25"/>
            <p:cNvSpPr/>
            <p:nvPr/>
          </p:nvSpPr>
          <p:spPr>
            <a:xfrm>
              <a:off x="4605337" y="5184775"/>
              <a:ext cx="2871787" cy="903287"/>
            </a:xfrm>
            <a:custGeom>
              <a:avLst/>
              <a:gdLst/>
              <a:ahLst/>
              <a:cxnLst/>
              <a:rect l="l" t="t" r="r" b="b"/>
              <a:pathLst>
                <a:path w="639" h="201" extrusionOk="0">
                  <a:moveTo>
                    <a:pt x="215" y="158"/>
                  </a:moveTo>
                  <a:cubicBezTo>
                    <a:pt x="217" y="162"/>
                    <a:pt x="230" y="170"/>
                    <a:pt x="265" y="177"/>
                  </a:cubicBezTo>
                  <a:cubicBezTo>
                    <a:pt x="353" y="196"/>
                    <a:pt x="530" y="201"/>
                    <a:pt x="628" y="132"/>
                  </a:cubicBezTo>
                  <a:cubicBezTo>
                    <a:pt x="639" y="125"/>
                    <a:pt x="637" y="108"/>
                    <a:pt x="635" y="76"/>
                  </a:cubicBezTo>
                  <a:cubicBezTo>
                    <a:pt x="634" y="57"/>
                    <a:pt x="632" y="33"/>
                    <a:pt x="633" y="3"/>
                  </a:cubicBezTo>
                  <a:cubicBezTo>
                    <a:pt x="633" y="1"/>
                    <a:pt x="632" y="0"/>
                    <a:pt x="630" y="0"/>
                  </a:cubicBezTo>
                  <a:cubicBezTo>
                    <a:pt x="13" y="0"/>
                    <a:pt x="13" y="0"/>
                    <a:pt x="13" y="0"/>
                  </a:cubicBezTo>
                  <a:cubicBezTo>
                    <a:pt x="11" y="0"/>
                    <a:pt x="10" y="1"/>
                    <a:pt x="10" y="2"/>
                  </a:cubicBezTo>
                  <a:cubicBezTo>
                    <a:pt x="5" y="16"/>
                    <a:pt x="0" y="35"/>
                    <a:pt x="5" y="54"/>
                  </a:cubicBezTo>
                  <a:cubicBezTo>
                    <a:pt x="14" y="84"/>
                    <a:pt x="93" y="71"/>
                    <a:pt x="145" y="63"/>
                  </a:cubicBezTo>
                  <a:cubicBezTo>
                    <a:pt x="169" y="59"/>
                    <a:pt x="184" y="57"/>
                    <a:pt x="193" y="57"/>
                  </a:cubicBezTo>
                  <a:cubicBezTo>
                    <a:pt x="200" y="57"/>
                    <a:pt x="203" y="58"/>
                    <a:pt x="206" y="60"/>
                  </a:cubicBezTo>
                  <a:cubicBezTo>
                    <a:pt x="220" y="73"/>
                    <a:pt x="217" y="99"/>
                    <a:pt x="215" y="121"/>
                  </a:cubicBezTo>
                  <a:cubicBezTo>
                    <a:pt x="213" y="136"/>
                    <a:pt x="211" y="151"/>
                    <a:pt x="215" y="158"/>
                  </a:cubicBezTo>
                  <a:close/>
                </a:path>
              </a:pathLst>
            </a:custGeom>
            <a:noFill/>
            <a:ln w="49200" cap="rnd" cmpd="sng">
              <a:solidFill>
                <a:srgbClr val="6363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2" name="Google Shape;692;p25"/>
            <p:cNvSpPr txBox="1"/>
            <p:nvPr/>
          </p:nvSpPr>
          <p:spPr>
            <a:xfrm>
              <a:off x="5827712" y="5392737"/>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93" name="Google Shape;693;p25"/>
          <p:cNvGrpSpPr/>
          <p:nvPr/>
        </p:nvGrpSpPr>
        <p:grpSpPr>
          <a:xfrm>
            <a:off x="4352925" y="4284662"/>
            <a:ext cx="3259137" cy="800100"/>
            <a:chOff x="4352925" y="4284662"/>
            <a:chExt cx="3259137" cy="800100"/>
          </a:xfrm>
        </p:grpSpPr>
        <p:sp>
          <p:nvSpPr>
            <p:cNvPr id="694" name="Google Shape;694;p25"/>
            <p:cNvSpPr/>
            <p:nvPr/>
          </p:nvSpPr>
          <p:spPr>
            <a:xfrm>
              <a:off x="4352925" y="4284662"/>
              <a:ext cx="3259137" cy="800100"/>
            </a:xfrm>
            <a:custGeom>
              <a:avLst/>
              <a:gdLst/>
              <a:ahLst/>
              <a:cxnLst/>
              <a:rect l="l" t="t" r="r" b="b"/>
              <a:pathLst>
                <a:path w="725" h="178" extrusionOk="0">
                  <a:moveTo>
                    <a:pt x="690" y="177"/>
                  </a:moveTo>
                  <a:cubicBezTo>
                    <a:pt x="691" y="152"/>
                    <a:pt x="693" y="128"/>
                    <a:pt x="697" y="102"/>
                  </a:cubicBezTo>
                  <a:cubicBezTo>
                    <a:pt x="702" y="69"/>
                    <a:pt x="711" y="38"/>
                    <a:pt x="724" y="4"/>
                  </a:cubicBezTo>
                  <a:cubicBezTo>
                    <a:pt x="725" y="2"/>
                    <a:pt x="724" y="0"/>
                    <a:pt x="722" y="0"/>
                  </a:cubicBezTo>
                  <a:cubicBezTo>
                    <a:pt x="4" y="0"/>
                    <a:pt x="4" y="0"/>
                    <a:pt x="4" y="0"/>
                  </a:cubicBezTo>
                  <a:cubicBezTo>
                    <a:pt x="1" y="0"/>
                    <a:pt x="0" y="4"/>
                    <a:pt x="3" y="5"/>
                  </a:cubicBezTo>
                  <a:cubicBezTo>
                    <a:pt x="6" y="7"/>
                    <a:pt x="10" y="9"/>
                    <a:pt x="13" y="11"/>
                  </a:cubicBezTo>
                  <a:cubicBezTo>
                    <a:pt x="28" y="19"/>
                    <a:pt x="43" y="27"/>
                    <a:pt x="48" y="37"/>
                  </a:cubicBezTo>
                  <a:cubicBezTo>
                    <a:pt x="52" y="44"/>
                    <a:pt x="48" y="54"/>
                    <a:pt x="45" y="64"/>
                  </a:cubicBezTo>
                  <a:cubicBezTo>
                    <a:pt x="43" y="71"/>
                    <a:pt x="40" y="78"/>
                    <a:pt x="41" y="83"/>
                  </a:cubicBezTo>
                  <a:cubicBezTo>
                    <a:pt x="41" y="88"/>
                    <a:pt x="57" y="98"/>
                    <a:pt x="71" y="103"/>
                  </a:cubicBezTo>
                  <a:cubicBezTo>
                    <a:pt x="78" y="106"/>
                    <a:pt x="78" y="106"/>
                    <a:pt x="78" y="106"/>
                  </a:cubicBezTo>
                  <a:cubicBezTo>
                    <a:pt x="72" y="112"/>
                    <a:pt x="72" y="112"/>
                    <a:pt x="72" y="112"/>
                  </a:cubicBezTo>
                  <a:cubicBezTo>
                    <a:pt x="62" y="122"/>
                    <a:pt x="50" y="135"/>
                    <a:pt x="50" y="140"/>
                  </a:cubicBezTo>
                  <a:cubicBezTo>
                    <a:pt x="50" y="144"/>
                    <a:pt x="55" y="152"/>
                    <a:pt x="60" y="158"/>
                  </a:cubicBezTo>
                  <a:cubicBezTo>
                    <a:pt x="65" y="165"/>
                    <a:pt x="69" y="172"/>
                    <a:pt x="71" y="178"/>
                  </a:cubicBezTo>
                </a:path>
              </a:pathLst>
            </a:custGeom>
            <a:noFill/>
            <a:ln w="49200" cap="rnd" cmpd="sng">
              <a:solidFill>
                <a:srgbClr val="F25F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p25"/>
            <p:cNvSpPr txBox="1"/>
            <p:nvPr/>
          </p:nvSpPr>
          <p:spPr>
            <a:xfrm>
              <a:off x="5827712" y="4541837"/>
              <a:ext cx="1312862"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96" name="Google Shape;696;p25"/>
          <p:cNvGrpSpPr/>
          <p:nvPr/>
        </p:nvGrpSpPr>
        <p:grpSpPr>
          <a:xfrm>
            <a:off x="4232275" y="3379787"/>
            <a:ext cx="3744912" cy="855662"/>
            <a:chOff x="4232275" y="3379787"/>
            <a:chExt cx="3744912" cy="855662"/>
          </a:xfrm>
        </p:grpSpPr>
        <p:sp>
          <p:nvSpPr>
            <p:cNvPr id="697" name="Google Shape;697;p25"/>
            <p:cNvSpPr/>
            <p:nvPr/>
          </p:nvSpPr>
          <p:spPr>
            <a:xfrm>
              <a:off x="4232275" y="3379787"/>
              <a:ext cx="3744912" cy="855662"/>
            </a:xfrm>
            <a:custGeom>
              <a:avLst/>
              <a:gdLst/>
              <a:ahLst/>
              <a:cxnLst/>
              <a:rect l="l" t="t" r="r" b="b"/>
              <a:pathLst>
                <a:path w="833" h="190" extrusionOk="0">
                  <a:moveTo>
                    <a:pt x="763" y="177"/>
                  </a:moveTo>
                  <a:cubicBezTo>
                    <a:pt x="772" y="156"/>
                    <a:pt x="783" y="136"/>
                    <a:pt x="794" y="114"/>
                  </a:cubicBezTo>
                  <a:cubicBezTo>
                    <a:pt x="799" y="104"/>
                    <a:pt x="804" y="94"/>
                    <a:pt x="809" y="84"/>
                  </a:cubicBezTo>
                  <a:cubicBezTo>
                    <a:pt x="818" y="65"/>
                    <a:pt x="827" y="35"/>
                    <a:pt x="833" y="4"/>
                  </a:cubicBezTo>
                  <a:cubicBezTo>
                    <a:pt x="833" y="2"/>
                    <a:pt x="832" y="0"/>
                    <a:pt x="830" y="0"/>
                  </a:cubicBezTo>
                  <a:cubicBezTo>
                    <a:pt x="107" y="0"/>
                    <a:pt x="107" y="0"/>
                    <a:pt x="107" y="0"/>
                  </a:cubicBezTo>
                  <a:cubicBezTo>
                    <a:pt x="105" y="0"/>
                    <a:pt x="104" y="2"/>
                    <a:pt x="104" y="4"/>
                  </a:cubicBezTo>
                  <a:cubicBezTo>
                    <a:pt x="104" y="7"/>
                    <a:pt x="104" y="10"/>
                    <a:pt x="104" y="14"/>
                  </a:cubicBezTo>
                  <a:cubicBezTo>
                    <a:pt x="101" y="36"/>
                    <a:pt x="78" y="63"/>
                    <a:pt x="53" y="91"/>
                  </a:cubicBezTo>
                  <a:cubicBezTo>
                    <a:pt x="28" y="120"/>
                    <a:pt x="1" y="150"/>
                    <a:pt x="0" y="174"/>
                  </a:cubicBezTo>
                  <a:cubicBezTo>
                    <a:pt x="0" y="179"/>
                    <a:pt x="2" y="184"/>
                    <a:pt x="7" y="189"/>
                  </a:cubicBezTo>
                  <a:cubicBezTo>
                    <a:pt x="7" y="190"/>
                    <a:pt x="8" y="190"/>
                    <a:pt x="9" y="190"/>
                  </a:cubicBezTo>
                </a:path>
              </a:pathLst>
            </a:custGeom>
            <a:noFill/>
            <a:ln w="49200" cap="rnd" cmpd="sng">
              <a:solidFill>
                <a:srgbClr val="BAC2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p25"/>
            <p:cNvSpPr txBox="1"/>
            <p:nvPr/>
          </p:nvSpPr>
          <p:spPr>
            <a:xfrm>
              <a:off x="5827712" y="3641725"/>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699" name="Google Shape;699;p25"/>
          <p:cNvGrpSpPr/>
          <p:nvPr/>
        </p:nvGrpSpPr>
        <p:grpSpPr>
          <a:xfrm>
            <a:off x="4610100" y="2481262"/>
            <a:ext cx="3421062" cy="800100"/>
            <a:chOff x="4610100" y="2481262"/>
            <a:chExt cx="3421062" cy="800100"/>
          </a:xfrm>
        </p:grpSpPr>
        <p:sp>
          <p:nvSpPr>
            <p:cNvPr id="700" name="Google Shape;700;p25"/>
            <p:cNvSpPr/>
            <p:nvPr/>
          </p:nvSpPr>
          <p:spPr>
            <a:xfrm>
              <a:off x="4610100" y="2481262"/>
              <a:ext cx="3421062" cy="800100"/>
            </a:xfrm>
            <a:custGeom>
              <a:avLst/>
              <a:gdLst/>
              <a:ahLst/>
              <a:cxnLst/>
              <a:rect l="l" t="t" r="r" b="b"/>
              <a:pathLst>
                <a:path w="761" h="178" extrusionOk="0">
                  <a:moveTo>
                    <a:pt x="753" y="174"/>
                  </a:moveTo>
                  <a:cubicBezTo>
                    <a:pt x="759" y="131"/>
                    <a:pt x="761" y="67"/>
                    <a:pt x="739" y="2"/>
                  </a:cubicBezTo>
                  <a:cubicBezTo>
                    <a:pt x="738" y="1"/>
                    <a:pt x="737" y="0"/>
                    <a:pt x="736" y="0"/>
                  </a:cubicBezTo>
                  <a:cubicBezTo>
                    <a:pt x="38" y="0"/>
                    <a:pt x="38" y="0"/>
                    <a:pt x="38" y="0"/>
                  </a:cubicBezTo>
                  <a:cubicBezTo>
                    <a:pt x="36" y="0"/>
                    <a:pt x="35" y="1"/>
                    <a:pt x="35" y="2"/>
                  </a:cubicBezTo>
                  <a:cubicBezTo>
                    <a:pt x="14" y="49"/>
                    <a:pt x="5" y="94"/>
                    <a:pt x="2" y="125"/>
                  </a:cubicBezTo>
                  <a:cubicBezTo>
                    <a:pt x="0" y="145"/>
                    <a:pt x="6" y="163"/>
                    <a:pt x="12" y="178"/>
                  </a:cubicBezTo>
                </a:path>
              </a:pathLst>
            </a:custGeom>
            <a:noFill/>
            <a:ln w="49200" cap="rnd" cmpd="sng">
              <a:solidFill>
                <a:srgbClr val="7E676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p25"/>
            <p:cNvSpPr txBox="1"/>
            <p:nvPr/>
          </p:nvSpPr>
          <p:spPr>
            <a:xfrm>
              <a:off x="5827712" y="2746375"/>
              <a:ext cx="1320800"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702" name="Google Shape;702;p25"/>
          <p:cNvGrpSpPr/>
          <p:nvPr/>
        </p:nvGrpSpPr>
        <p:grpSpPr>
          <a:xfrm>
            <a:off x="4821237" y="1495425"/>
            <a:ext cx="3065462" cy="895349"/>
            <a:chOff x="4821237" y="1495425"/>
            <a:chExt cx="3065462" cy="895349"/>
          </a:xfrm>
        </p:grpSpPr>
        <p:sp>
          <p:nvSpPr>
            <p:cNvPr id="703" name="Google Shape;703;p25"/>
            <p:cNvSpPr/>
            <p:nvPr/>
          </p:nvSpPr>
          <p:spPr>
            <a:xfrm>
              <a:off x="4821237" y="1495425"/>
              <a:ext cx="3065462" cy="881062"/>
            </a:xfrm>
            <a:custGeom>
              <a:avLst/>
              <a:gdLst/>
              <a:ahLst/>
              <a:cxnLst/>
              <a:rect l="l" t="t" r="r" b="b"/>
              <a:pathLst>
                <a:path w="682" h="196" extrusionOk="0">
                  <a:moveTo>
                    <a:pt x="682" y="196"/>
                  </a:moveTo>
                  <a:cubicBezTo>
                    <a:pt x="659" y="147"/>
                    <a:pt x="624" y="110"/>
                    <a:pt x="577" y="86"/>
                  </a:cubicBezTo>
                  <a:cubicBezTo>
                    <a:pt x="406" y="0"/>
                    <a:pt x="231" y="12"/>
                    <a:pt x="135" y="63"/>
                  </a:cubicBezTo>
                  <a:cubicBezTo>
                    <a:pt x="77" y="93"/>
                    <a:pt x="31" y="138"/>
                    <a:pt x="0" y="196"/>
                  </a:cubicBezTo>
                </a:path>
              </a:pathLst>
            </a:custGeom>
            <a:noFill/>
            <a:ln w="49200" cap="rnd" cmpd="sng">
              <a:solidFill>
                <a:srgbClr val="35CAE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4" name="Google Shape;704;p25"/>
            <p:cNvSpPr txBox="1"/>
            <p:nvPr/>
          </p:nvSpPr>
          <p:spPr>
            <a:xfrm>
              <a:off x="5827712" y="1909762"/>
              <a:ext cx="1254125"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sp>
        <p:nvSpPr>
          <p:cNvPr id="705" name="Google Shape;705;p25"/>
          <p:cNvSpPr txBox="1"/>
          <p:nvPr/>
        </p:nvSpPr>
        <p:spPr>
          <a:xfrm>
            <a:off x="824663" y="303212"/>
            <a:ext cx="10563225" cy="64201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4500"/>
              <a:buFont typeface="Montserrat"/>
              <a:buNone/>
            </a:pPr>
            <a:r>
              <a:rPr lang="en-US" sz="2400" b="1" i="0" u="none" strike="noStrike" cap="none">
                <a:solidFill>
                  <a:srgbClr val="64D1DA"/>
                </a:solidFill>
                <a:latin typeface="Arial"/>
                <a:ea typeface="Arial"/>
                <a:cs typeface="Arial"/>
                <a:sym typeface="Arial"/>
              </a:rPr>
              <a:t>Gulf Islands  Literacy Programs and Services</a:t>
            </a:r>
            <a:endParaRPr/>
          </a:p>
          <a:p>
            <a:pPr marL="0" marR="0" lvl="0" indent="0" algn="ctr" rtl="0">
              <a:lnSpc>
                <a:spcPct val="100000"/>
              </a:lnSpc>
              <a:spcBef>
                <a:spcPts val="0"/>
              </a:spcBef>
              <a:spcAft>
                <a:spcPts val="0"/>
              </a:spcAft>
              <a:buClr>
                <a:srgbClr val="353535"/>
              </a:buClr>
              <a:buSzPts val="4500"/>
              <a:buFont typeface="Montserrat"/>
              <a:buNone/>
            </a:pPr>
            <a:r>
              <a:rPr lang="en-US" sz="2400" b="1" i="0" u="none" strike="noStrike" cap="none">
                <a:solidFill>
                  <a:srgbClr val="64D1DA"/>
                </a:solidFill>
                <a:latin typeface="Arial"/>
                <a:ea typeface="Arial"/>
                <a:cs typeface="Arial"/>
                <a:sym typeface="Arial"/>
              </a:rPr>
              <a:t>Adults aged 25-64</a:t>
            </a:r>
            <a:endParaRPr sz="2400" b="1" i="0" u="none" strike="noStrike" cap="none">
              <a:solidFill>
                <a:srgbClr val="64D1DA"/>
              </a:solidFill>
              <a:latin typeface="Arial"/>
              <a:ea typeface="Arial"/>
              <a:cs typeface="Arial"/>
              <a:sym typeface="Arial"/>
            </a:endParaRPr>
          </a:p>
        </p:txBody>
      </p:sp>
      <p:grpSp>
        <p:nvGrpSpPr>
          <p:cNvPr id="706" name="Google Shape;706;p25"/>
          <p:cNvGrpSpPr/>
          <p:nvPr/>
        </p:nvGrpSpPr>
        <p:grpSpPr>
          <a:xfrm>
            <a:off x="437325" y="1450975"/>
            <a:ext cx="3422156" cy="1052512"/>
            <a:chOff x="425450" y="1450975"/>
            <a:chExt cx="3422156" cy="1052512"/>
          </a:xfrm>
        </p:grpSpPr>
        <p:sp>
          <p:nvSpPr>
            <p:cNvPr id="707" name="Google Shape;707;p25"/>
            <p:cNvSpPr txBox="1"/>
            <p:nvPr/>
          </p:nvSpPr>
          <p:spPr>
            <a:xfrm>
              <a:off x="1681162" y="1682750"/>
              <a:ext cx="216644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none" strike="noStrike" cap="none">
                  <a:solidFill>
                    <a:srgbClr val="38B1E2"/>
                  </a:solidFill>
                  <a:latin typeface="Open Sans"/>
                  <a:ea typeface="Open Sans"/>
                  <a:cs typeface="Open Sans"/>
                  <a:sym typeface="Open Sans"/>
                </a:rPr>
                <a:t>Salt Spring Literacy</a:t>
              </a:r>
              <a:endParaRPr sz="1400" b="1" i="0" u="none" strike="noStrike" cap="none">
                <a:solidFill>
                  <a:srgbClr val="38B1E2"/>
                </a:solidFill>
                <a:latin typeface="Arial"/>
                <a:ea typeface="Arial"/>
                <a:cs typeface="Arial"/>
                <a:sym typeface="Arial"/>
              </a:endParaRPr>
            </a:p>
          </p:txBody>
        </p:sp>
        <p:sp>
          <p:nvSpPr>
            <p:cNvPr id="708" name="Google Shape;708;p25"/>
            <p:cNvSpPr/>
            <p:nvPr/>
          </p:nvSpPr>
          <p:spPr>
            <a:xfrm>
              <a:off x="425450" y="1450975"/>
              <a:ext cx="1055687" cy="1052512"/>
            </a:xfrm>
            <a:prstGeom prst="ellipse">
              <a:avLst/>
            </a:prstGeom>
            <a:solidFill>
              <a:srgbClr val="35CAE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09" name="Google Shape;709;p25"/>
          <p:cNvGrpSpPr/>
          <p:nvPr/>
        </p:nvGrpSpPr>
        <p:grpSpPr>
          <a:xfrm>
            <a:off x="425450" y="3308350"/>
            <a:ext cx="3422156" cy="1057275"/>
            <a:chOff x="425450" y="3308350"/>
            <a:chExt cx="3422156" cy="1057275"/>
          </a:xfrm>
        </p:grpSpPr>
        <p:sp>
          <p:nvSpPr>
            <p:cNvPr id="710" name="Google Shape;710;p25"/>
            <p:cNvSpPr/>
            <p:nvPr/>
          </p:nvSpPr>
          <p:spPr>
            <a:xfrm>
              <a:off x="425450" y="3308350"/>
              <a:ext cx="1055687" cy="1057275"/>
            </a:xfrm>
            <a:prstGeom prst="ellipse">
              <a:avLst/>
            </a:prstGeom>
            <a:solidFill>
              <a:srgbClr val="7E676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p25"/>
            <p:cNvSpPr txBox="1"/>
            <p:nvPr/>
          </p:nvSpPr>
          <p:spPr>
            <a:xfrm>
              <a:off x="1681162" y="3581400"/>
              <a:ext cx="216644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400" b="1" i="0" u="none" strike="noStrike" cap="none">
                  <a:solidFill>
                    <a:srgbClr val="7E6762"/>
                  </a:solidFill>
                  <a:latin typeface="Arial"/>
                  <a:ea typeface="Arial"/>
                  <a:cs typeface="Arial"/>
                  <a:sym typeface="Arial"/>
                </a:rPr>
                <a:t>Vancouver Island Regional Library</a:t>
              </a:r>
              <a:endParaRPr sz="1400" b="1" i="0" u="none" strike="noStrike" cap="none">
                <a:solidFill>
                  <a:srgbClr val="7E6762"/>
                </a:solidFill>
                <a:latin typeface="Arial"/>
                <a:ea typeface="Arial"/>
                <a:cs typeface="Arial"/>
                <a:sym typeface="Arial"/>
              </a:endParaRPr>
            </a:p>
          </p:txBody>
        </p:sp>
      </p:grpSp>
      <p:grpSp>
        <p:nvGrpSpPr>
          <p:cNvPr id="712" name="Google Shape;712;p25"/>
          <p:cNvGrpSpPr/>
          <p:nvPr/>
        </p:nvGrpSpPr>
        <p:grpSpPr>
          <a:xfrm>
            <a:off x="8601075" y="2400300"/>
            <a:ext cx="3170237" cy="1104900"/>
            <a:chOff x="8601075" y="2400300"/>
            <a:chExt cx="3170237" cy="1104900"/>
          </a:xfrm>
        </p:grpSpPr>
        <p:sp>
          <p:nvSpPr>
            <p:cNvPr id="713" name="Google Shape;713;p25"/>
            <p:cNvSpPr/>
            <p:nvPr/>
          </p:nvSpPr>
          <p:spPr>
            <a:xfrm>
              <a:off x="10718800" y="2400300"/>
              <a:ext cx="1052512" cy="1052512"/>
            </a:xfrm>
            <a:prstGeom prst="ellipse">
              <a:avLst/>
            </a:prstGeom>
            <a:solidFill>
              <a:srgbClr val="F25F1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4" name="Google Shape;714;p25"/>
            <p:cNvSpPr txBox="1"/>
            <p:nvPr/>
          </p:nvSpPr>
          <p:spPr>
            <a:xfrm>
              <a:off x="8601075" y="2720975"/>
              <a:ext cx="1982787"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1" i="0" u="none" strike="noStrike" cap="none">
                  <a:solidFill>
                    <a:srgbClr val="F25F1E"/>
                  </a:solidFill>
                  <a:latin typeface="Open Sans"/>
                  <a:ea typeface="Open Sans"/>
                  <a:cs typeface="Open Sans"/>
                  <a:sym typeface="Open Sans"/>
                </a:rPr>
                <a:t>Story Theater Productions Society</a:t>
              </a:r>
              <a:endParaRPr sz="1400" b="1" i="0" u="none" strike="noStrike" cap="none">
                <a:solidFill>
                  <a:srgbClr val="F25F1E"/>
                </a:solidFill>
                <a:latin typeface="Arial"/>
                <a:ea typeface="Arial"/>
                <a:cs typeface="Arial"/>
                <a:sym typeface="Arial"/>
              </a:endParaRPr>
            </a:p>
          </p:txBody>
        </p:sp>
      </p:grpSp>
      <p:pic>
        <p:nvPicPr>
          <p:cNvPr id="715" name="Google Shape;715;p25">
            <a:hlinkClick r:id="rId3" action="ppaction://hlinksldjump"/>
          </p:cNvPr>
          <p:cNvPicPr preferRelativeResize="0"/>
          <p:nvPr/>
        </p:nvPicPr>
        <p:blipFill rotWithShape="1">
          <a:blip r:embed="rId4">
            <a:alphaModFix/>
          </a:blip>
          <a:srcRect/>
          <a:stretch/>
        </p:blipFill>
        <p:spPr>
          <a:xfrm>
            <a:off x="0" y="-76782"/>
            <a:ext cx="914479" cy="914479"/>
          </a:xfrm>
          <a:prstGeom prst="rect">
            <a:avLst/>
          </a:prstGeom>
          <a:noFill/>
          <a:ln>
            <a:noFill/>
          </a:ln>
        </p:spPr>
      </p:pic>
      <p:pic>
        <p:nvPicPr>
          <p:cNvPr id="716" name="Google Shape;716;p25">
            <a:hlinkClick r:id="rId5" action="ppaction://hlinksldjump"/>
          </p:cNvPr>
          <p:cNvPicPr preferRelativeResize="0"/>
          <p:nvPr/>
        </p:nvPicPr>
        <p:blipFill rotWithShape="1">
          <a:blip r:embed="rId6">
            <a:alphaModFix/>
          </a:blip>
          <a:srcRect/>
          <a:stretch/>
        </p:blipFill>
        <p:spPr>
          <a:xfrm>
            <a:off x="11245056" y="46037"/>
            <a:ext cx="914479" cy="914479"/>
          </a:xfrm>
          <a:prstGeom prst="rect">
            <a:avLst/>
          </a:prstGeom>
          <a:noFill/>
          <a:ln>
            <a:noFill/>
          </a:ln>
        </p:spPr>
      </p:pic>
      <p:pic>
        <p:nvPicPr>
          <p:cNvPr id="717" name="Google Shape;717;p25"/>
          <p:cNvPicPr preferRelativeResize="0"/>
          <p:nvPr/>
        </p:nvPicPr>
        <p:blipFill rotWithShape="1">
          <a:blip r:embed="rId7">
            <a:alphaModFix/>
          </a:blip>
          <a:srcRect/>
          <a:stretch/>
        </p:blipFill>
        <p:spPr>
          <a:xfrm>
            <a:off x="11314072" y="6024562"/>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05"/>
                                        </p:tgtEl>
                                        <p:attrNameLst>
                                          <p:attrName>style.visibility</p:attrName>
                                        </p:attrNameLst>
                                      </p:cBhvr>
                                      <p:to>
                                        <p:strVal val="visible"/>
                                      </p:to>
                                    </p:set>
                                    <p:anim calcmode="lin" valueType="num">
                                      <p:cBhvr additive="base">
                                        <p:cTn id="7" dur="1000"/>
                                        <p:tgtEl>
                                          <p:spTgt spid="70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02"/>
                                        </p:tgtEl>
                                        <p:attrNameLst>
                                          <p:attrName>style.visibility</p:attrName>
                                        </p:attrNameLst>
                                      </p:cBhvr>
                                      <p:to>
                                        <p:strVal val="visible"/>
                                      </p:to>
                                    </p:set>
                                    <p:anim calcmode="lin" valueType="num">
                                      <p:cBhvr additive="base">
                                        <p:cTn id="10" dur="1000"/>
                                        <p:tgtEl>
                                          <p:spTgt spid="702"/>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
                                  </p:stCondLst>
                                  <p:childTnLst>
                                    <p:set>
                                      <p:cBhvr>
                                        <p:cTn id="12" dur="1" fill="hold">
                                          <p:stCondLst>
                                            <p:cond delay="0"/>
                                          </p:stCondLst>
                                        </p:cTn>
                                        <p:tgtEl>
                                          <p:spTgt spid="699"/>
                                        </p:tgtEl>
                                        <p:attrNameLst>
                                          <p:attrName>style.visibility</p:attrName>
                                        </p:attrNameLst>
                                      </p:cBhvr>
                                      <p:to>
                                        <p:strVal val="visible"/>
                                      </p:to>
                                    </p:set>
                                    <p:anim calcmode="lin" valueType="num">
                                      <p:cBhvr additive="base">
                                        <p:cTn id="13" dur="1000"/>
                                        <p:tgtEl>
                                          <p:spTgt spid="699"/>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696"/>
                                        </p:tgtEl>
                                        <p:attrNameLst>
                                          <p:attrName>style.visibility</p:attrName>
                                        </p:attrNameLst>
                                      </p:cBhvr>
                                      <p:to>
                                        <p:strVal val="visible"/>
                                      </p:to>
                                    </p:set>
                                    <p:anim calcmode="lin" valueType="num">
                                      <p:cBhvr additive="base">
                                        <p:cTn id="16" dur="1000"/>
                                        <p:tgtEl>
                                          <p:spTgt spid="69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693"/>
                                        </p:tgtEl>
                                        <p:attrNameLst>
                                          <p:attrName>style.visibility</p:attrName>
                                        </p:attrNameLst>
                                      </p:cBhvr>
                                      <p:to>
                                        <p:strVal val="visible"/>
                                      </p:to>
                                    </p:set>
                                    <p:anim calcmode="lin" valueType="num">
                                      <p:cBhvr additive="base">
                                        <p:cTn id="19" dur="1000"/>
                                        <p:tgtEl>
                                          <p:spTgt spid="693"/>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400"/>
                                  </p:stCondLst>
                                  <p:childTnLst>
                                    <p:set>
                                      <p:cBhvr>
                                        <p:cTn id="21" dur="1" fill="hold">
                                          <p:stCondLst>
                                            <p:cond delay="0"/>
                                          </p:stCondLst>
                                        </p:cTn>
                                        <p:tgtEl>
                                          <p:spTgt spid="690"/>
                                        </p:tgtEl>
                                        <p:attrNameLst>
                                          <p:attrName>style.visibility</p:attrName>
                                        </p:attrNameLst>
                                      </p:cBhvr>
                                      <p:to>
                                        <p:strVal val="visible"/>
                                      </p:to>
                                    </p:set>
                                    <p:anim calcmode="lin" valueType="num">
                                      <p:cBhvr additive="base">
                                        <p:cTn id="22" dur="1000"/>
                                        <p:tgtEl>
                                          <p:spTgt spid="69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706"/>
                                        </p:tgtEl>
                                        <p:attrNameLst>
                                          <p:attrName>style.visibility</p:attrName>
                                        </p:attrNameLst>
                                      </p:cBhvr>
                                      <p:to>
                                        <p:strVal val="visible"/>
                                      </p:to>
                                    </p:set>
                                    <p:anim calcmode="lin" valueType="num">
                                      <p:cBhvr additive="base">
                                        <p:cTn id="26" dur="1000"/>
                                        <p:tgtEl>
                                          <p:spTgt spid="706"/>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709"/>
                                        </p:tgtEl>
                                        <p:attrNameLst>
                                          <p:attrName>style.visibility</p:attrName>
                                        </p:attrNameLst>
                                      </p:cBhvr>
                                      <p:to>
                                        <p:strVal val="visible"/>
                                      </p:to>
                                    </p:set>
                                    <p:anim calcmode="lin" valueType="num">
                                      <p:cBhvr additive="base">
                                        <p:cTn id="29" dur="1000"/>
                                        <p:tgtEl>
                                          <p:spTgt spid="709"/>
                                        </p:tgtEl>
                                        <p:attrNameLst>
                                          <p:attrName>ppt_x</p:attrName>
                                        </p:attrNameLst>
                                      </p:cBhvr>
                                      <p:tavLst>
                                        <p:tav tm="0">
                                          <p:val>
                                            <p:strVal val="#ppt_x-1"/>
                                          </p:val>
                                        </p:tav>
                                        <p:tav tm="100000">
                                          <p:val>
                                            <p:strVal val="#ppt_x"/>
                                          </p:val>
                                        </p:tav>
                                      </p:tavLst>
                                    </p:anim>
                                  </p:childTnLst>
                                </p:cTn>
                              </p:par>
                              <p:par>
                                <p:cTn id="30" presetID="2" presetClass="entr" presetSubtype="2" fill="hold" nodeType="withEffect">
                                  <p:stCondLst>
                                    <p:cond delay="0"/>
                                  </p:stCondLst>
                                  <p:childTnLst>
                                    <p:set>
                                      <p:cBhvr>
                                        <p:cTn id="31" dur="1" fill="hold">
                                          <p:stCondLst>
                                            <p:cond delay="0"/>
                                          </p:stCondLst>
                                        </p:cTn>
                                        <p:tgtEl>
                                          <p:spTgt spid="712"/>
                                        </p:tgtEl>
                                        <p:attrNameLst>
                                          <p:attrName>style.visibility</p:attrName>
                                        </p:attrNameLst>
                                      </p:cBhvr>
                                      <p:to>
                                        <p:strVal val="visible"/>
                                      </p:to>
                                    </p:set>
                                    <p:anim calcmode="lin" valueType="num">
                                      <p:cBhvr additive="base">
                                        <p:cTn id="32" dur="1000"/>
                                        <p:tgtEl>
                                          <p:spTgt spid="712"/>
                                        </p:tgtEl>
                                        <p:attrNameLst>
                                          <p:attrName>ppt_x</p:attrName>
                                        </p:attrNameLst>
                                      </p:cBhvr>
                                      <p:tavLst>
                                        <p:tav tm="0">
                                          <p:val>
                                            <p:strVal val="#ppt_x+1"/>
                                          </p:val>
                                        </p:tav>
                                        <p:tav tm="100000">
                                          <p:val>
                                            <p:strVal val="#ppt_x"/>
                                          </p:val>
                                        </p:tav>
                                      </p:tavLst>
                                    </p:anim>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715"/>
                                        </p:tgtEl>
                                        <p:attrNameLst>
                                          <p:attrName>style.visibility</p:attrName>
                                        </p:attrNameLst>
                                      </p:cBhvr>
                                      <p:to>
                                        <p:strVal val="visible"/>
                                      </p:to>
                                    </p:set>
                                    <p:animEffect transition="in" filter="fade">
                                      <p:cBhvr>
                                        <p:cTn id="36" dur="500"/>
                                        <p:tgtEl>
                                          <p:spTgt spid="715"/>
                                        </p:tgtEl>
                                      </p:cBhvr>
                                    </p:animEffect>
                                  </p:childTnLst>
                                </p:cTn>
                              </p:par>
                              <p:par>
                                <p:cTn id="37" presetID="10" presetClass="entr" presetSubtype="0" fill="hold" nodeType="withEffect">
                                  <p:stCondLst>
                                    <p:cond delay="0"/>
                                  </p:stCondLst>
                                  <p:childTnLst>
                                    <p:set>
                                      <p:cBhvr>
                                        <p:cTn id="38" dur="1" fill="hold">
                                          <p:stCondLst>
                                            <p:cond delay="0"/>
                                          </p:stCondLst>
                                        </p:cTn>
                                        <p:tgtEl>
                                          <p:spTgt spid="716"/>
                                        </p:tgtEl>
                                        <p:attrNameLst>
                                          <p:attrName>style.visibility</p:attrName>
                                        </p:attrNameLst>
                                      </p:cBhvr>
                                      <p:to>
                                        <p:strVal val="visible"/>
                                      </p:to>
                                    </p:set>
                                    <p:animEffect transition="in" filter="fade">
                                      <p:cBhvr>
                                        <p:cTn id="39" dur="500"/>
                                        <p:tgtEl>
                                          <p:spTgt spid="716"/>
                                        </p:tgtEl>
                                      </p:cBhvr>
                                    </p:animEffect>
                                  </p:childTnLst>
                                </p:cTn>
                              </p:par>
                              <p:par>
                                <p:cTn id="40" presetID="10" presetClass="entr" presetSubtype="0" fill="hold" nodeType="withEffect">
                                  <p:stCondLst>
                                    <p:cond delay="0"/>
                                  </p:stCondLst>
                                  <p:childTnLst>
                                    <p:set>
                                      <p:cBhvr>
                                        <p:cTn id="41" dur="1" fill="hold">
                                          <p:stCondLst>
                                            <p:cond delay="0"/>
                                          </p:stCondLst>
                                        </p:cTn>
                                        <p:tgtEl>
                                          <p:spTgt spid="717"/>
                                        </p:tgtEl>
                                        <p:attrNameLst>
                                          <p:attrName>style.visibility</p:attrName>
                                        </p:attrNameLst>
                                      </p:cBhvr>
                                      <p:to>
                                        <p:strVal val="visible"/>
                                      </p:to>
                                    </p:set>
                                    <p:animEffect transition="in" filter="fade">
                                      <p:cBhvr>
                                        <p:cTn id="42" dur="500"/>
                                        <p:tgtEl>
                                          <p:spTgt spid="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1"/>
        <p:cNvGrpSpPr/>
        <p:nvPr/>
      </p:nvGrpSpPr>
      <p:grpSpPr>
        <a:xfrm>
          <a:off x="0" y="0"/>
          <a:ext cx="0" cy="0"/>
          <a:chOff x="0" y="0"/>
          <a:chExt cx="0" cy="0"/>
        </a:xfrm>
      </p:grpSpPr>
      <p:sp>
        <p:nvSpPr>
          <p:cNvPr id="722" name="Google Shape;722;p26"/>
          <p:cNvSpPr/>
          <p:nvPr/>
        </p:nvSpPr>
        <p:spPr>
          <a:xfrm>
            <a:off x="8685213" y="4460875"/>
            <a:ext cx="361950" cy="874713"/>
          </a:xfrm>
          <a:custGeom>
            <a:avLst/>
            <a:gdLst/>
            <a:ahLst/>
            <a:cxnLst/>
            <a:rect l="l" t="t" r="r" b="b"/>
            <a:pathLst>
              <a:path w="83" h="200" extrusionOk="0">
                <a:moveTo>
                  <a:pt x="0" y="0"/>
                </a:moveTo>
                <a:cubicBezTo>
                  <a:pt x="38" y="63"/>
                  <a:pt x="66" y="130"/>
                  <a:pt x="83" y="20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3" name="Google Shape;723;p26"/>
          <p:cNvSpPr/>
          <p:nvPr/>
        </p:nvSpPr>
        <p:spPr>
          <a:xfrm>
            <a:off x="6797675" y="3092450"/>
            <a:ext cx="904875" cy="381000"/>
          </a:xfrm>
          <a:custGeom>
            <a:avLst/>
            <a:gdLst/>
            <a:ahLst/>
            <a:cxnLst/>
            <a:rect l="l" t="t" r="r" b="b"/>
            <a:pathLst>
              <a:path w="207" h="87" extrusionOk="0">
                <a:moveTo>
                  <a:pt x="0" y="0"/>
                </a:moveTo>
                <a:cubicBezTo>
                  <a:pt x="72" y="17"/>
                  <a:pt x="142" y="46"/>
                  <a:pt x="207" y="87"/>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4" name="Google Shape;724;p26"/>
          <p:cNvSpPr/>
          <p:nvPr/>
        </p:nvSpPr>
        <p:spPr>
          <a:xfrm>
            <a:off x="4505325" y="3092450"/>
            <a:ext cx="900113" cy="376238"/>
          </a:xfrm>
          <a:custGeom>
            <a:avLst/>
            <a:gdLst/>
            <a:ahLst/>
            <a:cxnLst/>
            <a:rect l="l" t="t" r="r" b="b"/>
            <a:pathLst>
              <a:path w="206" h="86" extrusionOk="0">
                <a:moveTo>
                  <a:pt x="0" y="86"/>
                </a:moveTo>
                <a:cubicBezTo>
                  <a:pt x="64" y="46"/>
                  <a:pt x="134" y="17"/>
                  <a:pt x="206"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5" name="Google Shape;725;p26"/>
          <p:cNvSpPr/>
          <p:nvPr/>
        </p:nvSpPr>
        <p:spPr>
          <a:xfrm>
            <a:off x="3155950" y="4465638"/>
            <a:ext cx="357188" cy="865187"/>
          </a:xfrm>
          <a:custGeom>
            <a:avLst/>
            <a:gdLst/>
            <a:ahLst/>
            <a:cxnLst/>
            <a:rect l="l" t="t" r="r" b="b"/>
            <a:pathLst>
              <a:path w="82" h="198" extrusionOk="0">
                <a:moveTo>
                  <a:pt x="0" y="198"/>
                </a:moveTo>
                <a:cubicBezTo>
                  <a:pt x="17" y="129"/>
                  <a:pt x="44" y="62"/>
                  <a:pt x="82" y="0"/>
                </a:cubicBezTo>
              </a:path>
            </a:pathLst>
          </a:custGeom>
          <a:noFill/>
          <a:ln w="65075" cap="rnd" cmpd="sng">
            <a:solidFill>
              <a:srgbClr val="594F4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6" name="Google Shape;726;p26">
            <a:hlinkClick r:id="rId3" action="ppaction://hlinksldjump"/>
          </p:cNvPr>
          <p:cNvSpPr/>
          <p:nvPr/>
        </p:nvSpPr>
        <p:spPr>
          <a:xfrm>
            <a:off x="7632700" y="3294063"/>
            <a:ext cx="1217613" cy="1214437"/>
          </a:xfrm>
          <a:custGeom>
            <a:avLst/>
            <a:gdLst/>
            <a:ahLst/>
            <a:cxnLst/>
            <a:rect l="l" t="t" r="r" b="b"/>
            <a:pathLst>
              <a:path w="279" h="278" extrusionOk="0">
                <a:moveTo>
                  <a:pt x="229" y="229"/>
                </a:moveTo>
                <a:cubicBezTo>
                  <a:pt x="180" y="278"/>
                  <a:pt x="99" y="278"/>
                  <a:pt x="50" y="229"/>
                </a:cubicBezTo>
                <a:cubicBezTo>
                  <a:pt x="0" y="179"/>
                  <a:pt x="0" y="99"/>
                  <a:pt x="50" y="49"/>
                </a:cubicBezTo>
                <a:cubicBezTo>
                  <a:pt x="99" y="0"/>
                  <a:pt x="180" y="0"/>
                  <a:pt x="229" y="49"/>
                </a:cubicBezTo>
                <a:cubicBezTo>
                  <a:pt x="279" y="99"/>
                  <a:pt x="279" y="179"/>
                  <a:pt x="229" y="229"/>
                </a:cubicBez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7" name="Google Shape;727;p26">
            <a:hlinkClick r:id="rId4" action="ppaction://hlinksldjump"/>
          </p:cNvPr>
          <p:cNvSpPr/>
          <p:nvPr/>
        </p:nvSpPr>
        <p:spPr>
          <a:xfrm>
            <a:off x="8575675" y="5492750"/>
            <a:ext cx="1104900" cy="1106488"/>
          </a:xfrm>
          <a:prstGeom prst="ellipse">
            <a:avLst/>
          </a:prstGeom>
          <a:solidFill>
            <a:srgbClr val="70D8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728" name="Google Shape;728;p26">
            <a:hlinkClick r:id="rId5" action="ppaction://hlinksldjump"/>
          </p:cNvPr>
          <p:cNvSpPr/>
          <p:nvPr/>
        </p:nvSpPr>
        <p:spPr>
          <a:xfrm>
            <a:off x="2517775" y="5492750"/>
            <a:ext cx="1109663" cy="1106488"/>
          </a:xfrm>
          <a:prstGeom prst="ellipse">
            <a:avLst/>
          </a:prstGeom>
          <a:solidFill>
            <a:srgbClr val="FF87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729" name="Google Shape;729;p26">
            <a:hlinkClick r:id="rId6" action="ppaction://hlinksldjump"/>
          </p:cNvPr>
          <p:cNvSpPr/>
          <p:nvPr/>
        </p:nvSpPr>
        <p:spPr>
          <a:xfrm>
            <a:off x="3352800" y="3294063"/>
            <a:ext cx="1212850" cy="1214437"/>
          </a:xfrm>
          <a:custGeom>
            <a:avLst/>
            <a:gdLst/>
            <a:ahLst/>
            <a:cxnLst/>
            <a:rect l="l" t="t" r="r" b="b"/>
            <a:pathLst>
              <a:path w="278" h="278" extrusionOk="0">
                <a:moveTo>
                  <a:pt x="229" y="49"/>
                </a:moveTo>
                <a:cubicBezTo>
                  <a:pt x="278" y="99"/>
                  <a:pt x="278" y="179"/>
                  <a:pt x="229" y="229"/>
                </a:cubicBezTo>
                <a:cubicBezTo>
                  <a:pt x="179" y="278"/>
                  <a:pt x="99" y="278"/>
                  <a:pt x="49" y="229"/>
                </a:cubicBezTo>
                <a:cubicBezTo>
                  <a:pt x="0" y="179"/>
                  <a:pt x="0" y="99"/>
                  <a:pt x="49" y="49"/>
                </a:cubicBezTo>
                <a:cubicBezTo>
                  <a:pt x="99" y="0"/>
                  <a:pt x="179" y="0"/>
                  <a:pt x="229" y="49"/>
                </a:cubicBez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0" name="Google Shape;730;p26">
            <a:hlinkClick r:id="rId7" action="ppaction://hlinksldjump"/>
          </p:cNvPr>
          <p:cNvSpPr/>
          <p:nvPr/>
        </p:nvSpPr>
        <p:spPr>
          <a:xfrm>
            <a:off x="5545138" y="2459038"/>
            <a:ext cx="1108075" cy="1109662"/>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731" name="Google Shape;731;p26">
            <a:hlinkClick r:id="rId6" action="ppaction://hlinksldjump"/>
          </p:cNvPr>
          <p:cNvSpPr txBox="1"/>
          <p:nvPr/>
        </p:nvSpPr>
        <p:spPr>
          <a:xfrm>
            <a:off x="476250" y="2359025"/>
            <a:ext cx="2930525" cy="1109663"/>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8C103D"/>
              </a:buClr>
              <a:buSzPts val="2300"/>
              <a:buFont typeface="Open Sans SemiBold"/>
              <a:buNone/>
            </a:pPr>
            <a:r>
              <a:rPr lang="en-US" sz="2300" b="1" i="0" u="none" strike="noStrike" cap="none">
                <a:solidFill>
                  <a:srgbClr val="8C103D"/>
                </a:solidFill>
                <a:latin typeface="Open Sans SemiBold"/>
                <a:ea typeface="Open Sans SemiBold"/>
                <a:cs typeface="Open Sans SemiBold"/>
                <a:sym typeface="Open Sans SemiBold"/>
              </a:rPr>
              <a:t>Newcomers and English Language Learners (ELL)</a:t>
            </a:r>
            <a:endParaRPr sz="1400" b="0" i="0" u="none" strike="noStrike" cap="none">
              <a:solidFill>
                <a:srgbClr val="000000"/>
              </a:solidFill>
              <a:latin typeface="Arial"/>
              <a:ea typeface="Arial"/>
              <a:cs typeface="Arial"/>
              <a:sym typeface="Arial"/>
            </a:endParaRPr>
          </a:p>
        </p:txBody>
      </p:sp>
      <p:sp>
        <p:nvSpPr>
          <p:cNvPr id="732" name="Google Shape;732;p26">
            <a:hlinkClick r:id="rId3" action="ppaction://hlinksldjump"/>
          </p:cNvPr>
          <p:cNvSpPr txBox="1"/>
          <p:nvPr/>
        </p:nvSpPr>
        <p:spPr>
          <a:xfrm>
            <a:off x="8850313" y="2868328"/>
            <a:ext cx="2027237" cy="65592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38B1E2"/>
                </a:solidFill>
                <a:latin typeface="Open Sans SemiBold"/>
                <a:ea typeface="Open Sans SemiBold"/>
                <a:cs typeface="Open Sans SemiBold"/>
                <a:sym typeface="Open Sans SemiBold"/>
              </a:rPr>
              <a:t>Low Digital Literacy Skills</a:t>
            </a:r>
            <a:endParaRPr sz="1400" b="0" i="0" u="none" strike="noStrike" cap="none">
              <a:solidFill>
                <a:srgbClr val="000000"/>
              </a:solidFill>
              <a:latin typeface="Arial"/>
              <a:ea typeface="Arial"/>
              <a:cs typeface="Arial"/>
              <a:sym typeface="Arial"/>
            </a:endParaRPr>
          </a:p>
        </p:txBody>
      </p:sp>
      <p:sp>
        <p:nvSpPr>
          <p:cNvPr id="733" name="Google Shape;733;p26">
            <a:hlinkClick r:id="rId5" action="ppaction://hlinksldjump"/>
          </p:cNvPr>
          <p:cNvSpPr txBox="1"/>
          <p:nvPr/>
        </p:nvSpPr>
        <p:spPr>
          <a:xfrm>
            <a:off x="450057" y="4618831"/>
            <a:ext cx="1987550" cy="11064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F872B"/>
              </a:buClr>
              <a:buSzPts val="2300"/>
              <a:buFont typeface="Open Sans SemiBold"/>
              <a:buNone/>
            </a:pPr>
            <a:r>
              <a:rPr lang="en-US" sz="2300" b="1" i="0" u="none" strike="noStrike" cap="none">
                <a:solidFill>
                  <a:srgbClr val="FF872B"/>
                </a:solidFill>
                <a:latin typeface="Open Sans SemiBold"/>
                <a:ea typeface="Open Sans SemiBold"/>
                <a:cs typeface="Open Sans SemiBold"/>
                <a:sym typeface="Open Sans SemiBold"/>
              </a:rPr>
              <a:t>Indigenous Older Adult Learners</a:t>
            </a:r>
            <a:endParaRPr sz="1400" b="0" i="0" u="none" strike="noStrike" cap="none">
              <a:solidFill>
                <a:srgbClr val="000000"/>
              </a:solidFill>
              <a:latin typeface="Arial"/>
              <a:ea typeface="Arial"/>
              <a:cs typeface="Arial"/>
              <a:sym typeface="Arial"/>
            </a:endParaRPr>
          </a:p>
        </p:txBody>
      </p:sp>
      <p:sp>
        <p:nvSpPr>
          <p:cNvPr id="734" name="Google Shape;734;p26">
            <a:hlinkClick r:id="rId4" action="ppaction://hlinksldjump"/>
          </p:cNvPr>
          <p:cNvSpPr txBox="1"/>
          <p:nvPr/>
        </p:nvSpPr>
        <p:spPr>
          <a:xfrm>
            <a:off x="9680575" y="4587875"/>
            <a:ext cx="1841115" cy="106521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9D1DA"/>
              </a:buClr>
              <a:buSzPts val="2300"/>
              <a:buFont typeface="Open Sans SemiBold"/>
              <a:buNone/>
            </a:pPr>
            <a:r>
              <a:rPr lang="en-US" sz="2300" b="1" i="0" u="none" strike="noStrike" cap="none">
                <a:solidFill>
                  <a:srgbClr val="69D1DA"/>
                </a:solidFill>
                <a:latin typeface="Open Sans SemiBold"/>
                <a:ea typeface="Open Sans SemiBold"/>
                <a:cs typeface="Open Sans SemiBold"/>
                <a:sym typeface="Open Sans SemiBold"/>
              </a:rPr>
              <a:t>Community Programs and Services</a:t>
            </a:r>
            <a:endParaRPr sz="1400" b="0" i="0" u="none" strike="noStrike" cap="none">
              <a:solidFill>
                <a:srgbClr val="000000"/>
              </a:solidFill>
              <a:latin typeface="Arial"/>
              <a:ea typeface="Arial"/>
              <a:cs typeface="Arial"/>
              <a:sym typeface="Arial"/>
            </a:endParaRPr>
          </a:p>
        </p:txBody>
      </p:sp>
      <p:sp>
        <p:nvSpPr>
          <p:cNvPr id="735" name="Google Shape;735;p26"/>
          <p:cNvSpPr/>
          <p:nvPr/>
        </p:nvSpPr>
        <p:spPr>
          <a:xfrm>
            <a:off x="5640388" y="4702175"/>
            <a:ext cx="960437" cy="1122363"/>
          </a:xfrm>
          <a:custGeom>
            <a:avLst/>
            <a:gdLst/>
            <a:ahLst/>
            <a:cxnLst/>
            <a:rect l="l" t="t" r="r" b="b"/>
            <a:pathLst>
              <a:path w="220" h="257" extrusionOk="0">
                <a:moveTo>
                  <a:pt x="126" y="257"/>
                </a:moveTo>
                <a:cubicBezTo>
                  <a:pt x="91" y="257"/>
                  <a:pt x="91" y="257"/>
                  <a:pt x="91" y="257"/>
                </a:cubicBezTo>
                <a:cubicBezTo>
                  <a:pt x="88" y="257"/>
                  <a:pt x="86" y="255"/>
                  <a:pt x="86" y="252"/>
                </a:cubicBezTo>
                <a:cubicBezTo>
                  <a:pt x="86" y="249"/>
                  <a:pt x="88" y="247"/>
                  <a:pt x="91" y="247"/>
                </a:cubicBezTo>
                <a:cubicBezTo>
                  <a:pt x="126" y="247"/>
                  <a:pt x="126" y="247"/>
                  <a:pt x="126" y="247"/>
                </a:cubicBezTo>
                <a:cubicBezTo>
                  <a:pt x="129" y="247"/>
                  <a:pt x="131" y="249"/>
                  <a:pt x="131" y="252"/>
                </a:cubicBezTo>
                <a:cubicBezTo>
                  <a:pt x="131" y="255"/>
                  <a:pt x="129" y="257"/>
                  <a:pt x="126" y="257"/>
                </a:cubicBezTo>
                <a:close/>
                <a:moveTo>
                  <a:pt x="136" y="240"/>
                </a:moveTo>
                <a:cubicBezTo>
                  <a:pt x="81" y="240"/>
                  <a:pt x="81" y="240"/>
                  <a:pt x="81" y="240"/>
                </a:cubicBezTo>
                <a:cubicBezTo>
                  <a:pt x="78" y="240"/>
                  <a:pt x="76" y="238"/>
                  <a:pt x="76" y="236"/>
                </a:cubicBezTo>
                <a:cubicBezTo>
                  <a:pt x="76" y="233"/>
                  <a:pt x="78" y="231"/>
                  <a:pt x="81" y="231"/>
                </a:cubicBezTo>
                <a:cubicBezTo>
                  <a:pt x="136" y="231"/>
                  <a:pt x="136" y="231"/>
                  <a:pt x="136" y="231"/>
                </a:cubicBezTo>
                <a:cubicBezTo>
                  <a:pt x="139" y="231"/>
                  <a:pt x="141" y="233"/>
                  <a:pt x="141" y="236"/>
                </a:cubicBezTo>
                <a:cubicBezTo>
                  <a:pt x="141" y="238"/>
                  <a:pt x="139" y="240"/>
                  <a:pt x="136" y="240"/>
                </a:cubicBezTo>
                <a:close/>
                <a:moveTo>
                  <a:pt x="108" y="222"/>
                </a:moveTo>
                <a:cubicBezTo>
                  <a:pt x="98" y="222"/>
                  <a:pt x="88" y="222"/>
                  <a:pt x="87" y="222"/>
                </a:cubicBezTo>
                <a:cubicBezTo>
                  <a:pt x="87" y="222"/>
                  <a:pt x="87" y="222"/>
                  <a:pt x="87" y="222"/>
                </a:cubicBezTo>
                <a:cubicBezTo>
                  <a:pt x="77" y="222"/>
                  <a:pt x="72" y="219"/>
                  <a:pt x="70" y="210"/>
                </a:cubicBezTo>
                <a:cubicBezTo>
                  <a:pt x="70" y="206"/>
                  <a:pt x="69" y="203"/>
                  <a:pt x="69" y="199"/>
                </a:cubicBezTo>
                <a:cubicBezTo>
                  <a:pt x="69" y="194"/>
                  <a:pt x="69" y="189"/>
                  <a:pt x="67" y="186"/>
                </a:cubicBezTo>
                <a:cubicBezTo>
                  <a:pt x="59" y="172"/>
                  <a:pt x="54" y="163"/>
                  <a:pt x="47" y="149"/>
                </a:cubicBezTo>
                <a:cubicBezTo>
                  <a:pt x="40" y="135"/>
                  <a:pt x="33" y="114"/>
                  <a:pt x="38" y="95"/>
                </a:cubicBezTo>
                <a:cubicBezTo>
                  <a:pt x="44" y="70"/>
                  <a:pt x="70" y="46"/>
                  <a:pt x="108" y="46"/>
                </a:cubicBezTo>
                <a:cubicBezTo>
                  <a:pt x="146" y="46"/>
                  <a:pt x="172" y="70"/>
                  <a:pt x="178" y="95"/>
                </a:cubicBezTo>
                <a:cubicBezTo>
                  <a:pt x="183" y="114"/>
                  <a:pt x="176" y="135"/>
                  <a:pt x="169" y="149"/>
                </a:cubicBezTo>
                <a:cubicBezTo>
                  <a:pt x="161" y="163"/>
                  <a:pt x="156" y="172"/>
                  <a:pt x="149" y="186"/>
                </a:cubicBezTo>
                <a:cubicBezTo>
                  <a:pt x="147" y="189"/>
                  <a:pt x="147" y="194"/>
                  <a:pt x="146" y="199"/>
                </a:cubicBezTo>
                <a:cubicBezTo>
                  <a:pt x="146" y="203"/>
                  <a:pt x="146" y="206"/>
                  <a:pt x="145" y="210"/>
                </a:cubicBezTo>
                <a:cubicBezTo>
                  <a:pt x="143" y="219"/>
                  <a:pt x="139" y="222"/>
                  <a:pt x="129" y="222"/>
                </a:cubicBezTo>
                <a:cubicBezTo>
                  <a:pt x="129" y="222"/>
                  <a:pt x="118" y="222"/>
                  <a:pt x="108" y="222"/>
                </a:cubicBezTo>
                <a:close/>
                <a:moveTo>
                  <a:pt x="87" y="213"/>
                </a:moveTo>
                <a:cubicBezTo>
                  <a:pt x="88" y="213"/>
                  <a:pt x="128" y="213"/>
                  <a:pt x="129" y="213"/>
                </a:cubicBezTo>
                <a:cubicBezTo>
                  <a:pt x="135" y="213"/>
                  <a:pt x="135" y="212"/>
                  <a:pt x="136" y="208"/>
                </a:cubicBezTo>
                <a:cubicBezTo>
                  <a:pt x="137" y="205"/>
                  <a:pt x="137" y="202"/>
                  <a:pt x="137" y="199"/>
                </a:cubicBezTo>
                <a:cubicBezTo>
                  <a:pt x="137" y="193"/>
                  <a:pt x="137" y="186"/>
                  <a:pt x="140" y="181"/>
                </a:cubicBezTo>
                <a:cubicBezTo>
                  <a:pt x="148" y="168"/>
                  <a:pt x="153" y="158"/>
                  <a:pt x="160" y="144"/>
                </a:cubicBezTo>
                <a:cubicBezTo>
                  <a:pt x="165" y="134"/>
                  <a:pt x="173" y="115"/>
                  <a:pt x="169" y="97"/>
                </a:cubicBezTo>
                <a:cubicBezTo>
                  <a:pt x="164" y="77"/>
                  <a:pt x="141" y="55"/>
                  <a:pt x="108" y="55"/>
                </a:cubicBezTo>
                <a:cubicBezTo>
                  <a:pt x="75" y="55"/>
                  <a:pt x="52" y="77"/>
                  <a:pt x="47" y="97"/>
                </a:cubicBezTo>
                <a:cubicBezTo>
                  <a:pt x="42" y="115"/>
                  <a:pt x="50" y="134"/>
                  <a:pt x="56" y="144"/>
                </a:cubicBezTo>
                <a:cubicBezTo>
                  <a:pt x="63" y="158"/>
                  <a:pt x="68" y="168"/>
                  <a:pt x="75" y="181"/>
                </a:cubicBezTo>
                <a:cubicBezTo>
                  <a:pt x="78" y="186"/>
                  <a:pt x="79" y="193"/>
                  <a:pt x="79" y="199"/>
                </a:cubicBezTo>
                <a:cubicBezTo>
                  <a:pt x="79" y="202"/>
                  <a:pt x="79" y="205"/>
                  <a:pt x="80" y="208"/>
                </a:cubicBezTo>
                <a:cubicBezTo>
                  <a:pt x="81" y="212"/>
                  <a:pt x="81" y="213"/>
                  <a:pt x="87" y="213"/>
                </a:cubicBezTo>
                <a:cubicBezTo>
                  <a:pt x="87" y="213"/>
                  <a:pt x="87" y="213"/>
                  <a:pt x="87" y="213"/>
                </a:cubicBezTo>
                <a:close/>
                <a:moveTo>
                  <a:pt x="24" y="118"/>
                </a:moveTo>
                <a:cubicBezTo>
                  <a:pt x="5" y="118"/>
                  <a:pt x="5" y="118"/>
                  <a:pt x="5" y="118"/>
                </a:cubicBezTo>
                <a:cubicBezTo>
                  <a:pt x="2" y="118"/>
                  <a:pt x="0" y="116"/>
                  <a:pt x="0" y="113"/>
                </a:cubicBezTo>
                <a:cubicBezTo>
                  <a:pt x="0" y="110"/>
                  <a:pt x="2" y="108"/>
                  <a:pt x="5" y="108"/>
                </a:cubicBezTo>
                <a:cubicBezTo>
                  <a:pt x="24" y="108"/>
                  <a:pt x="24" y="108"/>
                  <a:pt x="24" y="108"/>
                </a:cubicBezTo>
                <a:cubicBezTo>
                  <a:pt x="26" y="108"/>
                  <a:pt x="28" y="110"/>
                  <a:pt x="28" y="113"/>
                </a:cubicBezTo>
                <a:cubicBezTo>
                  <a:pt x="28" y="116"/>
                  <a:pt x="26" y="118"/>
                  <a:pt x="24" y="118"/>
                </a:cubicBezTo>
                <a:close/>
                <a:moveTo>
                  <a:pt x="215" y="114"/>
                </a:moveTo>
                <a:cubicBezTo>
                  <a:pt x="192" y="114"/>
                  <a:pt x="192" y="114"/>
                  <a:pt x="192" y="114"/>
                </a:cubicBezTo>
                <a:cubicBezTo>
                  <a:pt x="190" y="114"/>
                  <a:pt x="187" y="112"/>
                  <a:pt x="187" y="110"/>
                </a:cubicBezTo>
                <a:cubicBezTo>
                  <a:pt x="187" y="107"/>
                  <a:pt x="190" y="105"/>
                  <a:pt x="192" y="105"/>
                </a:cubicBezTo>
                <a:cubicBezTo>
                  <a:pt x="215" y="105"/>
                  <a:pt x="215" y="105"/>
                  <a:pt x="215" y="105"/>
                </a:cubicBezTo>
                <a:cubicBezTo>
                  <a:pt x="218" y="105"/>
                  <a:pt x="220" y="107"/>
                  <a:pt x="220" y="110"/>
                </a:cubicBezTo>
                <a:cubicBezTo>
                  <a:pt x="220" y="112"/>
                  <a:pt x="218" y="114"/>
                  <a:pt x="215" y="114"/>
                </a:cubicBezTo>
                <a:close/>
                <a:moveTo>
                  <a:pt x="65" y="110"/>
                </a:moveTo>
                <a:cubicBezTo>
                  <a:pt x="64" y="110"/>
                  <a:pt x="64" y="110"/>
                  <a:pt x="64" y="110"/>
                </a:cubicBezTo>
                <a:cubicBezTo>
                  <a:pt x="61" y="110"/>
                  <a:pt x="59" y="107"/>
                  <a:pt x="60" y="104"/>
                </a:cubicBezTo>
                <a:cubicBezTo>
                  <a:pt x="65" y="87"/>
                  <a:pt x="83" y="69"/>
                  <a:pt x="110" y="69"/>
                </a:cubicBezTo>
                <a:cubicBezTo>
                  <a:pt x="110" y="69"/>
                  <a:pt x="110" y="69"/>
                  <a:pt x="110" y="69"/>
                </a:cubicBezTo>
                <a:cubicBezTo>
                  <a:pt x="113" y="69"/>
                  <a:pt x="115" y="71"/>
                  <a:pt x="115" y="74"/>
                </a:cubicBezTo>
                <a:cubicBezTo>
                  <a:pt x="115" y="76"/>
                  <a:pt x="113" y="79"/>
                  <a:pt x="110" y="79"/>
                </a:cubicBezTo>
                <a:cubicBezTo>
                  <a:pt x="88" y="79"/>
                  <a:pt x="73" y="93"/>
                  <a:pt x="69" y="107"/>
                </a:cubicBezTo>
                <a:cubicBezTo>
                  <a:pt x="69" y="109"/>
                  <a:pt x="67" y="110"/>
                  <a:pt x="65" y="110"/>
                </a:cubicBezTo>
                <a:close/>
                <a:moveTo>
                  <a:pt x="169" y="58"/>
                </a:moveTo>
                <a:cubicBezTo>
                  <a:pt x="168" y="58"/>
                  <a:pt x="167" y="57"/>
                  <a:pt x="166" y="56"/>
                </a:cubicBezTo>
                <a:cubicBezTo>
                  <a:pt x="164" y="55"/>
                  <a:pt x="164" y="52"/>
                  <a:pt x="166" y="50"/>
                </a:cubicBezTo>
                <a:cubicBezTo>
                  <a:pt x="182" y="33"/>
                  <a:pt x="182" y="33"/>
                  <a:pt x="182" y="33"/>
                </a:cubicBezTo>
                <a:cubicBezTo>
                  <a:pt x="184" y="32"/>
                  <a:pt x="187" y="32"/>
                  <a:pt x="189" y="33"/>
                </a:cubicBezTo>
                <a:cubicBezTo>
                  <a:pt x="191" y="35"/>
                  <a:pt x="191" y="38"/>
                  <a:pt x="189" y="40"/>
                </a:cubicBezTo>
                <a:cubicBezTo>
                  <a:pt x="173" y="56"/>
                  <a:pt x="173" y="56"/>
                  <a:pt x="173" y="56"/>
                </a:cubicBezTo>
                <a:cubicBezTo>
                  <a:pt x="172" y="57"/>
                  <a:pt x="170" y="58"/>
                  <a:pt x="169" y="58"/>
                </a:cubicBezTo>
                <a:close/>
                <a:moveTo>
                  <a:pt x="48" y="58"/>
                </a:moveTo>
                <a:cubicBezTo>
                  <a:pt x="46" y="58"/>
                  <a:pt x="45" y="57"/>
                  <a:pt x="44" y="56"/>
                </a:cubicBezTo>
                <a:cubicBezTo>
                  <a:pt x="28" y="40"/>
                  <a:pt x="28" y="40"/>
                  <a:pt x="28" y="40"/>
                </a:cubicBezTo>
                <a:cubicBezTo>
                  <a:pt x="26" y="38"/>
                  <a:pt x="26" y="35"/>
                  <a:pt x="28" y="33"/>
                </a:cubicBezTo>
                <a:cubicBezTo>
                  <a:pt x="30" y="32"/>
                  <a:pt x="33" y="32"/>
                  <a:pt x="35" y="33"/>
                </a:cubicBezTo>
                <a:cubicBezTo>
                  <a:pt x="51" y="50"/>
                  <a:pt x="51" y="50"/>
                  <a:pt x="51" y="50"/>
                </a:cubicBezTo>
                <a:cubicBezTo>
                  <a:pt x="53" y="52"/>
                  <a:pt x="53" y="55"/>
                  <a:pt x="51" y="56"/>
                </a:cubicBezTo>
                <a:cubicBezTo>
                  <a:pt x="50" y="57"/>
                  <a:pt x="49" y="58"/>
                  <a:pt x="48" y="58"/>
                </a:cubicBezTo>
                <a:close/>
                <a:moveTo>
                  <a:pt x="108" y="36"/>
                </a:moveTo>
                <a:cubicBezTo>
                  <a:pt x="105" y="36"/>
                  <a:pt x="103" y="34"/>
                  <a:pt x="103" y="31"/>
                </a:cubicBezTo>
                <a:cubicBezTo>
                  <a:pt x="103" y="4"/>
                  <a:pt x="103" y="4"/>
                  <a:pt x="103" y="4"/>
                </a:cubicBezTo>
                <a:cubicBezTo>
                  <a:pt x="103" y="2"/>
                  <a:pt x="105" y="0"/>
                  <a:pt x="108" y="0"/>
                </a:cubicBezTo>
                <a:cubicBezTo>
                  <a:pt x="110" y="0"/>
                  <a:pt x="113" y="2"/>
                  <a:pt x="113" y="4"/>
                </a:cubicBezTo>
                <a:cubicBezTo>
                  <a:pt x="113" y="31"/>
                  <a:pt x="113" y="31"/>
                  <a:pt x="113" y="31"/>
                </a:cubicBezTo>
                <a:cubicBezTo>
                  <a:pt x="113" y="34"/>
                  <a:pt x="110" y="36"/>
                  <a:pt x="108" y="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6" name="Google Shape;736;p26"/>
          <p:cNvSpPr/>
          <p:nvPr/>
        </p:nvSpPr>
        <p:spPr>
          <a:xfrm>
            <a:off x="4725987" y="4371975"/>
            <a:ext cx="2759075" cy="2479675"/>
          </a:xfrm>
          <a:custGeom>
            <a:avLst/>
            <a:gdLst/>
            <a:ahLst/>
            <a:cxnLst/>
            <a:rect l="l" t="t" r="r" b="b"/>
            <a:pathLst>
              <a:path w="705" h="633" extrusionOk="0">
                <a:moveTo>
                  <a:pt x="705" y="633"/>
                </a:moveTo>
                <a:cubicBezTo>
                  <a:pt x="664" y="592"/>
                  <a:pt x="615" y="563"/>
                  <a:pt x="562" y="539"/>
                </a:cubicBezTo>
                <a:cubicBezTo>
                  <a:pt x="539" y="528"/>
                  <a:pt x="515" y="519"/>
                  <a:pt x="491" y="510"/>
                </a:cubicBezTo>
                <a:cubicBezTo>
                  <a:pt x="447" y="493"/>
                  <a:pt x="433" y="447"/>
                  <a:pt x="467" y="414"/>
                </a:cubicBezTo>
                <a:cubicBezTo>
                  <a:pt x="534" y="348"/>
                  <a:pt x="559" y="265"/>
                  <a:pt x="556" y="175"/>
                </a:cubicBezTo>
                <a:cubicBezTo>
                  <a:pt x="552" y="79"/>
                  <a:pt x="496" y="29"/>
                  <a:pt x="408" y="7"/>
                </a:cubicBezTo>
                <a:cubicBezTo>
                  <a:pt x="389" y="2"/>
                  <a:pt x="371" y="0"/>
                  <a:pt x="353" y="0"/>
                </a:cubicBezTo>
                <a:cubicBezTo>
                  <a:pt x="335" y="0"/>
                  <a:pt x="316" y="2"/>
                  <a:pt x="297" y="7"/>
                </a:cubicBezTo>
                <a:cubicBezTo>
                  <a:pt x="209" y="29"/>
                  <a:pt x="154" y="79"/>
                  <a:pt x="150" y="175"/>
                </a:cubicBezTo>
                <a:cubicBezTo>
                  <a:pt x="146" y="265"/>
                  <a:pt x="172" y="347"/>
                  <a:pt x="239" y="414"/>
                </a:cubicBezTo>
                <a:cubicBezTo>
                  <a:pt x="272" y="447"/>
                  <a:pt x="259" y="493"/>
                  <a:pt x="215" y="510"/>
                </a:cubicBezTo>
                <a:cubicBezTo>
                  <a:pt x="191" y="519"/>
                  <a:pt x="167" y="528"/>
                  <a:pt x="143" y="539"/>
                </a:cubicBezTo>
                <a:cubicBezTo>
                  <a:pt x="91" y="563"/>
                  <a:pt x="42" y="592"/>
                  <a:pt x="0" y="633"/>
                </a:cubicBezTo>
              </a:path>
            </a:pathLst>
          </a:custGeom>
          <a:solidFill>
            <a:srgbClr val="42424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26"/>
          <p:cNvSpPr txBox="1"/>
          <p:nvPr/>
        </p:nvSpPr>
        <p:spPr>
          <a:xfrm>
            <a:off x="2517775" y="532499"/>
            <a:ext cx="74422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rgbClr val="000000"/>
                </a:solidFill>
                <a:latin typeface="Open Sans SemiBold"/>
                <a:ea typeface="Open Sans SemiBold"/>
                <a:cs typeface="Open Sans SemiBold"/>
                <a:sym typeface="Open Sans SemiBold"/>
              </a:rPr>
              <a:t>Older Adult Profiles </a:t>
            </a:r>
            <a:endParaRPr/>
          </a:p>
        </p:txBody>
      </p:sp>
      <p:sp>
        <p:nvSpPr>
          <p:cNvPr id="738" name="Google Shape;738;p26">
            <a:hlinkClick r:id="rId7" action="ppaction://hlinksldjump"/>
          </p:cNvPr>
          <p:cNvSpPr txBox="1"/>
          <p:nvPr/>
        </p:nvSpPr>
        <p:spPr>
          <a:xfrm>
            <a:off x="4709300" y="1924620"/>
            <a:ext cx="2930525" cy="5381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4B2E3"/>
              </a:buClr>
              <a:buSzPts val="2300"/>
              <a:buFont typeface="Open Sans SemiBold"/>
              <a:buNone/>
            </a:pPr>
            <a:r>
              <a:rPr lang="en-US" sz="2300" b="1" i="0" u="none" strike="noStrike" cap="none">
                <a:solidFill>
                  <a:srgbClr val="065280"/>
                </a:solidFill>
                <a:latin typeface="Open Sans SemiBold"/>
                <a:ea typeface="Open Sans SemiBold"/>
                <a:cs typeface="Open Sans SemiBold"/>
                <a:sym typeface="Open Sans SemiBold"/>
              </a:rPr>
              <a:t>Learning</a:t>
            </a:r>
            <a:r>
              <a:rPr lang="en-US" sz="2300" b="1" i="0" u="none" strike="noStrike" cap="none">
                <a:solidFill>
                  <a:srgbClr val="055080"/>
                </a:solidFill>
                <a:latin typeface="Open Sans SemiBold"/>
                <a:ea typeface="Open Sans SemiBold"/>
                <a:cs typeface="Open Sans SemiBold"/>
                <a:sym typeface="Open Sans SemiBold"/>
              </a:rPr>
              <a:t> Differences </a:t>
            </a:r>
            <a:endParaRPr sz="1400" b="0" i="0" u="none" strike="noStrike" cap="none">
              <a:solidFill>
                <a:srgbClr val="055080"/>
              </a:solidFill>
              <a:latin typeface="Arial"/>
              <a:ea typeface="Arial"/>
              <a:cs typeface="Arial"/>
              <a:sym typeface="Arial"/>
            </a:endParaRPr>
          </a:p>
        </p:txBody>
      </p:sp>
      <p:pic>
        <p:nvPicPr>
          <p:cNvPr id="739" name="Google Shape;739;p26">
            <a:hlinkClick r:id="rId8" action="ppaction://hlinksldjump"/>
          </p:cNvPr>
          <p:cNvPicPr preferRelativeResize="0"/>
          <p:nvPr/>
        </p:nvPicPr>
        <p:blipFill rotWithShape="1">
          <a:blip r:embed="rId9">
            <a:alphaModFix/>
          </a:blip>
          <a:srcRect/>
          <a:stretch/>
        </p:blipFill>
        <p:spPr>
          <a:xfrm>
            <a:off x="0" y="0"/>
            <a:ext cx="914479" cy="914479"/>
          </a:xfrm>
          <a:prstGeom prst="rect">
            <a:avLst/>
          </a:prstGeom>
          <a:noFill/>
          <a:ln>
            <a:noFill/>
          </a:ln>
        </p:spPr>
      </p:pic>
      <p:pic>
        <p:nvPicPr>
          <p:cNvPr id="740" name="Google Shape;740;p26">
            <a:hlinkClick r:id="rId10" action="ppaction://hlinksldjump"/>
          </p:cNvPr>
          <p:cNvPicPr preferRelativeResize="0"/>
          <p:nvPr/>
        </p:nvPicPr>
        <p:blipFill rotWithShape="1">
          <a:blip r:embed="rId11">
            <a:alphaModFix/>
          </a:blip>
          <a:srcRect/>
          <a:stretch/>
        </p:blipFill>
        <p:spPr>
          <a:xfrm>
            <a:off x="11277521" y="0"/>
            <a:ext cx="914479" cy="914479"/>
          </a:xfrm>
          <a:prstGeom prst="rect">
            <a:avLst/>
          </a:prstGeom>
          <a:noFill/>
          <a:ln>
            <a:noFill/>
          </a:ln>
        </p:spPr>
      </p:pic>
      <p:pic>
        <p:nvPicPr>
          <p:cNvPr id="741" name="Google Shape;741;p26">
            <a:hlinkClick r:id="rId12" action="ppaction://hlinksldjump"/>
          </p:cNvPr>
          <p:cNvPicPr preferRelativeResize="0"/>
          <p:nvPr/>
        </p:nvPicPr>
        <p:blipFill rotWithShape="1">
          <a:blip r:embed="rId13">
            <a:alphaModFix/>
          </a:blip>
          <a:srcRect/>
          <a:stretch/>
        </p:blipFill>
        <p:spPr>
          <a:xfrm>
            <a:off x="11372810" y="6045994"/>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37"/>
                                        </p:tgtEl>
                                        <p:attrNameLst>
                                          <p:attrName>style.visibility</p:attrName>
                                        </p:attrNameLst>
                                      </p:cBhvr>
                                      <p:to>
                                        <p:strVal val="visible"/>
                                      </p:to>
                                    </p:set>
                                    <p:anim calcmode="lin" valueType="num">
                                      <p:cBhvr additive="base">
                                        <p:cTn id="7" dur="500"/>
                                        <p:tgtEl>
                                          <p:spTgt spid="737"/>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36"/>
                                        </p:tgtEl>
                                        <p:attrNameLst>
                                          <p:attrName>style.visibility</p:attrName>
                                        </p:attrNameLst>
                                      </p:cBhvr>
                                      <p:to>
                                        <p:strVal val="visible"/>
                                      </p:to>
                                    </p:set>
                                    <p:anim calcmode="lin" valueType="num">
                                      <p:cBhvr additive="base">
                                        <p:cTn id="10" dur="500"/>
                                        <p:tgtEl>
                                          <p:spTgt spid="736"/>
                                        </p:tgtEl>
                                        <p:attrNameLst>
                                          <p:attrName>ppt_y</p:attrName>
                                        </p:attrNameLst>
                                      </p:cBhvr>
                                      <p:tavLst>
                                        <p:tav tm="0">
                                          <p:val>
                                            <p:strVal val="#ppt_y+1"/>
                                          </p:val>
                                        </p:tav>
                                        <p:tav tm="100000">
                                          <p:val>
                                            <p:strVal val="#ppt_y"/>
                                          </p:val>
                                        </p:tav>
                                      </p:tavLst>
                                    </p:anim>
                                  </p:childTnLst>
                                </p:cTn>
                              </p:par>
                              <p:par>
                                <p:cTn id="11" presetID="23" presetClass="entr" presetSubtype="16" fill="hold" nodeType="withEffect">
                                  <p:stCondLst>
                                    <p:cond delay="300"/>
                                  </p:stCondLst>
                                  <p:childTnLst>
                                    <p:set>
                                      <p:cBhvr>
                                        <p:cTn id="12" dur="1" fill="hold">
                                          <p:stCondLst>
                                            <p:cond delay="0"/>
                                          </p:stCondLst>
                                        </p:cTn>
                                        <p:tgtEl>
                                          <p:spTgt spid="735"/>
                                        </p:tgtEl>
                                        <p:attrNameLst>
                                          <p:attrName>style.visibility</p:attrName>
                                        </p:attrNameLst>
                                      </p:cBhvr>
                                      <p:to>
                                        <p:strVal val="visible"/>
                                      </p:to>
                                    </p:set>
                                    <p:anim calcmode="lin" valueType="num">
                                      <p:cBhvr additive="base">
                                        <p:cTn id="13" dur="300"/>
                                        <p:tgtEl>
                                          <p:spTgt spid="735"/>
                                        </p:tgtEl>
                                        <p:attrNameLst>
                                          <p:attrName>ppt_w</p:attrName>
                                        </p:attrNameLst>
                                      </p:cBhvr>
                                      <p:tavLst>
                                        <p:tav tm="0">
                                          <p:val>
                                            <p:strVal val="0"/>
                                          </p:val>
                                        </p:tav>
                                        <p:tav tm="100000">
                                          <p:val>
                                            <p:strVal val="#ppt_w"/>
                                          </p:val>
                                        </p:tav>
                                      </p:tavLst>
                                    </p:anim>
                                    <p:anim calcmode="lin" valueType="num">
                                      <p:cBhvr additive="base">
                                        <p:cTn id="14" dur="300"/>
                                        <p:tgtEl>
                                          <p:spTgt spid="735"/>
                                        </p:tgtEl>
                                        <p:attrNameLst>
                                          <p:attrName>ppt_h</p:attrName>
                                        </p:attrNameLst>
                                      </p:cBhvr>
                                      <p:tavLst>
                                        <p:tav tm="0">
                                          <p:val>
                                            <p:strVal val="0"/>
                                          </p:val>
                                        </p:tav>
                                        <p:tav tm="100000">
                                          <p:val>
                                            <p:strVal val="#ppt_h"/>
                                          </p:val>
                                        </p:tav>
                                      </p:tavLst>
                                    </p:anim>
                                  </p:childTnLst>
                                </p:cTn>
                              </p:par>
                            </p:childTnLst>
                          </p:cTn>
                        </p:par>
                        <p:par>
                          <p:cTn id="15" fill="hold">
                            <p:stCondLst>
                              <p:cond delay="500"/>
                            </p:stCondLst>
                            <p:childTnLst>
                              <p:par>
                                <p:cTn id="16" presetID="23" presetClass="entr" presetSubtype="16" fill="hold" nodeType="afterEffect">
                                  <p:stCondLst>
                                    <p:cond delay="0"/>
                                  </p:stCondLst>
                                  <p:childTnLst>
                                    <p:set>
                                      <p:cBhvr>
                                        <p:cTn id="17" dur="1" fill="hold">
                                          <p:stCondLst>
                                            <p:cond delay="0"/>
                                          </p:stCondLst>
                                        </p:cTn>
                                        <p:tgtEl>
                                          <p:spTgt spid="728"/>
                                        </p:tgtEl>
                                        <p:attrNameLst>
                                          <p:attrName>style.visibility</p:attrName>
                                        </p:attrNameLst>
                                      </p:cBhvr>
                                      <p:to>
                                        <p:strVal val="visible"/>
                                      </p:to>
                                    </p:set>
                                    <p:anim calcmode="lin" valueType="num">
                                      <p:cBhvr additive="base">
                                        <p:cTn id="18" dur="500"/>
                                        <p:tgtEl>
                                          <p:spTgt spid="728"/>
                                        </p:tgtEl>
                                        <p:attrNameLst>
                                          <p:attrName>ppt_w</p:attrName>
                                        </p:attrNameLst>
                                      </p:cBhvr>
                                      <p:tavLst>
                                        <p:tav tm="0">
                                          <p:val>
                                            <p:strVal val="0"/>
                                          </p:val>
                                        </p:tav>
                                        <p:tav tm="100000">
                                          <p:val>
                                            <p:strVal val="#ppt_w"/>
                                          </p:val>
                                        </p:tav>
                                      </p:tavLst>
                                    </p:anim>
                                    <p:anim calcmode="lin" valueType="num">
                                      <p:cBhvr additive="base">
                                        <p:cTn id="19" dur="500"/>
                                        <p:tgtEl>
                                          <p:spTgt spid="728"/>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500"/>
                                  </p:stCondLst>
                                  <p:childTnLst>
                                    <p:set>
                                      <p:cBhvr>
                                        <p:cTn id="21" dur="1" fill="hold">
                                          <p:stCondLst>
                                            <p:cond delay="0"/>
                                          </p:stCondLst>
                                        </p:cTn>
                                        <p:tgtEl>
                                          <p:spTgt spid="725"/>
                                        </p:tgtEl>
                                        <p:attrNameLst>
                                          <p:attrName>style.visibility</p:attrName>
                                        </p:attrNameLst>
                                      </p:cBhvr>
                                      <p:to>
                                        <p:strVal val="visible"/>
                                      </p:to>
                                    </p:set>
                                    <p:anim calcmode="lin" valueType="num">
                                      <p:cBhvr additive="base">
                                        <p:cTn id="22" dur="500"/>
                                        <p:tgtEl>
                                          <p:spTgt spid="725"/>
                                        </p:tgtEl>
                                        <p:attrNameLst>
                                          <p:attrName>ppt_w</p:attrName>
                                        </p:attrNameLst>
                                      </p:cBhvr>
                                      <p:tavLst>
                                        <p:tav tm="0">
                                          <p:val>
                                            <p:strVal val="0"/>
                                          </p:val>
                                        </p:tav>
                                        <p:tav tm="100000">
                                          <p:val>
                                            <p:strVal val="#ppt_w"/>
                                          </p:val>
                                        </p:tav>
                                      </p:tavLst>
                                    </p:anim>
                                    <p:anim calcmode="lin" valueType="num">
                                      <p:cBhvr additive="base">
                                        <p:cTn id="23" dur="500"/>
                                        <p:tgtEl>
                                          <p:spTgt spid="725"/>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1000"/>
                                  </p:stCondLst>
                                  <p:childTnLst>
                                    <p:set>
                                      <p:cBhvr>
                                        <p:cTn id="25" dur="1" fill="hold">
                                          <p:stCondLst>
                                            <p:cond delay="0"/>
                                          </p:stCondLst>
                                        </p:cTn>
                                        <p:tgtEl>
                                          <p:spTgt spid="729"/>
                                        </p:tgtEl>
                                        <p:attrNameLst>
                                          <p:attrName>style.visibility</p:attrName>
                                        </p:attrNameLst>
                                      </p:cBhvr>
                                      <p:to>
                                        <p:strVal val="visible"/>
                                      </p:to>
                                    </p:set>
                                    <p:anim calcmode="lin" valueType="num">
                                      <p:cBhvr additive="base">
                                        <p:cTn id="26" dur="500"/>
                                        <p:tgtEl>
                                          <p:spTgt spid="729"/>
                                        </p:tgtEl>
                                        <p:attrNameLst>
                                          <p:attrName>ppt_w</p:attrName>
                                        </p:attrNameLst>
                                      </p:cBhvr>
                                      <p:tavLst>
                                        <p:tav tm="0">
                                          <p:val>
                                            <p:strVal val="0"/>
                                          </p:val>
                                        </p:tav>
                                        <p:tav tm="100000">
                                          <p:val>
                                            <p:strVal val="#ppt_w"/>
                                          </p:val>
                                        </p:tav>
                                      </p:tavLst>
                                    </p:anim>
                                    <p:anim calcmode="lin" valueType="num">
                                      <p:cBhvr additive="base">
                                        <p:cTn id="27" dur="500"/>
                                        <p:tgtEl>
                                          <p:spTgt spid="729"/>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1500"/>
                                  </p:stCondLst>
                                  <p:childTnLst>
                                    <p:set>
                                      <p:cBhvr>
                                        <p:cTn id="29" dur="1" fill="hold">
                                          <p:stCondLst>
                                            <p:cond delay="0"/>
                                          </p:stCondLst>
                                        </p:cTn>
                                        <p:tgtEl>
                                          <p:spTgt spid="724"/>
                                        </p:tgtEl>
                                        <p:attrNameLst>
                                          <p:attrName>style.visibility</p:attrName>
                                        </p:attrNameLst>
                                      </p:cBhvr>
                                      <p:to>
                                        <p:strVal val="visible"/>
                                      </p:to>
                                    </p:set>
                                    <p:anim calcmode="lin" valueType="num">
                                      <p:cBhvr additive="base">
                                        <p:cTn id="30" dur="500"/>
                                        <p:tgtEl>
                                          <p:spTgt spid="724"/>
                                        </p:tgtEl>
                                        <p:attrNameLst>
                                          <p:attrName>ppt_w</p:attrName>
                                        </p:attrNameLst>
                                      </p:cBhvr>
                                      <p:tavLst>
                                        <p:tav tm="0">
                                          <p:val>
                                            <p:strVal val="0"/>
                                          </p:val>
                                        </p:tav>
                                        <p:tav tm="100000">
                                          <p:val>
                                            <p:strVal val="#ppt_w"/>
                                          </p:val>
                                        </p:tav>
                                      </p:tavLst>
                                    </p:anim>
                                    <p:anim calcmode="lin" valueType="num">
                                      <p:cBhvr additive="base">
                                        <p:cTn id="31" dur="500"/>
                                        <p:tgtEl>
                                          <p:spTgt spid="724"/>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2000"/>
                                  </p:stCondLst>
                                  <p:childTnLst>
                                    <p:set>
                                      <p:cBhvr>
                                        <p:cTn id="33" dur="1" fill="hold">
                                          <p:stCondLst>
                                            <p:cond delay="0"/>
                                          </p:stCondLst>
                                        </p:cTn>
                                        <p:tgtEl>
                                          <p:spTgt spid="730"/>
                                        </p:tgtEl>
                                        <p:attrNameLst>
                                          <p:attrName>style.visibility</p:attrName>
                                        </p:attrNameLst>
                                      </p:cBhvr>
                                      <p:to>
                                        <p:strVal val="visible"/>
                                      </p:to>
                                    </p:set>
                                    <p:anim calcmode="lin" valueType="num">
                                      <p:cBhvr additive="base">
                                        <p:cTn id="34" dur="500"/>
                                        <p:tgtEl>
                                          <p:spTgt spid="730"/>
                                        </p:tgtEl>
                                        <p:attrNameLst>
                                          <p:attrName>ppt_w</p:attrName>
                                        </p:attrNameLst>
                                      </p:cBhvr>
                                      <p:tavLst>
                                        <p:tav tm="0">
                                          <p:val>
                                            <p:strVal val="0"/>
                                          </p:val>
                                        </p:tav>
                                        <p:tav tm="100000">
                                          <p:val>
                                            <p:strVal val="#ppt_w"/>
                                          </p:val>
                                        </p:tav>
                                      </p:tavLst>
                                    </p:anim>
                                    <p:anim calcmode="lin" valueType="num">
                                      <p:cBhvr additive="base">
                                        <p:cTn id="35" dur="500"/>
                                        <p:tgtEl>
                                          <p:spTgt spid="730"/>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2500"/>
                                  </p:stCondLst>
                                  <p:childTnLst>
                                    <p:set>
                                      <p:cBhvr>
                                        <p:cTn id="37" dur="1" fill="hold">
                                          <p:stCondLst>
                                            <p:cond delay="0"/>
                                          </p:stCondLst>
                                        </p:cTn>
                                        <p:tgtEl>
                                          <p:spTgt spid="723"/>
                                        </p:tgtEl>
                                        <p:attrNameLst>
                                          <p:attrName>style.visibility</p:attrName>
                                        </p:attrNameLst>
                                      </p:cBhvr>
                                      <p:to>
                                        <p:strVal val="visible"/>
                                      </p:to>
                                    </p:set>
                                    <p:anim calcmode="lin" valueType="num">
                                      <p:cBhvr additive="base">
                                        <p:cTn id="38" dur="500"/>
                                        <p:tgtEl>
                                          <p:spTgt spid="723"/>
                                        </p:tgtEl>
                                        <p:attrNameLst>
                                          <p:attrName>ppt_w</p:attrName>
                                        </p:attrNameLst>
                                      </p:cBhvr>
                                      <p:tavLst>
                                        <p:tav tm="0">
                                          <p:val>
                                            <p:strVal val="0"/>
                                          </p:val>
                                        </p:tav>
                                        <p:tav tm="100000">
                                          <p:val>
                                            <p:strVal val="#ppt_w"/>
                                          </p:val>
                                        </p:tav>
                                      </p:tavLst>
                                    </p:anim>
                                    <p:anim calcmode="lin" valueType="num">
                                      <p:cBhvr additive="base">
                                        <p:cTn id="39" dur="500"/>
                                        <p:tgtEl>
                                          <p:spTgt spid="723"/>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3000"/>
                                  </p:stCondLst>
                                  <p:childTnLst>
                                    <p:set>
                                      <p:cBhvr>
                                        <p:cTn id="41" dur="1" fill="hold">
                                          <p:stCondLst>
                                            <p:cond delay="0"/>
                                          </p:stCondLst>
                                        </p:cTn>
                                        <p:tgtEl>
                                          <p:spTgt spid="726"/>
                                        </p:tgtEl>
                                        <p:attrNameLst>
                                          <p:attrName>style.visibility</p:attrName>
                                        </p:attrNameLst>
                                      </p:cBhvr>
                                      <p:to>
                                        <p:strVal val="visible"/>
                                      </p:to>
                                    </p:set>
                                    <p:anim calcmode="lin" valueType="num">
                                      <p:cBhvr additive="base">
                                        <p:cTn id="42" dur="500"/>
                                        <p:tgtEl>
                                          <p:spTgt spid="726"/>
                                        </p:tgtEl>
                                        <p:attrNameLst>
                                          <p:attrName>ppt_w</p:attrName>
                                        </p:attrNameLst>
                                      </p:cBhvr>
                                      <p:tavLst>
                                        <p:tav tm="0">
                                          <p:val>
                                            <p:strVal val="0"/>
                                          </p:val>
                                        </p:tav>
                                        <p:tav tm="100000">
                                          <p:val>
                                            <p:strVal val="#ppt_w"/>
                                          </p:val>
                                        </p:tav>
                                      </p:tavLst>
                                    </p:anim>
                                    <p:anim calcmode="lin" valueType="num">
                                      <p:cBhvr additive="base">
                                        <p:cTn id="43" dur="500"/>
                                        <p:tgtEl>
                                          <p:spTgt spid="726"/>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3500"/>
                                  </p:stCondLst>
                                  <p:childTnLst>
                                    <p:set>
                                      <p:cBhvr>
                                        <p:cTn id="45" dur="1" fill="hold">
                                          <p:stCondLst>
                                            <p:cond delay="0"/>
                                          </p:stCondLst>
                                        </p:cTn>
                                        <p:tgtEl>
                                          <p:spTgt spid="722"/>
                                        </p:tgtEl>
                                        <p:attrNameLst>
                                          <p:attrName>style.visibility</p:attrName>
                                        </p:attrNameLst>
                                      </p:cBhvr>
                                      <p:to>
                                        <p:strVal val="visible"/>
                                      </p:to>
                                    </p:set>
                                    <p:anim calcmode="lin" valueType="num">
                                      <p:cBhvr additive="base">
                                        <p:cTn id="46" dur="500"/>
                                        <p:tgtEl>
                                          <p:spTgt spid="722"/>
                                        </p:tgtEl>
                                        <p:attrNameLst>
                                          <p:attrName>ppt_w</p:attrName>
                                        </p:attrNameLst>
                                      </p:cBhvr>
                                      <p:tavLst>
                                        <p:tav tm="0">
                                          <p:val>
                                            <p:strVal val="0"/>
                                          </p:val>
                                        </p:tav>
                                        <p:tav tm="100000">
                                          <p:val>
                                            <p:strVal val="#ppt_w"/>
                                          </p:val>
                                        </p:tav>
                                      </p:tavLst>
                                    </p:anim>
                                    <p:anim calcmode="lin" valueType="num">
                                      <p:cBhvr additive="base">
                                        <p:cTn id="47" dur="500"/>
                                        <p:tgtEl>
                                          <p:spTgt spid="722"/>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4000"/>
                                  </p:stCondLst>
                                  <p:childTnLst>
                                    <p:set>
                                      <p:cBhvr>
                                        <p:cTn id="49" dur="1" fill="hold">
                                          <p:stCondLst>
                                            <p:cond delay="0"/>
                                          </p:stCondLst>
                                        </p:cTn>
                                        <p:tgtEl>
                                          <p:spTgt spid="727"/>
                                        </p:tgtEl>
                                        <p:attrNameLst>
                                          <p:attrName>style.visibility</p:attrName>
                                        </p:attrNameLst>
                                      </p:cBhvr>
                                      <p:to>
                                        <p:strVal val="visible"/>
                                      </p:to>
                                    </p:set>
                                    <p:anim calcmode="lin" valueType="num">
                                      <p:cBhvr additive="base">
                                        <p:cTn id="50" dur="500"/>
                                        <p:tgtEl>
                                          <p:spTgt spid="727"/>
                                        </p:tgtEl>
                                        <p:attrNameLst>
                                          <p:attrName>ppt_w</p:attrName>
                                        </p:attrNameLst>
                                      </p:cBhvr>
                                      <p:tavLst>
                                        <p:tav tm="0">
                                          <p:val>
                                            <p:strVal val="0"/>
                                          </p:val>
                                        </p:tav>
                                        <p:tav tm="100000">
                                          <p:val>
                                            <p:strVal val="#ppt_w"/>
                                          </p:val>
                                        </p:tav>
                                      </p:tavLst>
                                    </p:anim>
                                    <p:anim calcmode="lin" valueType="num">
                                      <p:cBhvr additive="base">
                                        <p:cTn id="51" dur="500"/>
                                        <p:tgtEl>
                                          <p:spTgt spid="727"/>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733"/>
                                        </p:tgtEl>
                                        <p:attrNameLst>
                                          <p:attrName>style.visibility</p:attrName>
                                        </p:attrNameLst>
                                      </p:cBhvr>
                                      <p:to>
                                        <p:strVal val="visible"/>
                                      </p:to>
                                    </p:set>
                                    <p:anim calcmode="lin" valueType="num">
                                      <p:cBhvr additive="base">
                                        <p:cTn id="54" dur="500"/>
                                        <p:tgtEl>
                                          <p:spTgt spid="733"/>
                                        </p:tgtEl>
                                        <p:attrNameLst>
                                          <p:attrName>ppt_w</p:attrName>
                                        </p:attrNameLst>
                                      </p:cBhvr>
                                      <p:tavLst>
                                        <p:tav tm="0">
                                          <p:val>
                                            <p:strVal val="0"/>
                                          </p:val>
                                        </p:tav>
                                        <p:tav tm="100000">
                                          <p:val>
                                            <p:strVal val="#ppt_w"/>
                                          </p:val>
                                        </p:tav>
                                      </p:tavLst>
                                    </p:anim>
                                    <p:anim calcmode="lin" valueType="num">
                                      <p:cBhvr additive="base">
                                        <p:cTn id="55" dur="500"/>
                                        <p:tgtEl>
                                          <p:spTgt spid="733"/>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1000"/>
                                  </p:stCondLst>
                                  <p:childTnLst>
                                    <p:set>
                                      <p:cBhvr>
                                        <p:cTn id="57" dur="1" fill="hold">
                                          <p:stCondLst>
                                            <p:cond delay="0"/>
                                          </p:stCondLst>
                                        </p:cTn>
                                        <p:tgtEl>
                                          <p:spTgt spid="731"/>
                                        </p:tgtEl>
                                        <p:attrNameLst>
                                          <p:attrName>style.visibility</p:attrName>
                                        </p:attrNameLst>
                                      </p:cBhvr>
                                      <p:to>
                                        <p:strVal val="visible"/>
                                      </p:to>
                                    </p:set>
                                    <p:anim calcmode="lin" valueType="num">
                                      <p:cBhvr additive="base">
                                        <p:cTn id="58" dur="500"/>
                                        <p:tgtEl>
                                          <p:spTgt spid="731"/>
                                        </p:tgtEl>
                                        <p:attrNameLst>
                                          <p:attrName>ppt_w</p:attrName>
                                        </p:attrNameLst>
                                      </p:cBhvr>
                                      <p:tavLst>
                                        <p:tav tm="0">
                                          <p:val>
                                            <p:strVal val="0"/>
                                          </p:val>
                                        </p:tav>
                                        <p:tav tm="100000">
                                          <p:val>
                                            <p:strVal val="#ppt_w"/>
                                          </p:val>
                                        </p:tav>
                                      </p:tavLst>
                                    </p:anim>
                                    <p:anim calcmode="lin" valueType="num">
                                      <p:cBhvr additive="base">
                                        <p:cTn id="59" dur="500"/>
                                        <p:tgtEl>
                                          <p:spTgt spid="731"/>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3000"/>
                                  </p:stCondLst>
                                  <p:childTnLst>
                                    <p:set>
                                      <p:cBhvr>
                                        <p:cTn id="61" dur="1" fill="hold">
                                          <p:stCondLst>
                                            <p:cond delay="0"/>
                                          </p:stCondLst>
                                        </p:cTn>
                                        <p:tgtEl>
                                          <p:spTgt spid="732"/>
                                        </p:tgtEl>
                                        <p:attrNameLst>
                                          <p:attrName>style.visibility</p:attrName>
                                        </p:attrNameLst>
                                      </p:cBhvr>
                                      <p:to>
                                        <p:strVal val="visible"/>
                                      </p:to>
                                    </p:set>
                                    <p:anim calcmode="lin" valueType="num">
                                      <p:cBhvr additive="base">
                                        <p:cTn id="62" dur="500"/>
                                        <p:tgtEl>
                                          <p:spTgt spid="732"/>
                                        </p:tgtEl>
                                        <p:attrNameLst>
                                          <p:attrName>ppt_w</p:attrName>
                                        </p:attrNameLst>
                                      </p:cBhvr>
                                      <p:tavLst>
                                        <p:tav tm="0">
                                          <p:val>
                                            <p:strVal val="0"/>
                                          </p:val>
                                        </p:tav>
                                        <p:tav tm="100000">
                                          <p:val>
                                            <p:strVal val="#ppt_w"/>
                                          </p:val>
                                        </p:tav>
                                      </p:tavLst>
                                    </p:anim>
                                    <p:anim calcmode="lin" valueType="num">
                                      <p:cBhvr additive="base">
                                        <p:cTn id="63" dur="500"/>
                                        <p:tgtEl>
                                          <p:spTgt spid="732"/>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4000"/>
                                  </p:stCondLst>
                                  <p:childTnLst>
                                    <p:set>
                                      <p:cBhvr>
                                        <p:cTn id="65" dur="1" fill="hold">
                                          <p:stCondLst>
                                            <p:cond delay="0"/>
                                          </p:stCondLst>
                                        </p:cTn>
                                        <p:tgtEl>
                                          <p:spTgt spid="734"/>
                                        </p:tgtEl>
                                        <p:attrNameLst>
                                          <p:attrName>style.visibility</p:attrName>
                                        </p:attrNameLst>
                                      </p:cBhvr>
                                      <p:to>
                                        <p:strVal val="visible"/>
                                      </p:to>
                                    </p:set>
                                    <p:anim calcmode="lin" valueType="num">
                                      <p:cBhvr additive="base">
                                        <p:cTn id="66" dur="500"/>
                                        <p:tgtEl>
                                          <p:spTgt spid="734"/>
                                        </p:tgtEl>
                                        <p:attrNameLst>
                                          <p:attrName>ppt_w</p:attrName>
                                        </p:attrNameLst>
                                      </p:cBhvr>
                                      <p:tavLst>
                                        <p:tav tm="0">
                                          <p:val>
                                            <p:strVal val="0"/>
                                          </p:val>
                                        </p:tav>
                                        <p:tav tm="100000">
                                          <p:val>
                                            <p:strVal val="#ppt_w"/>
                                          </p:val>
                                        </p:tav>
                                      </p:tavLst>
                                    </p:anim>
                                    <p:anim calcmode="lin" valueType="num">
                                      <p:cBhvr additive="base">
                                        <p:cTn id="67" dur="500"/>
                                        <p:tgtEl>
                                          <p:spTgt spid="734"/>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2000"/>
                                  </p:stCondLst>
                                  <p:childTnLst>
                                    <p:set>
                                      <p:cBhvr>
                                        <p:cTn id="69" dur="1" fill="hold">
                                          <p:stCondLst>
                                            <p:cond delay="0"/>
                                          </p:stCondLst>
                                        </p:cTn>
                                        <p:tgtEl>
                                          <p:spTgt spid="738"/>
                                        </p:tgtEl>
                                        <p:attrNameLst>
                                          <p:attrName>style.visibility</p:attrName>
                                        </p:attrNameLst>
                                      </p:cBhvr>
                                      <p:to>
                                        <p:strVal val="visible"/>
                                      </p:to>
                                    </p:set>
                                    <p:anim calcmode="lin" valueType="num">
                                      <p:cBhvr additive="base">
                                        <p:cTn id="70" dur="500"/>
                                        <p:tgtEl>
                                          <p:spTgt spid="738"/>
                                        </p:tgtEl>
                                        <p:attrNameLst>
                                          <p:attrName>ppt_w</p:attrName>
                                        </p:attrNameLst>
                                      </p:cBhvr>
                                      <p:tavLst>
                                        <p:tav tm="0">
                                          <p:val>
                                            <p:strVal val="0"/>
                                          </p:val>
                                        </p:tav>
                                        <p:tav tm="100000">
                                          <p:val>
                                            <p:strVal val="#ppt_w"/>
                                          </p:val>
                                        </p:tav>
                                      </p:tavLst>
                                    </p:anim>
                                    <p:anim calcmode="lin" valueType="num">
                                      <p:cBhvr additive="base">
                                        <p:cTn id="71" dur="500"/>
                                        <p:tgtEl>
                                          <p:spTgt spid="738"/>
                                        </p:tgtEl>
                                        <p:attrNameLst>
                                          <p:attrName>ppt_h</p:attrName>
                                        </p:attrNameLst>
                                      </p:cBhvr>
                                      <p:tavLst>
                                        <p:tav tm="0">
                                          <p:val>
                                            <p:strVal val="0"/>
                                          </p:val>
                                        </p:tav>
                                        <p:tav tm="100000">
                                          <p:val>
                                            <p:strVal val="#ppt_h"/>
                                          </p:val>
                                        </p:tav>
                                      </p:tavLst>
                                    </p:anim>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739"/>
                                        </p:tgtEl>
                                        <p:attrNameLst>
                                          <p:attrName>style.visibility</p:attrName>
                                        </p:attrNameLst>
                                      </p:cBhvr>
                                      <p:to>
                                        <p:strVal val="visible"/>
                                      </p:to>
                                    </p:set>
                                    <p:animEffect transition="in" filter="fade">
                                      <p:cBhvr>
                                        <p:cTn id="75" dur="500"/>
                                        <p:tgtEl>
                                          <p:spTgt spid="739"/>
                                        </p:tgtEl>
                                      </p:cBhvr>
                                    </p:animEffect>
                                  </p:childTnLst>
                                </p:cTn>
                              </p:par>
                              <p:par>
                                <p:cTn id="76" presetID="10" presetClass="entr" presetSubtype="0" fill="hold" nodeType="withEffect">
                                  <p:stCondLst>
                                    <p:cond delay="0"/>
                                  </p:stCondLst>
                                  <p:childTnLst>
                                    <p:set>
                                      <p:cBhvr>
                                        <p:cTn id="77" dur="1" fill="hold">
                                          <p:stCondLst>
                                            <p:cond delay="0"/>
                                          </p:stCondLst>
                                        </p:cTn>
                                        <p:tgtEl>
                                          <p:spTgt spid="740"/>
                                        </p:tgtEl>
                                        <p:attrNameLst>
                                          <p:attrName>style.visibility</p:attrName>
                                        </p:attrNameLst>
                                      </p:cBhvr>
                                      <p:to>
                                        <p:strVal val="visible"/>
                                      </p:to>
                                    </p:set>
                                    <p:animEffect transition="in" filter="fade">
                                      <p:cBhvr>
                                        <p:cTn id="78" dur="500"/>
                                        <p:tgtEl>
                                          <p:spTgt spid="740"/>
                                        </p:tgtEl>
                                      </p:cBhvr>
                                    </p:animEffect>
                                  </p:childTnLst>
                                </p:cTn>
                              </p:par>
                              <p:par>
                                <p:cTn id="79" presetID="10" presetClass="entr" presetSubtype="0" fill="hold" nodeType="withEffect">
                                  <p:stCondLst>
                                    <p:cond delay="0"/>
                                  </p:stCondLst>
                                  <p:childTnLst>
                                    <p:set>
                                      <p:cBhvr>
                                        <p:cTn id="80" dur="1" fill="hold">
                                          <p:stCondLst>
                                            <p:cond delay="0"/>
                                          </p:stCondLst>
                                        </p:cTn>
                                        <p:tgtEl>
                                          <p:spTgt spid="741"/>
                                        </p:tgtEl>
                                        <p:attrNameLst>
                                          <p:attrName>style.visibility</p:attrName>
                                        </p:attrNameLst>
                                      </p:cBhvr>
                                      <p:to>
                                        <p:strVal val="visible"/>
                                      </p:to>
                                    </p:set>
                                    <p:animEffect transition="in" filter="fade">
                                      <p:cBhvr>
                                        <p:cTn id="81" dur="500"/>
                                        <p:tgtEl>
                                          <p:spTgt spid="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27"/>
          <p:cNvSpPr txBox="1"/>
          <p:nvPr/>
        </p:nvSpPr>
        <p:spPr>
          <a:xfrm>
            <a:off x="1379666" y="311682"/>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F25F1E"/>
                </a:solidFill>
                <a:latin typeface="Open Sans SemiBold"/>
                <a:ea typeface="Open Sans SemiBold"/>
                <a:cs typeface="Open Sans SemiBold"/>
                <a:sym typeface="Open Sans SemiBold"/>
              </a:rPr>
              <a:t>Indigenous Older Adult Learners 1 (65+)</a:t>
            </a:r>
            <a:endParaRPr sz="2800" b="1" i="1" u="none" strike="noStrike" cap="none">
              <a:solidFill>
                <a:srgbClr val="F25F1E"/>
              </a:solidFill>
              <a:latin typeface="Open Sans SemiBold"/>
              <a:ea typeface="Open Sans SemiBold"/>
              <a:cs typeface="Open Sans SemiBold"/>
              <a:sym typeface="Open Sans SemiBold"/>
            </a:endParaRPr>
          </a:p>
        </p:txBody>
      </p:sp>
      <p:sp>
        <p:nvSpPr>
          <p:cNvPr id="747" name="Google Shape;747;p27"/>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8" name="Google Shape;748;p27"/>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49" name="Google Shape;749;p27">
            <a:hlinkClick r:id="rId3" action="ppaction://hlinksldjump"/>
          </p:cNvPr>
          <p:cNvPicPr preferRelativeResize="0"/>
          <p:nvPr/>
        </p:nvPicPr>
        <p:blipFill rotWithShape="1">
          <a:blip r:embed="rId4">
            <a:alphaModFix/>
          </a:blip>
          <a:srcRect/>
          <a:stretch/>
        </p:blipFill>
        <p:spPr>
          <a:xfrm>
            <a:off x="-4011" y="0"/>
            <a:ext cx="914479" cy="914479"/>
          </a:xfrm>
          <a:prstGeom prst="rect">
            <a:avLst/>
          </a:prstGeom>
          <a:noFill/>
          <a:ln>
            <a:noFill/>
          </a:ln>
        </p:spPr>
      </p:pic>
      <p:pic>
        <p:nvPicPr>
          <p:cNvPr id="750" name="Google Shape;750;p27">
            <a:hlinkClick r:id="rId5" action="ppaction://hlinksldjump"/>
          </p:cNvPr>
          <p:cNvPicPr preferRelativeResize="0"/>
          <p:nvPr/>
        </p:nvPicPr>
        <p:blipFill rotWithShape="1">
          <a:blip r:embed="rId6">
            <a:alphaModFix/>
          </a:blip>
          <a:srcRect/>
          <a:stretch/>
        </p:blipFill>
        <p:spPr>
          <a:xfrm>
            <a:off x="11281532" y="-1"/>
            <a:ext cx="914479" cy="914479"/>
          </a:xfrm>
          <a:prstGeom prst="rect">
            <a:avLst/>
          </a:prstGeom>
          <a:noFill/>
          <a:ln>
            <a:noFill/>
          </a:ln>
        </p:spPr>
      </p:pic>
      <p:pic>
        <p:nvPicPr>
          <p:cNvPr id="751" name="Google Shape;751;p27">
            <a:hlinkClick r:id="rId7" action="ppaction://hlinksldjump"/>
          </p:cNvPr>
          <p:cNvPicPr preferRelativeResize="0"/>
          <p:nvPr/>
        </p:nvPicPr>
        <p:blipFill rotWithShape="1">
          <a:blip r:embed="rId8">
            <a:alphaModFix/>
          </a:blip>
          <a:srcRect/>
          <a:stretch/>
        </p:blipFill>
        <p:spPr>
          <a:xfrm>
            <a:off x="11281532" y="6029285"/>
            <a:ext cx="914479" cy="914479"/>
          </a:xfrm>
          <a:prstGeom prst="rect">
            <a:avLst/>
          </a:prstGeom>
          <a:noFill/>
          <a:ln>
            <a:noFill/>
          </a:ln>
        </p:spPr>
      </p:pic>
      <p:pic>
        <p:nvPicPr>
          <p:cNvPr id="752" name="Google Shape;752;p27"/>
          <p:cNvPicPr preferRelativeResize="0"/>
          <p:nvPr/>
        </p:nvPicPr>
        <p:blipFill>
          <a:blip r:embed="rId9">
            <a:alphaModFix/>
          </a:blip>
          <a:stretch>
            <a:fillRect/>
          </a:stretch>
        </p:blipFill>
        <p:spPr>
          <a:xfrm>
            <a:off x="776475" y="1522175"/>
            <a:ext cx="4962050" cy="3731800"/>
          </a:xfrm>
          <a:prstGeom prst="rect">
            <a:avLst/>
          </a:prstGeom>
          <a:noFill/>
          <a:ln>
            <a:noFill/>
          </a:ln>
        </p:spPr>
      </p:pic>
      <p:sp>
        <p:nvSpPr>
          <p:cNvPr id="753" name="Google Shape;753;p27"/>
          <p:cNvSpPr txBox="1"/>
          <p:nvPr/>
        </p:nvSpPr>
        <p:spPr>
          <a:xfrm>
            <a:off x="5941425" y="1440350"/>
            <a:ext cx="5172000" cy="51411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Calibri"/>
              <a:buChar char="●"/>
            </a:pPr>
            <a:r>
              <a:rPr lang="en-US">
                <a:latin typeface="Open Sans"/>
                <a:ea typeface="Open Sans"/>
                <a:cs typeface="Open Sans"/>
                <a:sym typeface="Open Sans"/>
              </a:rPr>
              <a:t>Between </a:t>
            </a:r>
            <a:r>
              <a:rPr lang="en-US" b="1">
                <a:latin typeface="Open Sans"/>
                <a:ea typeface="Open Sans"/>
                <a:cs typeface="Open Sans"/>
                <a:sym typeface="Open Sans"/>
              </a:rPr>
              <a:t>40 and 50% </a:t>
            </a:r>
            <a:r>
              <a:rPr lang="en-US">
                <a:latin typeface="Open Sans"/>
                <a:ea typeface="Open Sans"/>
                <a:cs typeface="Open Sans"/>
                <a:sym typeface="Open Sans"/>
              </a:rPr>
              <a:t>of Indigenous people age 65 to 74 have no certificate, diploma, or degree </a:t>
            </a:r>
            <a:r>
              <a:rPr lang="en-US" i="1">
                <a:latin typeface="Open Sans"/>
                <a:ea typeface="Open Sans"/>
                <a:cs typeface="Open Sans"/>
                <a:sym typeface="Open Sans"/>
              </a:rPr>
              <a:t>(Stats Canada, Aboriginal Peoples Survey, 2012) </a:t>
            </a:r>
            <a:endParaRPr i="1">
              <a:latin typeface="Open Sans"/>
              <a:ea typeface="Open Sans"/>
              <a:cs typeface="Open Sans"/>
              <a:sym typeface="Open Sans"/>
            </a:endParaRPr>
          </a:p>
          <a:p>
            <a:pPr marL="457200" lvl="0" indent="0" algn="l" rtl="0">
              <a:spcBef>
                <a:spcPts val="0"/>
              </a:spcBef>
              <a:spcAft>
                <a:spcPts val="0"/>
              </a:spcAft>
              <a:buNone/>
            </a:pPr>
            <a:endParaRPr>
              <a:latin typeface="Open Sans"/>
              <a:ea typeface="Open Sans"/>
              <a:cs typeface="Open Sans"/>
              <a:sym typeface="Open Sans"/>
            </a:endParaRPr>
          </a:p>
          <a:p>
            <a:pPr marL="45720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Calibri"/>
              <a:buChar char="●"/>
            </a:pPr>
            <a:r>
              <a:rPr lang="en-US" b="1">
                <a:latin typeface="Open Sans"/>
                <a:ea typeface="Open Sans"/>
                <a:cs typeface="Open Sans"/>
                <a:sym typeface="Open Sans"/>
              </a:rPr>
              <a:t>60% </a:t>
            </a:r>
            <a:r>
              <a:rPr lang="en-US">
                <a:latin typeface="Open Sans"/>
                <a:ea typeface="Open Sans"/>
                <a:cs typeface="Open Sans"/>
                <a:sym typeface="Open Sans"/>
              </a:rPr>
              <a:t>of Indigenous people 75 years and older do not have a certificate, diploma, or degree</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This is linked to the fact that </a:t>
            </a:r>
            <a:r>
              <a:rPr lang="en-US" b="1">
                <a:latin typeface="Open Sans"/>
                <a:ea typeface="Open Sans"/>
                <a:cs typeface="Open Sans"/>
                <a:sym typeface="Open Sans"/>
              </a:rPr>
              <a:t>23%</a:t>
            </a:r>
            <a:r>
              <a:rPr lang="en-US">
                <a:latin typeface="Open Sans"/>
                <a:ea typeface="Open Sans"/>
                <a:cs typeface="Open Sans"/>
                <a:sym typeface="Open Sans"/>
              </a:rPr>
              <a:t> of Indigenous seniors have low income and have food insecurity </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The Camosun Indigenous Advisor has worked with someone as old as </a:t>
            </a:r>
            <a:r>
              <a:rPr lang="en-US" b="1">
                <a:latin typeface="Open Sans"/>
                <a:ea typeface="Open Sans"/>
                <a:cs typeface="Open Sans"/>
                <a:sym typeface="Open Sans"/>
              </a:rPr>
              <a:t>78</a:t>
            </a:r>
            <a:r>
              <a:rPr lang="en-US">
                <a:latin typeface="Open Sans"/>
                <a:ea typeface="Open Sans"/>
                <a:cs typeface="Open Sans"/>
                <a:sym typeface="Open Sans"/>
              </a:rPr>
              <a:t> but most adults they work with are young adults</a:t>
            </a:r>
            <a:endParaRPr>
              <a:latin typeface="Open Sans"/>
              <a:ea typeface="Open Sans"/>
              <a:cs typeface="Open Sans"/>
              <a:sym typeface="Open Sans"/>
            </a:endParaRPr>
          </a:p>
          <a:p>
            <a:pPr marL="45720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The Victoria Native Friendship Centre (VNFC) has some programs such as a storytelling circle and the Aboriginal Speech Language Program (which supports pre-literacy skills development). The Bruce Parisian library has a mandate to support literacy programs but they weren’t able to give any data. </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p:txBody>
      </p:sp>
      <p:sp>
        <p:nvSpPr>
          <p:cNvPr id="754" name="Google Shape;754;p27"/>
          <p:cNvSpPr txBox="1"/>
          <p:nvPr/>
        </p:nvSpPr>
        <p:spPr>
          <a:xfrm>
            <a:off x="605600" y="6286425"/>
            <a:ext cx="10377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055080"/>
                </a:solidFill>
                <a:latin typeface="Calibri"/>
                <a:ea typeface="Calibri"/>
                <a:cs typeface="Calibri"/>
                <a:sym typeface="Calibri"/>
              </a:rPr>
              <a:t>Click here for more information: https://www150.statcan.gc.ca/n1/pub/89-653-x/89-653-x2017013-eng.pdf</a:t>
            </a:r>
            <a:endParaRPr>
              <a:solidFill>
                <a:srgbClr val="05508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46"/>
                                        </p:tgtEl>
                                        <p:attrNameLst>
                                          <p:attrName>style.visibility</p:attrName>
                                        </p:attrNameLst>
                                      </p:cBhvr>
                                      <p:to>
                                        <p:strVal val="visible"/>
                                      </p:to>
                                    </p:set>
                                    <p:anim calcmode="lin" valueType="num">
                                      <p:cBhvr additive="base">
                                        <p:cTn id="7" dur="750"/>
                                        <p:tgtEl>
                                          <p:spTgt spid="746"/>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749"/>
                                        </p:tgtEl>
                                        <p:attrNameLst>
                                          <p:attrName>style.visibility</p:attrName>
                                        </p:attrNameLst>
                                      </p:cBhvr>
                                      <p:to>
                                        <p:strVal val="visible"/>
                                      </p:to>
                                    </p:set>
                                    <p:animEffect transition="in" filter="fade">
                                      <p:cBhvr>
                                        <p:cTn id="11" dur="500"/>
                                        <p:tgtEl>
                                          <p:spTgt spid="749"/>
                                        </p:tgtEl>
                                      </p:cBhvr>
                                    </p:animEffect>
                                  </p:childTnLst>
                                </p:cTn>
                              </p:par>
                              <p:par>
                                <p:cTn id="12" presetID="10" presetClass="entr" presetSubtype="0" fill="hold" nodeType="withEffect">
                                  <p:stCondLst>
                                    <p:cond delay="0"/>
                                  </p:stCondLst>
                                  <p:childTnLst>
                                    <p:set>
                                      <p:cBhvr>
                                        <p:cTn id="13" dur="1" fill="hold">
                                          <p:stCondLst>
                                            <p:cond delay="0"/>
                                          </p:stCondLst>
                                        </p:cTn>
                                        <p:tgtEl>
                                          <p:spTgt spid="750"/>
                                        </p:tgtEl>
                                        <p:attrNameLst>
                                          <p:attrName>style.visibility</p:attrName>
                                        </p:attrNameLst>
                                      </p:cBhvr>
                                      <p:to>
                                        <p:strVal val="visible"/>
                                      </p:to>
                                    </p:set>
                                    <p:animEffect transition="in" filter="fade">
                                      <p:cBhvr>
                                        <p:cTn id="14" dur="500"/>
                                        <p:tgtEl>
                                          <p:spTgt spid="750"/>
                                        </p:tgtEl>
                                      </p:cBhvr>
                                    </p:animEffect>
                                  </p:childTnLst>
                                </p:cTn>
                              </p:par>
                              <p:par>
                                <p:cTn id="15" presetID="10" presetClass="entr" presetSubtype="0" fill="hold" nodeType="withEffect">
                                  <p:stCondLst>
                                    <p:cond delay="0"/>
                                  </p:stCondLst>
                                  <p:childTnLst>
                                    <p:set>
                                      <p:cBhvr>
                                        <p:cTn id="16" dur="1" fill="hold">
                                          <p:stCondLst>
                                            <p:cond delay="0"/>
                                          </p:stCondLst>
                                        </p:cTn>
                                        <p:tgtEl>
                                          <p:spTgt spid="751"/>
                                        </p:tgtEl>
                                        <p:attrNameLst>
                                          <p:attrName>style.visibility</p:attrName>
                                        </p:attrNameLst>
                                      </p:cBhvr>
                                      <p:to>
                                        <p:strVal val="visible"/>
                                      </p:to>
                                    </p:set>
                                    <p:animEffect transition="in" filter="fade">
                                      <p:cBhvr>
                                        <p:cTn id="17" dur="500"/>
                                        <p:tgtEl>
                                          <p:spTgt spid="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gc91e136472_0_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rgbClr val="F25F1E"/>
                </a:solidFill>
              </a:rPr>
              <a:t>Indigenous Older Adult Learners 2</a:t>
            </a:r>
            <a:endParaRPr>
              <a:solidFill>
                <a:srgbClr val="F25F1E"/>
              </a:solidFill>
            </a:endParaRPr>
          </a:p>
        </p:txBody>
      </p:sp>
      <p:sp>
        <p:nvSpPr>
          <p:cNvPr id="760" name="Google Shape;760;gc91e136472_0_6"/>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1700"/>
              <a:t>The nations and the school districts they are part of. </a:t>
            </a:r>
            <a:endParaRPr sz="1700"/>
          </a:p>
          <a:p>
            <a:pPr marL="0" lvl="0" indent="0" algn="l" rtl="0">
              <a:spcBef>
                <a:spcPts val="1000"/>
              </a:spcBef>
              <a:spcAft>
                <a:spcPts val="0"/>
              </a:spcAft>
              <a:buNone/>
            </a:pPr>
            <a:endParaRPr sz="1700"/>
          </a:p>
          <a:p>
            <a:pPr marL="0" lvl="0" indent="0" algn="l" rtl="0">
              <a:spcBef>
                <a:spcPts val="1000"/>
              </a:spcBef>
              <a:spcAft>
                <a:spcPts val="0"/>
              </a:spcAft>
              <a:buClr>
                <a:schemeClr val="dk1"/>
              </a:buClr>
              <a:buSzPts val="1100"/>
              <a:buFont typeface="Arial"/>
              <a:buNone/>
            </a:pPr>
            <a:r>
              <a:rPr lang="en-US" sz="1700"/>
              <a:t>Songhees (SD 61)</a:t>
            </a:r>
            <a:endParaRPr sz="1700"/>
          </a:p>
          <a:p>
            <a:pPr marL="0" lvl="0" indent="0" algn="l" rtl="0">
              <a:spcBef>
                <a:spcPts val="1000"/>
              </a:spcBef>
              <a:spcAft>
                <a:spcPts val="0"/>
              </a:spcAft>
              <a:buClr>
                <a:schemeClr val="dk1"/>
              </a:buClr>
              <a:buSzPts val="1100"/>
              <a:buFont typeface="Arial"/>
              <a:buNone/>
            </a:pPr>
            <a:r>
              <a:rPr lang="en-US" sz="1700"/>
              <a:t>Esquimalt (SD 61)</a:t>
            </a:r>
            <a:endParaRPr sz="1700"/>
          </a:p>
          <a:p>
            <a:pPr marL="0" lvl="0" indent="0" algn="l" rtl="0">
              <a:spcBef>
                <a:spcPts val="1000"/>
              </a:spcBef>
              <a:spcAft>
                <a:spcPts val="0"/>
              </a:spcAft>
              <a:buClr>
                <a:schemeClr val="dk1"/>
              </a:buClr>
              <a:buSzPts val="1100"/>
              <a:buFont typeface="Arial"/>
              <a:buNone/>
            </a:pPr>
            <a:r>
              <a:rPr lang="en-US" sz="1700"/>
              <a:t>Tsawout (SD 63)</a:t>
            </a:r>
            <a:endParaRPr sz="1700"/>
          </a:p>
          <a:p>
            <a:pPr marL="0" lvl="0" indent="0" algn="l" rtl="0">
              <a:spcBef>
                <a:spcPts val="1000"/>
              </a:spcBef>
              <a:spcAft>
                <a:spcPts val="0"/>
              </a:spcAft>
              <a:buClr>
                <a:schemeClr val="dk1"/>
              </a:buClr>
              <a:buSzPts val="1100"/>
              <a:buFont typeface="Arial"/>
              <a:buNone/>
            </a:pPr>
            <a:r>
              <a:rPr lang="en-US" sz="1700"/>
              <a:t>Tseycum (SD 63)</a:t>
            </a:r>
            <a:endParaRPr sz="1700"/>
          </a:p>
          <a:p>
            <a:pPr marL="0" lvl="0" indent="0" algn="l" rtl="0">
              <a:spcBef>
                <a:spcPts val="1000"/>
              </a:spcBef>
              <a:spcAft>
                <a:spcPts val="0"/>
              </a:spcAft>
              <a:buClr>
                <a:schemeClr val="dk1"/>
              </a:buClr>
              <a:buSzPts val="1100"/>
              <a:buFont typeface="Arial"/>
              <a:buNone/>
            </a:pPr>
            <a:r>
              <a:rPr lang="en-US" sz="1700"/>
              <a:t>Pauquachin (SD 63)</a:t>
            </a:r>
            <a:endParaRPr sz="1700"/>
          </a:p>
          <a:p>
            <a:pPr marL="0" lvl="0" indent="0" algn="l" rtl="0">
              <a:spcBef>
                <a:spcPts val="1000"/>
              </a:spcBef>
              <a:spcAft>
                <a:spcPts val="0"/>
              </a:spcAft>
              <a:buClr>
                <a:schemeClr val="dk1"/>
              </a:buClr>
              <a:buSzPts val="1100"/>
              <a:buFont typeface="Arial"/>
              <a:buNone/>
            </a:pPr>
            <a:r>
              <a:rPr lang="en-US" sz="1700"/>
              <a:t>Tsartlip (SD 63)</a:t>
            </a:r>
            <a:endParaRPr sz="1700"/>
          </a:p>
          <a:p>
            <a:pPr marL="0" lvl="0" indent="0" algn="l" rtl="0">
              <a:spcBef>
                <a:spcPts val="1000"/>
              </a:spcBef>
              <a:spcAft>
                <a:spcPts val="0"/>
              </a:spcAft>
              <a:buClr>
                <a:schemeClr val="dk1"/>
              </a:buClr>
              <a:buSzPts val="1100"/>
              <a:buFont typeface="Arial"/>
              <a:buNone/>
            </a:pPr>
            <a:r>
              <a:rPr lang="en-US" sz="1700"/>
              <a:t>Scia'new (SD 62)</a:t>
            </a:r>
            <a:endParaRPr sz="1700"/>
          </a:p>
          <a:p>
            <a:pPr marL="0" lvl="0" indent="0" algn="l" rtl="0">
              <a:spcBef>
                <a:spcPts val="1000"/>
              </a:spcBef>
              <a:spcAft>
                <a:spcPts val="0"/>
              </a:spcAft>
              <a:buClr>
                <a:schemeClr val="dk1"/>
              </a:buClr>
              <a:buSzPts val="1100"/>
              <a:buFont typeface="Arial"/>
              <a:buNone/>
            </a:pPr>
            <a:r>
              <a:rPr lang="en-US" sz="1700"/>
              <a:t>T'souke (SD 62)</a:t>
            </a:r>
            <a:endParaRPr sz="1600"/>
          </a:p>
          <a:p>
            <a:pPr marL="0" lvl="0" indent="0" algn="l" rtl="0">
              <a:spcBef>
                <a:spcPts val="1000"/>
              </a:spcBef>
              <a:spcAft>
                <a:spcPts val="0"/>
              </a:spcAft>
              <a:buClr>
                <a:schemeClr val="dk1"/>
              </a:buClr>
              <a:buSzPts val="1100"/>
              <a:buFont typeface="Arial"/>
              <a:buNone/>
            </a:pPr>
            <a:r>
              <a:rPr lang="en-US" sz="1700"/>
              <a:t>Pacheedaht (SD 62)</a:t>
            </a:r>
            <a:endParaRPr sz="1700"/>
          </a:p>
          <a:p>
            <a:pPr marL="0" lvl="0" indent="0" algn="l" rtl="0">
              <a:spcBef>
                <a:spcPts val="1000"/>
              </a:spcBef>
              <a:spcAft>
                <a:spcPts val="0"/>
              </a:spcAft>
              <a:buClr>
                <a:schemeClr val="dk1"/>
              </a:buClr>
              <a:buSzPts val="1100"/>
              <a:buFont typeface="Arial"/>
              <a:buNone/>
            </a:pPr>
            <a:r>
              <a:rPr lang="en-US" sz="1700"/>
              <a:t>Malahat (they are in our catchment zone as a nation, but they don't sit in the school districts I primarily work with)</a:t>
            </a:r>
            <a:endParaRPr sz="1700"/>
          </a:p>
          <a:p>
            <a:pPr marL="0" lvl="0" indent="0" algn="l" rtl="0">
              <a:spcBef>
                <a:spcPts val="1000"/>
              </a:spcBef>
              <a:spcAft>
                <a:spcPts val="0"/>
              </a:spcAft>
              <a:buClr>
                <a:schemeClr val="dk1"/>
              </a:buClr>
              <a:buSzPts val="1100"/>
              <a:buFont typeface="Arial"/>
              <a:buNone/>
            </a:pPr>
            <a:endParaRPr sz="1900"/>
          </a:p>
          <a:p>
            <a:pPr marL="0" lvl="0" indent="0" algn="l" rtl="0">
              <a:spcBef>
                <a:spcPts val="1000"/>
              </a:spcBef>
              <a:spcAft>
                <a:spcPts val="0"/>
              </a:spcAft>
              <a:buNone/>
            </a:pPr>
            <a:endParaRPr sz="1900"/>
          </a:p>
        </p:txBody>
      </p:sp>
      <p:pic>
        <p:nvPicPr>
          <p:cNvPr id="761" name="Google Shape;761;gc91e136472_0_6"/>
          <p:cNvPicPr preferRelativeResize="0"/>
          <p:nvPr/>
        </p:nvPicPr>
        <p:blipFill>
          <a:blip r:embed="rId3">
            <a:alphaModFix/>
          </a:blip>
          <a:stretch>
            <a:fillRect/>
          </a:stretch>
        </p:blipFill>
        <p:spPr>
          <a:xfrm>
            <a:off x="9202650" y="1690825"/>
            <a:ext cx="1905000" cy="1428750"/>
          </a:xfrm>
          <a:prstGeom prst="rect">
            <a:avLst/>
          </a:prstGeom>
          <a:noFill/>
          <a:ln>
            <a:noFill/>
          </a:ln>
        </p:spPr>
      </p:pic>
      <p:pic>
        <p:nvPicPr>
          <p:cNvPr id="762" name="Google Shape;762;gc91e136472_0_6"/>
          <p:cNvPicPr preferRelativeResize="0"/>
          <p:nvPr/>
        </p:nvPicPr>
        <p:blipFill>
          <a:blip r:embed="rId4">
            <a:alphaModFix/>
          </a:blip>
          <a:stretch>
            <a:fillRect/>
          </a:stretch>
        </p:blipFill>
        <p:spPr>
          <a:xfrm>
            <a:off x="9275173" y="3373525"/>
            <a:ext cx="1759950" cy="1759975"/>
          </a:xfrm>
          <a:prstGeom prst="rect">
            <a:avLst/>
          </a:prstGeom>
          <a:noFill/>
          <a:ln>
            <a:noFill/>
          </a:ln>
        </p:spPr>
      </p:pic>
      <p:pic>
        <p:nvPicPr>
          <p:cNvPr id="763" name="Google Shape;763;gc91e136472_0_6"/>
          <p:cNvPicPr preferRelativeResize="0"/>
          <p:nvPr/>
        </p:nvPicPr>
        <p:blipFill>
          <a:blip r:embed="rId5">
            <a:alphaModFix/>
          </a:blip>
          <a:stretch>
            <a:fillRect/>
          </a:stretch>
        </p:blipFill>
        <p:spPr>
          <a:xfrm>
            <a:off x="7349950" y="2549025"/>
            <a:ext cx="1759950" cy="1759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28"/>
          <p:cNvSpPr txBox="1"/>
          <p:nvPr/>
        </p:nvSpPr>
        <p:spPr>
          <a:xfrm>
            <a:off x="1379666" y="244281"/>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C00000"/>
                </a:solidFill>
                <a:latin typeface="Open Sans SemiBold"/>
                <a:ea typeface="Open Sans SemiBold"/>
                <a:cs typeface="Open Sans SemiBold"/>
                <a:sym typeface="Open Sans SemiBold"/>
              </a:rPr>
              <a:t>Newcomers and English Language Learners (65+) </a:t>
            </a:r>
            <a:endParaRPr sz="2800" b="1" i="1" u="none" strike="noStrike" cap="none">
              <a:solidFill>
                <a:srgbClr val="C00000"/>
              </a:solidFill>
              <a:latin typeface="Open Sans SemiBold"/>
              <a:ea typeface="Open Sans SemiBold"/>
              <a:cs typeface="Open Sans SemiBold"/>
              <a:sym typeface="Open Sans SemiBold"/>
            </a:endParaRPr>
          </a:p>
        </p:txBody>
      </p:sp>
      <p:sp>
        <p:nvSpPr>
          <p:cNvPr id="769" name="Google Shape;769;p28"/>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0" name="Google Shape;770;p28"/>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71" name="Google Shape;771;p28">
            <a:hlinkClick r:id="rId3" action="ppaction://hlinksldjump"/>
          </p:cNvPr>
          <p:cNvPicPr preferRelativeResize="0"/>
          <p:nvPr/>
        </p:nvPicPr>
        <p:blipFill rotWithShape="1">
          <a:blip r:embed="rId4">
            <a:alphaModFix/>
          </a:blip>
          <a:srcRect/>
          <a:stretch/>
        </p:blipFill>
        <p:spPr>
          <a:xfrm>
            <a:off x="-4011" y="-3814"/>
            <a:ext cx="914479" cy="914479"/>
          </a:xfrm>
          <a:prstGeom prst="rect">
            <a:avLst/>
          </a:prstGeom>
          <a:noFill/>
          <a:ln>
            <a:noFill/>
          </a:ln>
        </p:spPr>
      </p:pic>
      <p:pic>
        <p:nvPicPr>
          <p:cNvPr id="772" name="Google Shape;772;p28">
            <a:hlinkClick r:id="rId5" action="ppaction://hlinksldjump"/>
          </p:cNvPr>
          <p:cNvPicPr preferRelativeResize="0"/>
          <p:nvPr/>
        </p:nvPicPr>
        <p:blipFill rotWithShape="1">
          <a:blip r:embed="rId6">
            <a:alphaModFix/>
          </a:blip>
          <a:srcRect/>
          <a:stretch/>
        </p:blipFill>
        <p:spPr>
          <a:xfrm>
            <a:off x="11277521" y="-22864"/>
            <a:ext cx="914479" cy="914479"/>
          </a:xfrm>
          <a:prstGeom prst="rect">
            <a:avLst/>
          </a:prstGeom>
          <a:noFill/>
          <a:ln>
            <a:noFill/>
          </a:ln>
        </p:spPr>
      </p:pic>
      <p:pic>
        <p:nvPicPr>
          <p:cNvPr id="773" name="Google Shape;773;p28">
            <a:hlinkClick r:id="rId7" action="ppaction://hlinksldjump"/>
          </p:cNvPr>
          <p:cNvPicPr preferRelativeResize="0"/>
          <p:nvPr/>
        </p:nvPicPr>
        <p:blipFill rotWithShape="1">
          <a:blip r:embed="rId8">
            <a:alphaModFix/>
          </a:blip>
          <a:srcRect/>
          <a:stretch/>
        </p:blipFill>
        <p:spPr>
          <a:xfrm>
            <a:off x="11277521" y="6000710"/>
            <a:ext cx="914479" cy="914479"/>
          </a:xfrm>
          <a:prstGeom prst="rect">
            <a:avLst/>
          </a:prstGeom>
          <a:noFill/>
          <a:ln>
            <a:noFill/>
          </a:ln>
        </p:spPr>
      </p:pic>
      <p:sp>
        <p:nvSpPr>
          <p:cNvPr id="774" name="Google Shape;774;p28"/>
          <p:cNvSpPr txBox="1"/>
          <p:nvPr/>
        </p:nvSpPr>
        <p:spPr>
          <a:xfrm>
            <a:off x="671075" y="6350600"/>
            <a:ext cx="9345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Click here for more information:  https://www150.statcan.gc.ca/n1/pub/75-006-x/2019001/article/00017-eng.pdf</a:t>
            </a:r>
            <a:endParaRPr>
              <a:latin typeface="Calibri"/>
              <a:ea typeface="Calibri"/>
              <a:cs typeface="Calibri"/>
              <a:sym typeface="Calibri"/>
            </a:endParaRPr>
          </a:p>
        </p:txBody>
      </p:sp>
      <p:sp>
        <p:nvSpPr>
          <p:cNvPr id="775" name="Google Shape;775;p28"/>
          <p:cNvSpPr txBox="1"/>
          <p:nvPr/>
        </p:nvSpPr>
        <p:spPr>
          <a:xfrm>
            <a:off x="6301500" y="1456700"/>
            <a:ext cx="5090400" cy="40635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Calibri"/>
              <a:buChar char="●"/>
            </a:pPr>
            <a:r>
              <a:rPr lang="en-US">
                <a:latin typeface="Calibri"/>
                <a:ea typeface="Calibri"/>
                <a:cs typeface="Calibri"/>
                <a:sym typeface="Calibri"/>
              </a:rPr>
              <a:t>The 2016 Census reveals that there were </a:t>
            </a:r>
            <a:r>
              <a:rPr lang="en-US" b="1">
                <a:latin typeface="Calibri"/>
                <a:ea typeface="Calibri"/>
                <a:cs typeface="Calibri"/>
                <a:sym typeface="Calibri"/>
              </a:rPr>
              <a:t>5,280 </a:t>
            </a:r>
            <a:r>
              <a:rPr lang="en-US">
                <a:latin typeface="Calibri"/>
                <a:ea typeface="Calibri"/>
                <a:cs typeface="Calibri"/>
                <a:sym typeface="Calibri"/>
              </a:rPr>
              <a:t>immigrants over the age of 45 in Victoria in 2018</a:t>
            </a:r>
            <a:endParaRPr>
              <a:latin typeface="Calibri"/>
              <a:ea typeface="Calibri"/>
              <a:cs typeface="Calibri"/>
              <a:sym typeface="Calibri"/>
            </a:endParaRPr>
          </a:p>
          <a:p>
            <a:pPr marL="457200" lvl="0" indent="0" algn="l" rtl="0">
              <a:spcBef>
                <a:spcPts val="0"/>
              </a:spcBef>
              <a:spcAft>
                <a:spcPts val="0"/>
              </a:spcAft>
              <a:buNone/>
            </a:pPr>
            <a:endParaRPr>
              <a:latin typeface="Calibri"/>
              <a:ea typeface="Calibri"/>
              <a:cs typeface="Calibri"/>
              <a:sym typeface="Calibri"/>
            </a:endParaRPr>
          </a:p>
          <a:p>
            <a:pPr marL="457200" lvl="0" indent="0" algn="l" rtl="0">
              <a:spcBef>
                <a:spcPts val="0"/>
              </a:spcBef>
              <a:spcAft>
                <a:spcPts val="0"/>
              </a:spcAft>
              <a:buNone/>
            </a:pPr>
            <a:endParaRPr>
              <a:latin typeface="Calibri"/>
              <a:ea typeface="Calibri"/>
              <a:cs typeface="Calibri"/>
              <a:sym typeface="Calibri"/>
            </a:endParaRPr>
          </a:p>
          <a:p>
            <a:pPr marL="457200" lvl="0" indent="-317500" algn="l" rtl="0">
              <a:spcBef>
                <a:spcPts val="0"/>
              </a:spcBef>
              <a:spcAft>
                <a:spcPts val="0"/>
              </a:spcAft>
              <a:buSzPts val="1400"/>
              <a:buFont typeface="Calibri"/>
              <a:buChar char="●"/>
            </a:pPr>
            <a:r>
              <a:rPr lang="en-US">
                <a:latin typeface="Calibri"/>
                <a:ea typeface="Calibri"/>
                <a:cs typeface="Calibri"/>
                <a:sym typeface="Calibri"/>
              </a:rPr>
              <a:t>Language Instruction for Newcomers to Canada is one of the English language programs to help adult immigrants learn English. Most of their learners are between 35-55 years old but they have some as old as </a:t>
            </a:r>
            <a:r>
              <a:rPr lang="en-US" b="1">
                <a:latin typeface="Calibri"/>
                <a:ea typeface="Calibri"/>
                <a:cs typeface="Calibri"/>
                <a:sym typeface="Calibri"/>
              </a:rPr>
              <a:t>80</a:t>
            </a:r>
            <a:r>
              <a:rPr lang="en-US">
                <a:latin typeface="Calibri"/>
                <a:ea typeface="Calibri"/>
                <a:cs typeface="Calibri"/>
                <a:sym typeface="Calibri"/>
              </a:rPr>
              <a:t>. </a:t>
            </a: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457200" lvl="0" indent="-317500" algn="l" rtl="0">
              <a:spcBef>
                <a:spcPts val="0"/>
              </a:spcBef>
              <a:spcAft>
                <a:spcPts val="0"/>
              </a:spcAft>
              <a:buSzPts val="1400"/>
              <a:buFont typeface="Calibri"/>
              <a:buChar char="●"/>
            </a:pPr>
            <a:r>
              <a:rPr lang="en-US">
                <a:latin typeface="Calibri"/>
                <a:ea typeface="Calibri"/>
                <a:cs typeface="Calibri"/>
                <a:sym typeface="Calibri"/>
              </a:rPr>
              <a:t>Another service organization is Anglican Diocese of British Columbia. They deal with private refugees, while ICA - which puts on the LINC courses - deals with government sponsored ones. </a:t>
            </a:r>
            <a:r>
              <a:rPr lang="en-US" b="1">
                <a:latin typeface="Calibri"/>
                <a:ea typeface="Calibri"/>
                <a:cs typeface="Calibri"/>
                <a:sym typeface="Calibri"/>
              </a:rPr>
              <a:t>50%</a:t>
            </a:r>
            <a:r>
              <a:rPr lang="en-US">
                <a:latin typeface="Calibri"/>
                <a:ea typeface="Calibri"/>
                <a:cs typeface="Calibri"/>
                <a:sym typeface="Calibri"/>
              </a:rPr>
              <a:t> of the refugees they deal with are aged 50+. Close to 60% of them need literacy training, even in their own languages, but some of them come with PhDs. </a:t>
            </a: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776" name="Google Shape;776;p28"/>
          <p:cNvPicPr preferRelativeResize="0"/>
          <p:nvPr/>
        </p:nvPicPr>
        <p:blipFill>
          <a:blip r:embed="rId9">
            <a:alphaModFix/>
          </a:blip>
          <a:stretch>
            <a:fillRect/>
          </a:stretch>
        </p:blipFill>
        <p:spPr>
          <a:xfrm>
            <a:off x="152400" y="1063082"/>
            <a:ext cx="5090399" cy="498505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68"/>
                                        </p:tgtEl>
                                        <p:attrNameLst>
                                          <p:attrName>style.visibility</p:attrName>
                                        </p:attrNameLst>
                                      </p:cBhvr>
                                      <p:to>
                                        <p:strVal val="visible"/>
                                      </p:to>
                                    </p:set>
                                    <p:anim calcmode="lin" valueType="num">
                                      <p:cBhvr additive="base">
                                        <p:cTn id="7" dur="750"/>
                                        <p:tgtEl>
                                          <p:spTgt spid="768"/>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771"/>
                                        </p:tgtEl>
                                        <p:attrNameLst>
                                          <p:attrName>style.visibility</p:attrName>
                                        </p:attrNameLst>
                                      </p:cBhvr>
                                      <p:to>
                                        <p:strVal val="visible"/>
                                      </p:to>
                                    </p:set>
                                    <p:animEffect transition="in" filter="fade">
                                      <p:cBhvr>
                                        <p:cTn id="11" dur="500"/>
                                        <p:tgtEl>
                                          <p:spTgt spid="771"/>
                                        </p:tgtEl>
                                      </p:cBhvr>
                                    </p:animEffect>
                                  </p:childTnLst>
                                </p:cTn>
                              </p:par>
                              <p:par>
                                <p:cTn id="12" presetID="10" presetClass="entr" presetSubtype="0" fill="hold" nodeType="withEffect">
                                  <p:stCondLst>
                                    <p:cond delay="0"/>
                                  </p:stCondLst>
                                  <p:childTnLst>
                                    <p:set>
                                      <p:cBhvr>
                                        <p:cTn id="13" dur="1" fill="hold">
                                          <p:stCondLst>
                                            <p:cond delay="0"/>
                                          </p:stCondLst>
                                        </p:cTn>
                                        <p:tgtEl>
                                          <p:spTgt spid="772"/>
                                        </p:tgtEl>
                                        <p:attrNameLst>
                                          <p:attrName>style.visibility</p:attrName>
                                        </p:attrNameLst>
                                      </p:cBhvr>
                                      <p:to>
                                        <p:strVal val="visible"/>
                                      </p:to>
                                    </p:set>
                                    <p:animEffect transition="in" filter="fade">
                                      <p:cBhvr>
                                        <p:cTn id="14" dur="500"/>
                                        <p:tgtEl>
                                          <p:spTgt spid="772"/>
                                        </p:tgtEl>
                                      </p:cBhvr>
                                    </p:animEffect>
                                  </p:childTnLst>
                                </p:cTn>
                              </p:par>
                              <p:par>
                                <p:cTn id="15" presetID="10" presetClass="entr" presetSubtype="0" fill="hold" nodeType="withEffect">
                                  <p:stCondLst>
                                    <p:cond delay="0"/>
                                  </p:stCondLst>
                                  <p:childTnLst>
                                    <p:set>
                                      <p:cBhvr>
                                        <p:cTn id="16" dur="1" fill="hold">
                                          <p:stCondLst>
                                            <p:cond delay="0"/>
                                          </p:stCondLst>
                                        </p:cTn>
                                        <p:tgtEl>
                                          <p:spTgt spid="773"/>
                                        </p:tgtEl>
                                        <p:attrNameLst>
                                          <p:attrName>style.visibility</p:attrName>
                                        </p:attrNameLst>
                                      </p:cBhvr>
                                      <p:to>
                                        <p:strVal val="visible"/>
                                      </p:to>
                                    </p:set>
                                    <p:animEffect transition="in" filter="fade">
                                      <p:cBhvr>
                                        <p:cTn id="17" dur="500"/>
                                        <p:tgtEl>
                                          <p:spTgt spid="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29"/>
          <p:cNvSpPr txBox="1"/>
          <p:nvPr/>
        </p:nvSpPr>
        <p:spPr>
          <a:xfrm>
            <a:off x="1379666" y="232113"/>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065280"/>
                </a:solidFill>
                <a:latin typeface="Open Sans SemiBold"/>
                <a:ea typeface="Open Sans SemiBold"/>
                <a:cs typeface="Open Sans SemiBold"/>
                <a:sym typeface="Open Sans SemiBold"/>
              </a:rPr>
              <a:t>Older adults with Learning Differences</a:t>
            </a:r>
            <a:endParaRPr sz="2800" b="1" i="0" u="none" strike="noStrike" cap="none">
              <a:solidFill>
                <a:srgbClr val="065280"/>
              </a:solidFill>
              <a:latin typeface="Open Sans SemiBold"/>
              <a:ea typeface="Open Sans SemiBold"/>
              <a:cs typeface="Open Sans SemiBold"/>
              <a:sym typeface="Open Sans SemiBold"/>
            </a:endParaRPr>
          </a:p>
        </p:txBody>
      </p:sp>
      <p:sp>
        <p:nvSpPr>
          <p:cNvPr id="782" name="Google Shape;782;p29"/>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3" name="Google Shape;783;p29"/>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84" name="Google Shape;784;p29">
            <a:hlinkClick r:id="rId3" action="ppaction://hlinksldjump"/>
          </p:cNvPr>
          <p:cNvPicPr preferRelativeResize="0"/>
          <p:nvPr/>
        </p:nvPicPr>
        <p:blipFill rotWithShape="1">
          <a:blip r:embed="rId4">
            <a:alphaModFix/>
          </a:blip>
          <a:srcRect/>
          <a:stretch/>
        </p:blipFill>
        <p:spPr>
          <a:xfrm>
            <a:off x="0" y="-15982"/>
            <a:ext cx="914479" cy="914479"/>
          </a:xfrm>
          <a:prstGeom prst="rect">
            <a:avLst/>
          </a:prstGeom>
          <a:noFill/>
          <a:ln>
            <a:noFill/>
          </a:ln>
        </p:spPr>
      </p:pic>
      <p:pic>
        <p:nvPicPr>
          <p:cNvPr id="785" name="Google Shape;785;p29">
            <a:hlinkClick r:id="rId5" action="ppaction://hlinksldjump"/>
          </p:cNvPr>
          <p:cNvPicPr preferRelativeResize="0"/>
          <p:nvPr/>
        </p:nvPicPr>
        <p:blipFill rotWithShape="1">
          <a:blip r:embed="rId6">
            <a:alphaModFix/>
          </a:blip>
          <a:srcRect/>
          <a:stretch/>
        </p:blipFill>
        <p:spPr>
          <a:xfrm>
            <a:off x="11277521" y="-54082"/>
            <a:ext cx="914479" cy="914479"/>
          </a:xfrm>
          <a:prstGeom prst="rect">
            <a:avLst/>
          </a:prstGeom>
          <a:noFill/>
          <a:ln>
            <a:noFill/>
          </a:ln>
        </p:spPr>
      </p:pic>
      <p:pic>
        <p:nvPicPr>
          <p:cNvPr id="786" name="Google Shape;786;p29">
            <a:hlinkClick r:id="rId7" action="ppaction://hlinksldjump"/>
          </p:cNvPr>
          <p:cNvPicPr preferRelativeResize="0"/>
          <p:nvPr/>
        </p:nvPicPr>
        <p:blipFill rotWithShape="1">
          <a:blip r:embed="rId8">
            <a:alphaModFix/>
          </a:blip>
          <a:srcRect/>
          <a:stretch/>
        </p:blipFill>
        <p:spPr>
          <a:xfrm>
            <a:off x="11277521" y="6019760"/>
            <a:ext cx="914479" cy="914479"/>
          </a:xfrm>
          <a:prstGeom prst="rect">
            <a:avLst/>
          </a:prstGeom>
          <a:noFill/>
          <a:ln>
            <a:noFill/>
          </a:ln>
        </p:spPr>
      </p:pic>
      <p:sp>
        <p:nvSpPr>
          <p:cNvPr id="787" name="Google Shape;787;p29"/>
          <p:cNvSpPr txBox="1"/>
          <p:nvPr/>
        </p:nvSpPr>
        <p:spPr>
          <a:xfrm>
            <a:off x="0" y="6140763"/>
            <a:ext cx="8772600" cy="57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Open Sans"/>
                <a:ea typeface="Open Sans"/>
                <a:cs typeface="Open Sans"/>
                <a:sym typeface="Open Sans"/>
              </a:rPr>
              <a:t>Click here for more information 🡪 </a:t>
            </a:r>
            <a:r>
              <a:rPr lang="en-US" sz="1050" u="sng">
                <a:solidFill>
                  <a:schemeClr val="hlink"/>
                </a:solidFill>
                <a:latin typeface="Open Sans"/>
                <a:ea typeface="Open Sans"/>
                <a:cs typeface="Open Sans"/>
                <a:sym typeface="Open Sans"/>
                <a:hlinkClick r:id="rId9"/>
              </a:rPr>
              <a:t>https://www150.statcan.gc.ca/n1/pub/89-654-x/89-654-x2018002-eng.pdf</a:t>
            </a:r>
            <a:endParaRPr sz="1050">
              <a:latin typeface="Open Sans"/>
              <a:ea typeface="Open Sans"/>
              <a:cs typeface="Open Sans"/>
              <a:sym typeface="Open Sans"/>
            </a:endParaRPr>
          </a:p>
          <a:p>
            <a:pPr marL="0" marR="0" lvl="0" indent="0" algn="l" rtl="0">
              <a:lnSpc>
                <a:spcPct val="100000"/>
              </a:lnSpc>
              <a:spcBef>
                <a:spcPts val="0"/>
              </a:spcBef>
              <a:spcAft>
                <a:spcPts val="0"/>
              </a:spcAft>
              <a:buNone/>
            </a:pPr>
            <a:r>
              <a:rPr lang="en-US" sz="1050" u="sng">
                <a:solidFill>
                  <a:schemeClr val="hlink"/>
                </a:solidFill>
                <a:latin typeface="Open Sans"/>
                <a:ea typeface="Open Sans"/>
                <a:cs typeface="Open Sans"/>
                <a:sym typeface="Open Sans"/>
                <a:hlinkClick r:id="rId10"/>
              </a:rPr>
              <a:t>https://www150.statcan.gc.ca/n1/en/pub/89-654-x/89-654-x2014003-eng.pdf?st=EBaQrzXv</a:t>
            </a:r>
            <a:endParaRPr sz="1050">
              <a:latin typeface="Open Sans"/>
              <a:ea typeface="Open Sans"/>
              <a:cs typeface="Open Sans"/>
              <a:sym typeface="Open Sans"/>
            </a:endParaRPr>
          </a:p>
          <a:p>
            <a:pPr marL="0" marR="0" lvl="0" indent="0" algn="l" rtl="0">
              <a:lnSpc>
                <a:spcPct val="100000"/>
              </a:lnSpc>
              <a:spcBef>
                <a:spcPts val="0"/>
              </a:spcBef>
              <a:spcAft>
                <a:spcPts val="0"/>
              </a:spcAft>
              <a:buNone/>
            </a:pPr>
            <a:endParaRPr sz="1050">
              <a:latin typeface="Open Sans"/>
              <a:ea typeface="Open Sans"/>
              <a:cs typeface="Open Sans"/>
              <a:sym typeface="Open Sans"/>
            </a:endParaRPr>
          </a:p>
        </p:txBody>
      </p:sp>
      <p:sp>
        <p:nvSpPr>
          <p:cNvPr id="788" name="Google Shape;788;p29"/>
          <p:cNvSpPr txBox="1"/>
          <p:nvPr/>
        </p:nvSpPr>
        <p:spPr>
          <a:xfrm>
            <a:off x="7349025" y="1171575"/>
            <a:ext cx="4288200" cy="54798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400"/>
              <a:buFont typeface="Arial"/>
              <a:buChar char="•"/>
            </a:pPr>
            <a:r>
              <a:rPr lang="en-US" b="1">
                <a:latin typeface="Open Sans"/>
                <a:ea typeface="Open Sans"/>
                <a:cs typeface="Open Sans"/>
                <a:sym typeface="Open Sans"/>
              </a:rPr>
              <a:t>47% </a:t>
            </a:r>
            <a:r>
              <a:rPr lang="en-US">
                <a:latin typeface="Open Sans"/>
                <a:ea typeface="Open Sans"/>
                <a:cs typeface="Open Sans"/>
                <a:sym typeface="Open Sans"/>
              </a:rPr>
              <a:t>of older seniors (those aged 75+) had disabilities and </a:t>
            </a:r>
            <a:r>
              <a:rPr lang="en-US" b="1">
                <a:latin typeface="Open Sans"/>
                <a:ea typeface="Open Sans"/>
                <a:cs typeface="Open Sans"/>
                <a:sym typeface="Open Sans"/>
              </a:rPr>
              <a:t>32% </a:t>
            </a:r>
            <a:r>
              <a:rPr lang="en-US">
                <a:latin typeface="Open Sans"/>
                <a:ea typeface="Open Sans"/>
                <a:cs typeface="Open Sans"/>
                <a:sym typeface="Open Sans"/>
              </a:rPr>
              <a:t>of younger seniors (those 65 to 74 years) had disabilities</a:t>
            </a:r>
            <a:endParaRPr/>
          </a:p>
          <a:p>
            <a:pPr marL="8890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a:latin typeface="Open Sans"/>
                <a:ea typeface="Open Sans"/>
                <a:cs typeface="Open Sans"/>
                <a:sym typeface="Open Sans"/>
              </a:rPr>
              <a:t>This report, in addition to other Canadian Surveys on Disability, reveals that many disabilities co-occur with other types of disabilities. </a:t>
            </a:r>
            <a:r>
              <a:rPr lang="en-US" b="1">
                <a:latin typeface="Open Sans"/>
                <a:ea typeface="Open Sans"/>
                <a:cs typeface="Open Sans"/>
                <a:sym typeface="Open Sans"/>
              </a:rPr>
              <a:t>35.1%</a:t>
            </a:r>
            <a:r>
              <a:rPr lang="en-US">
                <a:latin typeface="Open Sans"/>
                <a:ea typeface="Open Sans"/>
                <a:cs typeface="Open Sans"/>
                <a:sym typeface="Open Sans"/>
              </a:rPr>
              <a:t> of seniors 65 to 74 had 4 or more disabilities compared to  </a:t>
            </a:r>
            <a:r>
              <a:rPr lang="en-US" b="1">
                <a:latin typeface="Open Sans"/>
                <a:ea typeface="Open Sans"/>
                <a:cs typeface="Open Sans"/>
                <a:sym typeface="Open Sans"/>
              </a:rPr>
              <a:t>44.2%</a:t>
            </a:r>
            <a:r>
              <a:rPr lang="en-US">
                <a:latin typeface="Open Sans"/>
                <a:ea typeface="Open Sans"/>
                <a:cs typeface="Open Sans"/>
                <a:sym typeface="Open Sans"/>
              </a:rPr>
              <a:t> of their older counterpart. </a:t>
            </a:r>
            <a:endParaRPr/>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a:p>
            <a:pPr marL="285750" marR="0" lvl="0" indent="-285750" algn="l" rtl="0">
              <a:lnSpc>
                <a:spcPct val="150000"/>
              </a:lnSpc>
              <a:spcBef>
                <a:spcPts val="0"/>
              </a:spcBef>
              <a:spcAft>
                <a:spcPts val="0"/>
              </a:spcAft>
              <a:buClr>
                <a:srgbClr val="000000"/>
              </a:buClr>
              <a:buSzPts val="1400"/>
              <a:buFont typeface="Arial"/>
              <a:buChar char="•"/>
            </a:pPr>
            <a:r>
              <a:rPr lang="en-US">
                <a:latin typeface="Open Sans"/>
                <a:ea typeface="Open Sans"/>
                <a:cs typeface="Open Sans"/>
                <a:sym typeface="Open Sans"/>
              </a:rPr>
              <a:t>Co-occurance of learning disabilities with others is not made clear in this version of the Survey on Disability but the 2012 version shows that physical disabilities are the most likely (</a:t>
            </a:r>
            <a:r>
              <a:rPr lang="en-US" b="1">
                <a:latin typeface="Open Sans"/>
                <a:ea typeface="Open Sans"/>
                <a:cs typeface="Open Sans"/>
                <a:sym typeface="Open Sans"/>
              </a:rPr>
              <a:t>96.1% </a:t>
            </a:r>
            <a:r>
              <a:rPr lang="en-US">
                <a:latin typeface="Open Sans"/>
                <a:ea typeface="Open Sans"/>
                <a:cs typeface="Open Sans"/>
                <a:sym typeface="Open Sans"/>
              </a:rPr>
              <a:t>in 65 and older) to co-occur in seniors. </a:t>
            </a:r>
            <a:endParaRPr/>
          </a:p>
        </p:txBody>
      </p:sp>
      <p:pic>
        <p:nvPicPr>
          <p:cNvPr id="789" name="Google Shape;789;p29"/>
          <p:cNvPicPr preferRelativeResize="0"/>
          <p:nvPr/>
        </p:nvPicPr>
        <p:blipFill>
          <a:blip r:embed="rId11">
            <a:alphaModFix/>
          </a:blip>
          <a:stretch>
            <a:fillRect/>
          </a:stretch>
        </p:blipFill>
        <p:spPr>
          <a:xfrm>
            <a:off x="152400" y="1050902"/>
            <a:ext cx="7196624" cy="35179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81"/>
                                        </p:tgtEl>
                                        <p:attrNameLst>
                                          <p:attrName>style.visibility</p:attrName>
                                        </p:attrNameLst>
                                      </p:cBhvr>
                                      <p:to>
                                        <p:strVal val="visible"/>
                                      </p:to>
                                    </p:set>
                                    <p:anim calcmode="lin" valueType="num">
                                      <p:cBhvr additive="base">
                                        <p:cTn id="7" dur="750"/>
                                        <p:tgtEl>
                                          <p:spTgt spid="781"/>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788"/>
                                        </p:tgtEl>
                                        <p:attrNameLst>
                                          <p:attrName>style.visibility</p:attrName>
                                        </p:attrNameLst>
                                      </p:cBhvr>
                                      <p:to>
                                        <p:strVal val="visible"/>
                                      </p:to>
                                    </p:set>
                                    <p:anim calcmode="lin" valueType="num">
                                      <p:cBhvr additive="base">
                                        <p:cTn id="11" dur="500"/>
                                        <p:tgtEl>
                                          <p:spTgt spid="788"/>
                                        </p:tgtEl>
                                        <p:attrNameLst>
                                          <p:attrName>ppt_x</p:attrName>
                                        </p:attrNameLst>
                                      </p:cBhvr>
                                      <p:tavLst>
                                        <p:tav tm="0">
                                          <p:val>
                                            <p:strVal val="#ppt_x-1"/>
                                          </p:val>
                                        </p:tav>
                                        <p:tav tm="100000">
                                          <p:val>
                                            <p:strVal val="#ppt_x"/>
                                          </p:val>
                                        </p:tav>
                                      </p:tavLst>
                                    </p:anim>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784"/>
                                        </p:tgtEl>
                                        <p:attrNameLst>
                                          <p:attrName>style.visibility</p:attrName>
                                        </p:attrNameLst>
                                      </p:cBhvr>
                                      <p:to>
                                        <p:strVal val="visible"/>
                                      </p:to>
                                    </p:set>
                                    <p:animEffect transition="in" filter="fade">
                                      <p:cBhvr>
                                        <p:cTn id="15" dur="500"/>
                                        <p:tgtEl>
                                          <p:spTgt spid="784"/>
                                        </p:tgtEl>
                                      </p:cBhvr>
                                    </p:animEffect>
                                  </p:childTnLst>
                                </p:cTn>
                              </p:par>
                              <p:par>
                                <p:cTn id="16" presetID="10" presetClass="entr" presetSubtype="0" fill="hold" nodeType="withEffect">
                                  <p:stCondLst>
                                    <p:cond delay="0"/>
                                  </p:stCondLst>
                                  <p:childTnLst>
                                    <p:set>
                                      <p:cBhvr>
                                        <p:cTn id="17" dur="1" fill="hold">
                                          <p:stCondLst>
                                            <p:cond delay="0"/>
                                          </p:stCondLst>
                                        </p:cTn>
                                        <p:tgtEl>
                                          <p:spTgt spid="787"/>
                                        </p:tgtEl>
                                        <p:attrNameLst>
                                          <p:attrName>style.visibility</p:attrName>
                                        </p:attrNameLst>
                                      </p:cBhvr>
                                      <p:to>
                                        <p:strVal val="visible"/>
                                      </p:to>
                                    </p:set>
                                    <p:animEffect transition="in" filter="fade">
                                      <p:cBhvr>
                                        <p:cTn id="18" dur="500"/>
                                        <p:tgtEl>
                                          <p:spTgt spid="787"/>
                                        </p:tgtEl>
                                      </p:cBhvr>
                                    </p:animEffect>
                                  </p:childTnLst>
                                </p:cTn>
                              </p:par>
                              <p:par>
                                <p:cTn id="19" presetID="10" presetClass="entr" presetSubtype="0" fill="hold" nodeType="withEffect">
                                  <p:stCondLst>
                                    <p:cond delay="0"/>
                                  </p:stCondLst>
                                  <p:childTnLst>
                                    <p:set>
                                      <p:cBhvr>
                                        <p:cTn id="20" dur="1" fill="hold">
                                          <p:stCondLst>
                                            <p:cond delay="0"/>
                                          </p:stCondLst>
                                        </p:cTn>
                                        <p:tgtEl>
                                          <p:spTgt spid="786"/>
                                        </p:tgtEl>
                                        <p:attrNameLst>
                                          <p:attrName>style.visibility</p:attrName>
                                        </p:attrNameLst>
                                      </p:cBhvr>
                                      <p:to>
                                        <p:strVal val="visible"/>
                                      </p:to>
                                    </p:set>
                                    <p:animEffect transition="in" filter="fade">
                                      <p:cBhvr>
                                        <p:cTn id="21" dur="500"/>
                                        <p:tgtEl>
                                          <p:spTgt spid="786"/>
                                        </p:tgtEl>
                                      </p:cBhvr>
                                    </p:animEffect>
                                  </p:childTnLst>
                                </p:cTn>
                              </p:par>
                              <p:par>
                                <p:cTn id="22" presetID="10" presetClass="entr" presetSubtype="0" fill="hold" nodeType="withEffect">
                                  <p:stCondLst>
                                    <p:cond delay="0"/>
                                  </p:stCondLst>
                                  <p:childTnLst>
                                    <p:set>
                                      <p:cBhvr>
                                        <p:cTn id="23" dur="1" fill="hold">
                                          <p:stCondLst>
                                            <p:cond delay="0"/>
                                          </p:stCondLst>
                                        </p:cTn>
                                        <p:tgtEl>
                                          <p:spTgt spid="785"/>
                                        </p:tgtEl>
                                        <p:attrNameLst>
                                          <p:attrName>style.visibility</p:attrName>
                                        </p:attrNameLst>
                                      </p:cBhvr>
                                      <p:to>
                                        <p:strVal val="visible"/>
                                      </p:to>
                                    </p:set>
                                    <p:animEffect transition="in" filter="fade">
                                      <p:cBhvr>
                                        <p:cTn id="24" dur="500"/>
                                        <p:tgtEl>
                                          <p:spTgt spid="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30"/>
          <p:cNvSpPr txBox="1"/>
          <p:nvPr/>
        </p:nvSpPr>
        <p:spPr>
          <a:xfrm>
            <a:off x="1379666" y="232113"/>
            <a:ext cx="9432668" cy="66638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F3F3F"/>
              </a:buClr>
              <a:buSzPts val="7600"/>
              <a:buFont typeface="Montserrat"/>
              <a:buNone/>
            </a:pPr>
            <a:r>
              <a:rPr lang="en-US" sz="2800" b="1" i="0" u="none" strike="noStrike" cap="none">
                <a:solidFill>
                  <a:srgbClr val="38B1E2"/>
                </a:solidFill>
                <a:latin typeface="Open Sans SemiBold"/>
                <a:ea typeface="Open Sans SemiBold"/>
                <a:cs typeface="Open Sans SemiBold"/>
                <a:sym typeface="Open Sans SemiBold"/>
              </a:rPr>
              <a:t>Older adult with Low Digital Literacy Skills</a:t>
            </a:r>
            <a:endParaRPr sz="2800" b="1" i="1" u="none" strike="noStrike" cap="none">
              <a:solidFill>
                <a:srgbClr val="38B1E2"/>
              </a:solidFill>
              <a:latin typeface="Open Sans SemiBold"/>
              <a:ea typeface="Open Sans SemiBold"/>
              <a:cs typeface="Open Sans SemiBold"/>
              <a:sym typeface="Open Sans SemiBold"/>
            </a:endParaRPr>
          </a:p>
        </p:txBody>
      </p:sp>
      <p:sp>
        <p:nvSpPr>
          <p:cNvPr id="795" name="Google Shape;795;p30"/>
          <p:cNvSpPr/>
          <p:nvPr/>
        </p:nvSpPr>
        <p:spPr>
          <a:xfrm>
            <a:off x="8129587" y="3819525"/>
            <a:ext cx="901700" cy="1058862"/>
          </a:xfrm>
          <a:custGeom>
            <a:avLst/>
            <a:gdLst/>
            <a:ahLst/>
            <a:cxnLst/>
            <a:rect l="l" t="t" r="r" b="b"/>
            <a:pathLst>
              <a:path w="241" h="283" extrusionOk="0">
                <a:moveTo>
                  <a:pt x="94" y="244"/>
                </a:moveTo>
                <a:cubicBezTo>
                  <a:pt x="85" y="244"/>
                  <a:pt x="82" y="241"/>
                  <a:pt x="80" y="234"/>
                </a:cubicBezTo>
                <a:cubicBezTo>
                  <a:pt x="78" y="225"/>
                  <a:pt x="81" y="213"/>
                  <a:pt x="76" y="205"/>
                </a:cubicBezTo>
                <a:cubicBezTo>
                  <a:pt x="67" y="189"/>
                  <a:pt x="61" y="178"/>
                  <a:pt x="53" y="162"/>
                </a:cubicBezTo>
                <a:cubicBezTo>
                  <a:pt x="44" y="145"/>
                  <a:pt x="38" y="124"/>
                  <a:pt x="43" y="105"/>
                </a:cubicBezTo>
                <a:cubicBezTo>
                  <a:pt x="49" y="80"/>
                  <a:pt x="76" y="52"/>
                  <a:pt x="118" y="52"/>
                </a:cubicBezTo>
                <a:cubicBezTo>
                  <a:pt x="159" y="52"/>
                  <a:pt x="187" y="80"/>
                  <a:pt x="193" y="105"/>
                </a:cubicBezTo>
                <a:cubicBezTo>
                  <a:pt x="198" y="124"/>
                  <a:pt x="192" y="145"/>
                  <a:pt x="183" y="162"/>
                </a:cubicBezTo>
                <a:cubicBezTo>
                  <a:pt x="174" y="178"/>
                  <a:pt x="169" y="189"/>
                  <a:pt x="160" y="205"/>
                </a:cubicBezTo>
                <a:cubicBezTo>
                  <a:pt x="155" y="213"/>
                  <a:pt x="158" y="225"/>
                  <a:pt x="155" y="234"/>
                </a:cubicBezTo>
                <a:cubicBezTo>
                  <a:pt x="154" y="241"/>
                  <a:pt x="151" y="244"/>
                  <a:pt x="142" y="244"/>
                </a:cubicBezTo>
                <a:cubicBezTo>
                  <a:pt x="141" y="244"/>
                  <a:pt x="95" y="244"/>
                  <a:pt x="94" y="244"/>
                </a:cubicBezTo>
                <a:close/>
                <a:moveTo>
                  <a:pt x="121" y="79"/>
                </a:moveTo>
                <a:cubicBezTo>
                  <a:pt x="92" y="79"/>
                  <a:pt x="73" y="98"/>
                  <a:pt x="68" y="116"/>
                </a:cubicBezTo>
                <a:moveTo>
                  <a:pt x="118" y="0"/>
                </a:moveTo>
                <a:cubicBezTo>
                  <a:pt x="118" y="31"/>
                  <a:pt x="118" y="31"/>
                  <a:pt x="118" y="31"/>
                </a:cubicBezTo>
                <a:moveTo>
                  <a:pt x="30" y="37"/>
                </a:moveTo>
                <a:cubicBezTo>
                  <a:pt x="49" y="55"/>
                  <a:pt x="49" y="55"/>
                  <a:pt x="49" y="55"/>
                </a:cubicBezTo>
                <a:moveTo>
                  <a:pt x="207" y="37"/>
                </a:moveTo>
                <a:cubicBezTo>
                  <a:pt x="188" y="55"/>
                  <a:pt x="188" y="55"/>
                  <a:pt x="188" y="55"/>
                </a:cubicBezTo>
                <a:moveTo>
                  <a:pt x="0" y="124"/>
                </a:moveTo>
                <a:cubicBezTo>
                  <a:pt x="21" y="124"/>
                  <a:pt x="21" y="124"/>
                  <a:pt x="21" y="124"/>
                </a:cubicBezTo>
                <a:moveTo>
                  <a:pt x="87" y="264"/>
                </a:moveTo>
                <a:cubicBezTo>
                  <a:pt x="151" y="264"/>
                  <a:pt x="151" y="264"/>
                  <a:pt x="151" y="264"/>
                </a:cubicBezTo>
                <a:moveTo>
                  <a:pt x="98" y="283"/>
                </a:moveTo>
                <a:cubicBezTo>
                  <a:pt x="139" y="283"/>
                  <a:pt x="139" y="283"/>
                  <a:pt x="139" y="283"/>
                </a:cubicBezTo>
                <a:moveTo>
                  <a:pt x="215" y="120"/>
                </a:moveTo>
                <a:cubicBezTo>
                  <a:pt x="241" y="120"/>
                  <a:pt x="241" y="120"/>
                  <a:pt x="241" y="120"/>
                </a:cubicBezTo>
              </a:path>
            </a:pathLst>
          </a:custGeom>
          <a:noFill/>
          <a:ln w="39675"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6" name="Google Shape;796;p30"/>
          <p:cNvSpPr/>
          <p:nvPr/>
        </p:nvSpPr>
        <p:spPr>
          <a:xfrm>
            <a:off x="3286125" y="3538537"/>
            <a:ext cx="971550" cy="1149350"/>
          </a:xfrm>
          <a:custGeom>
            <a:avLst/>
            <a:gdLst/>
            <a:ahLst/>
            <a:cxnLst/>
            <a:rect l="l" t="t" r="r" b="b"/>
            <a:pathLst>
              <a:path w="260" h="307" extrusionOk="0">
                <a:moveTo>
                  <a:pt x="101" y="264"/>
                </a:moveTo>
                <a:cubicBezTo>
                  <a:pt x="92" y="264"/>
                  <a:pt x="89" y="261"/>
                  <a:pt x="87" y="253"/>
                </a:cubicBezTo>
                <a:cubicBezTo>
                  <a:pt x="85" y="243"/>
                  <a:pt x="87" y="231"/>
                  <a:pt x="82" y="222"/>
                </a:cubicBezTo>
                <a:cubicBezTo>
                  <a:pt x="73" y="205"/>
                  <a:pt x="66" y="193"/>
                  <a:pt x="58" y="176"/>
                </a:cubicBezTo>
                <a:cubicBezTo>
                  <a:pt x="48" y="157"/>
                  <a:pt x="41" y="134"/>
                  <a:pt x="46" y="114"/>
                </a:cubicBezTo>
                <a:cubicBezTo>
                  <a:pt x="53" y="87"/>
                  <a:pt x="83" y="57"/>
                  <a:pt x="127" y="57"/>
                </a:cubicBezTo>
                <a:cubicBezTo>
                  <a:pt x="172" y="57"/>
                  <a:pt x="202" y="87"/>
                  <a:pt x="209" y="114"/>
                </a:cubicBezTo>
                <a:cubicBezTo>
                  <a:pt x="214" y="134"/>
                  <a:pt x="207" y="157"/>
                  <a:pt x="197" y="176"/>
                </a:cubicBezTo>
                <a:cubicBezTo>
                  <a:pt x="189" y="193"/>
                  <a:pt x="182" y="205"/>
                  <a:pt x="173" y="222"/>
                </a:cubicBezTo>
                <a:cubicBezTo>
                  <a:pt x="168" y="231"/>
                  <a:pt x="170" y="243"/>
                  <a:pt x="168" y="253"/>
                </a:cubicBezTo>
                <a:cubicBezTo>
                  <a:pt x="166" y="261"/>
                  <a:pt x="163" y="264"/>
                  <a:pt x="154" y="264"/>
                </a:cubicBezTo>
                <a:cubicBezTo>
                  <a:pt x="153" y="264"/>
                  <a:pt x="102" y="264"/>
                  <a:pt x="101" y="264"/>
                </a:cubicBezTo>
                <a:close/>
                <a:moveTo>
                  <a:pt x="131" y="86"/>
                </a:moveTo>
                <a:cubicBezTo>
                  <a:pt x="100" y="86"/>
                  <a:pt x="79" y="107"/>
                  <a:pt x="74" y="125"/>
                </a:cubicBezTo>
                <a:moveTo>
                  <a:pt x="127" y="0"/>
                </a:moveTo>
                <a:cubicBezTo>
                  <a:pt x="127" y="33"/>
                  <a:pt x="127" y="33"/>
                  <a:pt x="127" y="33"/>
                </a:cubicBezTo>
                <a:moveTo>
                  <a:pt x="33" y="40"/>
                </a:moveTo>
                <a:cubicBezTo>
                  <a:pt x="53" y="60"/>
                  <a:pt x="53" y="60"/>
                  <a:pt x="53" y="60"/>
                </a:cubicBezTo>
                <a:moveTo>
                  <a:pt x="224" y="40"/>
                </a:moveTo>
                <a:cubicBezTo>
                  <a:pt x="204" y="60"/>
                  <a:pt x="204" y="60"/>
                  <a:pt x="204" y="60"/>
                </a:cubicBezTo>
                <a:moveTo>
                  <a:pt x="0" y="135"/>
                </a:moveTo>
                <a:cubicBezTo>
                  <a:pt x="23" y="135"/>
                  <a:pt x="23" y="135"/>
                  <a:pt x="23" y="135"/>
                </a:cubicBezTo>
                <a:moveTo>
                  <a:pt x="94" y="286"/>
                </a:moveTo>
                <a:cubicBezTo>
                  <a:pt x="163" y="286"/>
                  <a:pt x="163" y="286"/>
                  <a:pt x="163" y="286"/>
                </a:cubicBezTo>
                <a:moveTo>
                  <a:pt x="106" y="307"/>
                </a:moveTo>
                <a:cubicBezTo>
                  <a:pt x="150" y="307"/>
                  <a:pt x="150" y="307"/>
                  <a:pt x="150" y="307"/>
                </a:cubicBezTo>
                <a:moveTo>
                  <a:pt x="232" y="130"/>
                </a:moveTo>
                <a:cubicBezTo>
                  <a:pt x="260" y="130"/>
                  <a:pt x="260" y="130"/>
                  <a:pt x="260" y="130"/>
                </a:cubicBezTo>
              </a:path>
            </a:pathLst>
          </a:custGeom>
          <a:noFill/>
          <a:ln w="4445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97" name="Google Shape;797;p30">
            <a:hlinkClick r:id="rId3" action="ppaction://hlinksldjump"/>
          </p:cNvPr>
          <p:cNvPicPr preferRelativeResize="0"/>
          <p:nvPr/>
        </p:nvPicPr>
        <p:blipFill rotWithShape="1">
          <a:blip r:embed="rId4">
            <a:alphaModFix/>
          </a:blip>
          <a:srcRect/>
          <a:stretch/>
        </p:blipFill>
        <p:spPr>
          <a:xfrm>
            <a:off x="100361" y="17472"/>
            <a:ext cx="914479" cy="914479"/>
          </a:xfrm>
          <a:prstGeom prst="rect">
            <a:avLst/>
          </a:prstGeom>
          <a:noFill/>
          <a:ln>
            <a:noFill/>
          </a:ln>
        </p:spPr>
      </p:pic>
      <p:pic>
        <p:nvPicPr>
          <p:cNvPr id="798" name="Google Shape;798;p30">
            <a:hlinkClick r:id="rId5" action="ppaction://hlinksldjump"/>
          </p:cNvPr>
          <p:cNvPicPr preferRelativeResize="0"/>
          <p:nvPr/>
        </p:nvPicPr>
        <p:blipFill rotWithShape="1">
          <a:blip r:embed="rId6">
            <a:alphaModFix/>
          </a:blip>
          <a:srcRect/>
          <a:stretch/>
        </p:blipFill>
        <p:spPr>
          <a:xfrm>
            <a:off x="11277521" y="0"/>
            <a:ext cx="914479" cy="914479"/>
          </a:xfrm>
          <a:prstGeom prst="rect">
            <a:avLst/>
          </a:prstGeom>
          <a:noFill/>
          <a:ln>
            <a:noFill/>
          </a:ln>
        </p:spPr>
      </p:pic>
      <p:pic>
        <p:nvPicPr>
          <p:cNvPr id="799" name="Google Shape;799;p30">
            <a:hlinkClick r:id="rId7" action="ppaction://hlinksldjump"/>
          </p:cNvPr>
          <p:cNvPicPr preferRelativeResize="0"/>
          <p:nvPr/>
        </p:nvPicPr>
        <p:blipFill rotWithShape="1">
          <a:blip r:embed="rId8">
            <a:alphaModFix/>
          </a:blip>
          <a:srcRect/>
          <a:stretch/>
        </p:blipFill>
        <p:spPr>
          <a:xfrm>
            <a:off x="11296571" y="6026237"/>
            <a:ext cx="914479" cy="920576"/>
          </a:xfrm>
          <a:prstGeom prst="rect">
            <a:avLst/>
          </a:prstGeom>
          <a:noFill/>
          <a:ln>
            <a:noFill/>
          </a:ln>
        </p:spPr>
      </p:pic>
      <p:sp>
        <p:nvSpPr>
          <p:cNvPr id="800" name="Google Shape;800;p30"/>
          <p:cNvSpPr txBox="1"/>
          <p:nvPr/>
        </p:nvSpPr>
        <p:spPr>
          <a:xfrm>
            <a:off x="7005300" y="1358500"/>
            <a:ext cx="3584400" cy="3632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These are some of the activities requiring digital skills that older adults, over the age of 65, took part in during a study period of 2018-2019.</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The most common digital activities of seniors did was used word processing software (</a:t>
            </a:r>
            <a:r>
              <a:rPr lang="en-US" b="1">
                <a:latin typeface="Open Sans"/>
                <a:ea typeface="Open Sans"/>
                <a:cs typeface="Open Sans"/>
                <a:sym typeface="Open Sans"/>
              </a:rPr>
              <a:t>43.7%</a:t>
            </a:r>
            <a:r>
              <a:rPr lang="en-US">
                <a:latin typeface="Open Sans"/>
                <a:ea typeface="Open Sans"/>
                <a:cs typeface="Open Sans"/>
                <a:sym typeface="Open Sans"/>
              </a:rPr>
              <a:t>), followed by copied or moved files or folders digitally (</a:t>
            </a:r>
            <a:r>
              <a:rPr lang="en-US" b="1">
                <a:latin typeface="Open Sans"/>
                <a:ea typeface="Open Sans"/>
                <a:cs typeface="Open Sans"/>
                <a:sym typeface="Open Sans"/>
              </a:rPr>
              <a:t>41.2%</a:t>
            </a:r>
            <a:r>
              <a:rPr lang="en-US">
                <a:latin typeface="Open Sans"/>
                <a:ea typeface="Open Sans"/>
                <a:cs typeface="Open Sans"/>
                <a:sym typeface="Open Sans"/>
              </a:rPr>
              <a:t>), and used your smartphone as a GPS device (</a:t>
            </a:r>
            <a:r>
              <a:rPr lang="en-US" b="1">
                <a:latin typeface="Open Sans"/>
                <a:ea typeface="Open Sans"/>
                <a:cs typeface="Open Sans"/>
                <a:sym typeface="Open Sans"/>
              </a:rPr>
              <a:t>33.8%)</a:t>
            </a:r>
            <a:r>
              <a:rPr lang="en-US">
                <a:latin typeface="Open Sans"/>
                <a:ea typeface="Open Sans"/>
                <a:cs typeface="Open Sans"/>
                <a:sym typeface="Open Sans"/>
              </a:rPr>
              <a:t>. </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US">
                <a:latin typeface="Open Sans"/>
                <a:ea typeface="Open Sans"/>
                <a:cs typeface="Open Sans"/>
                <a:sym typeface="Open Sans"/>
              </a:rPr>
              <a:t>In total, </a:t>
            </a:r>
            <a:r>
              <a:rPr lang="en-US" b="1">
                <a:latin typeface="Open Sans"/>
                <a:ea typeface="Open Sans"/>
                <a:cs typeface="Open Sans"/>
                <a:sym typeface="Open Sans"/>
              </a:rPr>
              <a:t>71%</a:t>
            </a:r>
            <a:r>
              <a:rPr lang="en-US">
                <a:latin typeface="Open Sans"/>
                <a:ea typeface="Open Sans"/>
                <a:cs typeface="Open Sans"/>
                <a:sym typeface="Open Sans"/>
              </a:rPr>
              <a:t> of seniors used the internet in 2018.</a:t>
            </a:r>
            <a:endParaRPr>
              <a:latin typeface="Open Sans"/>
              <a:ea typeface="Open Sans"/>
              <a:cs typeface="Open Sans"/>
              <a:sym typeface="Open Sans"/>
            </a:endParaRPr>
          </a:p>
        </p:txBody>
      </p:sp>
      <p:sp>
        <p:nvSpPr>
          <p:cNvPr id="801" name="Google Shape;801;p30"/>
          <p:cNvSpPr txBox="1"/>
          <p:nvPr/>
        </p:nvSpPr>
        <p:spPr>
          <a:xfrm>
            <a:off x="605725" y="6027475"/>
            <a:ext cx="9984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055080"/>
                </a:solidFill>
                <a:latin typeface="Calibri"/>
                <a:ea typeface="Calibri"/>
                <a:cs typeface="Calibri"/>
                <a:sym typeface="Calibri"/>
              </a:rPr>
              <a:t>Click here for more information: </a:t>
            </a:r>
            <a:r>
              <a:rPr lang="en-US" u="sng">
                <a:solidFill>
                  <a:schemeClr val="hlink"/>
                </a:solidFill>
                <a:latin typeface="Calibri"/>
                <a:ea typeface="Calibri"/>
                <a:cs typeface="Calibri"/>
                <a:sym typeface="Calibri"/>
                <a:hlinkClick r:id="rId9"/>
              </a:rPr>
              <a:t>https://www150.statcan.gc.ca/n1/en/pub/11f0019m/11f0019m2019015-eng.pdf?st=ygU1Nc3_</a:t>
            </a:r>
            <a:endParaRPr>
              <a:solidFill>
                <a:srgbClr val="055080"/>
              </a:solidFill>
              <a:latin typeface="Calibri"/>
              <a:ea typeface="Calibri"/>
              <a:cs typeface="Calibri"/>
              <a:sym typeface="Calibri"/>
            </a:endParaRPr>
          </a:p>
          <a:p>
            <a:pPr marL="0" lvl="0" indent="0" algn="l" rtl="0">
              <a:spcBef>
                <a:spcPts val="0"/>
              </a:spcBef>
              <a:spcAft>
                <a:spcPts val="0"/>
              </a:spcAft>
              <a:buNone/>
            </a:pPr>
            <a:r>
              <a:rPr lang="en-US" u="sng">
                <a:solidFill>
                  <a:schemeClr val="hlink"/>
                </a:solidFill>
                <a:latin typeface="Calibri"/>
                <a:ea typeface="Calibri"/>
                <a:cs typeface="Calibri"/>
                <a:sym typeface="Calibri"/>
                <a:hlinkClick r:id="rId10"/>
              </a:rPr>
              <a:t>https://www150.statcan.gc.ca/n1/daily-quotidien/191029/dq191029a-eng.pd</a:t>
            </a:r>
            <a:r>
              <a:rPr lang="en-US">
                <a:solidFill>
                  <a:srgbClr val="055080"/>
                </a:solidFill>
                <a:latin typeface="Calibri"/>
                <a:ea typeface="Calibri"/>
                <a:cs typeface="Calibri"/>
                <a:sym typeface="Calibri"/>
              </a:rPr>
              <a:t>f </a:t>
            </a:r>
            <a:r>
              <a:rPr lang="en-US" sz="1300">
                <a:solidFill>
                  <a:schemeClr val="dk1"/>
                </a:solidFill>
                <a:latin typeface="Calibri"/>
                <a:ea typeface="Calibri"/>
                <a:cs typeface="Calibri"/>
                <a:sym typeface="Calibri"/>
              </a:rPr>
              <a:t>data for graph is from </a:t>
            </a:r>
            <a:r>
              <a:rPr lang="en-US" sz="1300" u="sng">
                <a:solidFill>
                  <a:schemeClr val="hlink"/>
                </a:solidFill>
                <a:hlinkClick r:id="rId11"/>
              </a:rPr>
              <a:t>Table 22-10-0112-01</a:t>
            </a:r>
            <a:endParaRPr>
              <a:solidFill>
                <a:srgbClr val="055080"/>
              </a:solidFill>
              <a:latin typeface="Calibri"/>
              <a:ea typeface="Calibri"/>
              <a:cs typeface="Calibri"/>
              <a:sym typeface="Calibri"/>
            </a:endParaRPr>
          </a:p>
        </p:txBody>
      </p:sp>
      <p:pic>
        <p:nvPicPr>
          <p:cNvPr id="802" name="Google Shape;802;p30"/>
          <p:cNvPicPr preferRelativeResize="0"/>
          <p:nvPr/>
        </p:nvPicPr>
        <p:blipFill>
          <a:blip r:embed="rId12">
            <a:alphaModFix/>
          </a:blip>
          <a:stretch>
            <a:fillRect/>
          </a:stretch>
        </p:blipFill>
        <p:spPr>
          <a:xfrm>
            <a:off x="671074" y="1050900"/>
            <a:ext cx="6053700" cy="4346550"/>
          </a:xfrm>
          <a:prstGeom prst="rect">
            <a:avLst/>
          </a:prstGeom>
          <a:noFill/>
          <a:ln>
            <a:noFill/>
          </a:ln>
        </p:spPr>
      </p:pic>
      <p:sp>
        <p:nvSpPr>
          <p:cNvPr id="803" name="Google Shape;803;p30"/>
          <p:cNvSpPr txBox="1"/>
          <p:nvPr/>
        </p:nvSpPr>
        <p:spPr>
          <a:xfrm>
            <a:off x="769275" y="5515850"/>
            <a:ext cx="63342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latin typeface="Calibri"/>
                <a:ea typeface="Calibri"/>
                <a:cs typeface="Calibri"/>
                <a:sym typeface="Calibri"/>
              </a:rPr>
              <a:t>Please note the low figure for coding may be low due to lack of data.  </a:t>
            </a:r>
            <a:endParaRPr sz="13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anim calcmode="lin" valueType="num">
                                      <p:cBhvr additive="base">
                                        <p:cTn id="7" dur="750"/>
                                        <p:tgtEl>
                                          <p:spTgt spid="794"/>
                                        </p:tgtEl>
                                        <p:attrNameLst>
                                          <p:attrName>ppt_y</p:attrName>
                                        </p:attrNameLst>
                                      </p:cBhvr>
                                      <p:tavLst>
                                        <p:tav tm="0">
                                          <p:val>
                                            <p:strVal val="#ppt_y-1"/>
                                          </p:val>
                                        </p:tav>
                                        <p:tav tm="100000">
                                          <p:val>
                                            <p:strVal val="#ppt_y"/>
                                          </p:val>
                                        </p:tav>
                                      </p:tavLst>
                                    </p:anim>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797"/>
                                        </p:tgtEl>
                                        <p:attrNameLst>
                                          <p:attrName>style.visibility</p:attrName>
                                        </p:attrNameLst>
                                      </p:cBhvr>
                                      <p:to>
                                        <p:strVal val="visible"/>
                                      </p:to>
                                    </p:set>
                                    <p:animEffect transition="in" filter="fade">
                                      <p:cBhvr>
                                        <p:cTn id="11" dur="500"/>
                                        <p:tgtEl>
                                          <p:spTgt spid="797"/>
                                        </p:tgtEl>
                                      </p:cBhvr>
                                    </p:animEffect>
                                  </p:childTnLst>
                                </p:cTn>
                              </p:par>
                              <p:par>
                                <p:cTn id="12" presetID="10" presetClass="entr" presetSubtype="0" fill="hold" nodeType="withEffect">
                                  <p:stCondLst>
                                    <p:cond delay="0"/>
                                  </p:stCondLst>
                                  <p:childTnLst>
                                    <p:set>
                                      <p:cBhvr>
                                        <p:cTn id="13" dur="1" fill="hold">
                                          <p:stCondLst>
                                            <p:cond delay="0"/>
                                          </p:stCondLst>
                                        </p:cTn>
                                        <p:tgtEl>
                                          <p:spTgt spid="798"/>
                                        </p:tgtEl>
                                        <p:attrNameLst>
                                          <p:attrName>style.visibility</p:attrName>
                                        </p:attrNameLst>
                                      </p:cBhvr>
                                      <p:to>
                                        <p:strVal val="visible"/>
                                      </p:to>
                                    </p:set>
                                    <p:animEffect transition="in" filter="fade">
                                      <p:cBhvr>
                                        <p:cTn id="14" dur="500"/>
                                        <p:tgtEl>
                                          <p:spTgt spid="798"/>
                                        </p:tgtEl>
                                      </p:cBhvr>
                                    </p:animEffect>
                                  </p:childTnLst>
                                </p:cTn>
                              </p:par>
                              <p:par>
                                <p:cTn id="15" presetID="10" presetClass="entr" presetSubtype="0" fill="hold" nodeType="withEffect">
                                  <p:stCondLst>
                                    <p:cond delay="0"/>
                                  </p:stCondLst>
                                  <p:childTnLst>
                                    <p:set>
                                      <p:cBhvr>
                                        <p:cTn id="16" dur="1" fill="hold">
                                          <p:stCondLst>
                                            <p:cond delay="0"/>
                                          </p:stCondLst>
                                        </p:cTn>
                                        <p:tgtEl>
                                          <p:spTgt spid="799"/>
                                        </p:tgtEl>
                                        <p:attrNameLst>
                                          <p:attrName>style.visibility</p:attrName>
                                        </p:attrNameLst>
                                      </p:cBhvr>
                                      <p:to>
                                        <p:strVal val="visible"/>
                                      </p:to>
                                    </p:set>
                                    <p:animEffect transition="in" filter="fade">
                                      <p:cBhvr>
                                        <p:cTn id="17" dur="500"/>
                                        <p:tgtEl>
                                          <p:spTgt spid="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grpSp>
        <p:nvGrpSpPr>
          <p:cNvPr id="808" name="Google Shape;808;p31"/>
          <p:cNvGrpSpPr/>
          <p:nvPr/>
        </p:nvGrpSpPr>
        <p:grpSpPr>
          <a:xfrm>
            <a:off x="5810250" y="4102100"/>
            <a:ext cx="2293937" cy="1841500"/>
            <a:chOff x="5810250" y="4102100"/>
            <a:chExt cx="2293937" cy="1841500"/>
          </a:xfrm>
        </p:grpSpPr>
        <p:sp>
          <p:nvSpPr>
            <p:cNvPr id="809" name="Google Shape;809;p31"/>
            <p:cNvSpPr txBox="1"/>
            <p:nvPr/>
          </p:nvSpPr>
          <p:spPr>
            <a:xfrm>
              <a:off x="6694487" y="4738687"/>
              <a:ext cx="75088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04</a:t>
              </a:r>
              <a:endParaRPr sz="1400" b="0" i="0" u="none" strike="noStrike" cap="none">
                <a:solidFill>
                  <a:srgbClr val="000000"/>
                </a:solidFill>
                <a:latin typeface="Arial"/>
                <a:ea typeface="Arial"/>
                <a:cs typeface="Arial"/>
                <a:sym typeface="Arial"/>
              </a:endParaRPr>
            </a:p>
          </p:txBody>
        </p:sp>
        <p:sp>
          <p:nvSpPr>
            <p:cNvPr id="810" name="Google Shape;810;p31"/>
            <p:cNvSpPr/>
            <p:nvPr/>
          </p:nvSpPr>
          <p:spPr>
            <a:xfrm>
              <a:off x="5810250" y="4102100"/>
              <a:ext cx="2293937" cy="1841500"/>
            </a:xfrm>
            <a:custGeom>
              <a:avLst/>
              <a:gdLst/>
              <a:ahLst/>
              <a:cxnLst/>
              <a:rect l="l" t="t" r="r" b="b"/>
              <a:pathLst>
                <a:path w="983" h="788" extrusionOk="0">
                  <a:moveTo>
                    <a:pt x="500" y="0"/>
                  </a:moveTo>
                  <a:cubicBezTo>
                    <a:pt x="466" y="170"/>
                    <a:pt x="319" y="300"/>
                    <a:pt x="141" y="308"/>
                  </a:cubicBezTo>
                  <a:cubicBezTo>
                    <a:pt x="0" y="548"/>
                    <a:pt x="0" y="548"/>
                    <a:pt x="0" y="548"/>
                  </a:cubicBezTo>
                  <a:cubicBezTo>
                    <a:pt x="140" y="788"/>
                    <a:pt x="140" y="788"/>
                    <a:pt x="140" y="788"/>
                  </a:cubicBezTo>
                  <a:cubicBezTo>
                    <a:pt x="578" y="780"/>
                    <a:pt x="937" y="445"/>
                    <a:pt x="983" y="18"/>
                  </a:cubicBezTo>
                </a:path>
              </a:pathLst>
            </a:custGeom>
            <a:noFill/>
            <a:ln w="65075" cap="flat" cmpd="sng">
              <a:solidFill>
                <a:srgbClr val="065280"/>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11" name="Google Shape;811;p31"/>
          <p:cNvGrpSpPr/>
          <p:nvPr/>
        </p:nvGrpSpPr>
        <p:grpSpPr>
          <a:xfrm>
            <a:off x="4084637" y="3635375"/>
            <a:ext cx="1841500" cy="2295525"/>
            <a:chOff x="4084637" y="3635375"/>
            <a:chExt cx="1841500" cy="2295525"/>
          </a:xfrm>
        </p:grpSpPr>
        <p:sp>
          <p:nvSpPr>
            <p:cNvPr id="812" name="Google Shape;812;p31"/>
            <p:cNvSpPr txBox="1"/>
            <p:nvPr/>
          </p:nvSpPr>
          <p:spPr>
            <a:xfrm>
              <a:off x="4700587" y="4511675"/>
              <a:ext cx="588962" cy="6334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01</a:t>
              </a:r>
              <a:endParaRPr sz="1400" b="0" i="0" u="none" strike="noStrike" cap="none">
                <a:solidFill>
                  <a:srgbClr val="000000"/>
                </a:solidFill>
                <a:latin typeface="Arial"/>
                <a:ea typeface="Arial"/>
                <a:cs typeface="Arial"/>
                <a:sym typeface="Arial"/>
              </a:endParaRPr>
            </a:p>
          </p:txBody>
        </p:sp>
        <p:sp>
          <p:nvSpPr>
            <p:cNvPr id="813" name="Google Shape;813;p31"/>
            <p:cNvSpPr/>
            <p:nvPr/>
          </p:nvSpPr>
          <p:spPr>
            <a:xfrm>
              <a:off x="4084637" y="3635375"/>
              <a:ext cx="1841500" cy="2295525"/>
            </a:xfrm>
            <a:custGeom>
              <a:avLst/>
              <a:gdLst/>
              <a:ahLst/>
              <a:cxnLst/>
              <a:rect l="l" t="t" r="r" b="b"/>
              <a:pathLst>
                <a:path w="789" h="983" extrusionOk="0">
                  <a:moveTo>
                    <a:pt x="789" y="501"/>
                  </a:moveTo>
                  <a:cubicBezTo>
                    <a:pt x="619" y="467"/>
                    <a:pt x="489" y="320"/>
                    <a:pt x="481" y="142"/>
                  </a:cubicBezTo>
                  <a:cubicBezTo>
                    <a:pt x="240" y="0"/>
                    <a:pt x="240" y="0"/>
                    <a:pt x="240" y="0"/>
                  </a:cubicBezTo>
                  <a:cubicBezTo>
                    <a:pt x="0" y="141"/>
                    <a:pt x="0" y="141"/>
                    <a:pt x="0" y="141"/>
                  </a:cubicBezTo>
                  <a:cubicBezTo>
                    <a:pt x="8" y="579"/>
                    <a:pt x="344" y="938"/>
                    <a:pt x="771" y="983"/>
                  </a:cubicBezTo>
                </a:path>
              </a:pathLst>
            </a:custGeom>
            <a:noFill/>
            <a:ln w="65075" cap="flat" cmpd="sng">
              <a:solidFill>
                <a:srgbClr val="E24956"/>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14" name="Google Shape;814;p31"/>
          <p:cNvGrpSpPr/>
          <p:nvPr/>
        </p:nvGrpSpPr>
        <p:grpSpPr>
          <a:xfrm>
            <a:off x="4095750" y="1911350"/>
            <a:ext cx="2295525" cy="1841500"/>
            <a:chOff x="4095750" y="1911350"/>
            <a:chExt cx="2295525" cy="1841500"/>
          </a:xfrm>
        </p:grpSpPr>
        <p:sp>
          <p:nvSpPr>
            <p:cNvPr id="815" name="Google Shape;815;p31"/>
            <p:cNvSpPr txBox="1"/>
            <p:nvPr/>
          </p:nvSpPr>
          <p:spPr>
            <a:xfrm>
              <a:off x="4873625" y="2478087"/>
              <a:ext cx="693737"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02</a:t>
              </a:r>
              <a:endParaRPr sz="1400" b="0" i="0" u="none" strike="noStrike" cap="none">
                <a:solidFill>
                  <a:srgbClr val="000000"/>
                </a:solidFill>
                <a:latin typeface="Arial"/>
                <a:ea typeface="Arial"/>
                <a:cs typeface="Arial"/>
                <a:sym typeface="Arial"/>
              </a:endParaRPr>
            </a:p>
          </p:txBody>
        </p:sp>
        <p:sp>
          <p:nvSpPr>
            <p:cNvPr id="816" name="Google Shape;816;p31"/>
            <p:cNvSpPr/>
            <p:nvPr/>
          </p:nvSpPr>
          <p:spPr>
            <a:xfrm>
              <a:off x="4095750" y="1911350"/>
              <a:ext cx="2295525" cy="1841500"/>
            </a:xfrm>
            <a:custGeom>
              <a:avLst/>
              <a:gdLst/>
              <a:ahLst/>
              <a:cxnLst/>
              <a:rect l="l" t="t" r="r" b="b"/>
              <a:pathLst>
                <a:path w="983" h="788" extrusionOk="0">
                  <a:moveTo>
                    <a:pt x="483" y="788"/>
                  </a:moveTo>
                  <a:cubicBezTo>
                    <a:pt x="517" y="618"/>
                    <a:pt x="664" y="488"/>
                    <a:pt x="842" y="481"/>
                  </a:cubicBezTo>
                  <a:cubicBezTo>
                    <a:pt x="983" y="240"/>
                    <a:pt x="983" y="240"/>
                    <a:pt x="983" y="240"/>
                  </a:cubicBezTo>
                  <a:cubicBezTo>
                    <a:pt x="843" y="0"/>
                    <a:pt x="843" y="0"/>
                    <a:pt x="843" y="0"/>
                  </a:cubicBezTo>
                  <a:cubicBezTo>
                    <a:pt x="405" y="8"/>
                    <a:pt x="46" y="344"/>
                    <a:pt x="0" y="771"/>
                  </a:cubicBezTo>
                </a:path>
              </a:pathLst>
            </a:custGeom>
            <a:noFill/>
            <a:ln w="65075" cap="flat" cmpd="sng">
              <a:solidFill>
                <a:srgbClr val="FFCD64"/>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17" name="Google Shape;817;p31"/>
          <p:cNvGrpSpPr/>
          <p:nvPr/>
        </p:nvGrpSpPr>
        <p:grpSpPr>
          <a:xfrm>
            <a:off x="6273800" y="1924050"/>
            <a:ext cx="1839912" cy="2295525"/>
            <a:chOff x="6273800" y="1924050"/>
            <a:chExt cx="1839912" cy="2295525"/>
          </a:xfrm>
        </p:grpSpPr>
        <p:sp>
          <p:nvSpPr>
            <p:cNvPr id="818" name="Google Shape;818;p31"/>
            <p:cNvSpPr txBox="1"/>
            <p:nvPr/>
          </p:nvSpPr>
          <p:spPr>
            <a:xfrm>
              <a:off x="6911975" y="2736850"/>
              <a:ext cx="749300" cy="6302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33333"/>
                </a:buClr>
                <a:buSzPts val="4100"/>
                <a:buFont typeface="Montserrat"/>
                <a:buNone/>
              </a:pPr>
              <a:r>
                <a:rPr lang="en-US" sz="4100" b="0" i="0" u="none" strike="noStrike" cap="none">
                  <a:solidFill>
                    <a:srgbClr val="333333"/>
                  </a:solidFill>
                  <a:latin typeface="Montserrat"/>
                  <a:ea typeface="Montserrat"/>
                  <a:cs typeface="Montserrat"/>
                  <a:sym typeface="Montserrat"/>
                </a:rPr>
                <a:t>03</a:t>
              </a:r>
              <a:endParaRPr sz="1400" b="0" i="0" u="none" strike="noStrike" cap="none">
                <a:solidFill>
                  <a:srgbClr val="000000"/>
                </a:solidFill>
                <a:latin typeface="Arial"/>
                <a:ea typeface="Arial"/>
                <a:cs typeface="Arial"/>
                <a:sym typeface="Arial"/>
              </a:endParaRPr>
            </a:p>
          </p:txBody>
        </p:sp>
        <p:sp>
          <p:nvSpPr>
            <p:cNvPr id="819" name="Google Shape;819;p31"/>
            <p:cNvSpPr/>
            <p:nvPr/>
          </p:nvSpPr>
          <p:spPr>
            <a:xfrm>
              <a:off x="6273800" y="1924050"/>
              <a:ext cx="1839912" cy="2295525"/>
            </a:xfrm>
            <a:custGeom>
              <a:avLst/>
              <a:gdLst/>
              <a:ahLst/>
              <a:cxnLst/>
              <a:rect l="l" t="t" r="r" b="b"/>
              <a:pathLst>
                <a:path w="788" h="983" extrusionOk="0">
                  <a:moveTo>
                    <a:pt x="0" y="483"/>
                  </a:moveTo>
                  <a:cubicBezTo>
                    <a:pt x="170" y="517"/>
                    <a:pt x="300" y="664"/>
                    <a:pt x="308" y="842"/>
                  </a:cubicBezTo>
                  <a:cubicBezTo>
                    <a:pt x="549" y="983"/>
                    <a:pt x="549" y="983"/>
                    <a:pt x="549" y="983"/>
                  </a:cubicBezTo>
                  <a:cubicBezTo>
                    <a:pt x="788" y="842"/>
                    <a:pt x="788" y="842"/>
                    <a:pt x="788" y="842"/>
                  </a:cubicBezTo>
                  <a:cubicBezTo>
                    <a:pt x="781" y="405"/>
                    <a:pt x="445" y="46"/>
                    <a:pt x="18" y="0"/>
                  </a:cubicBezTo>
                </a:path>
              </a:pathLst>
            </a:custGeom>
            <a:noFill/>
            <a:ln w="65075" cap="flat" cmpd="sng">
              <a:solidFill>
                <a:srgbClr val="64D1DA"/>
              </a:solidFill>
              <a:prstDash val="solid"/>
              <a:miter lim="524288"/>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20" name="Google Shape;820;p31"/>
          <p:cNvGrpSpPr/>
          <p:nvPr/>
        </p:nvGrpSpPr>
        <p:grpSpPr>
          <a:xfrm>
            <a:off x="8228012" y="1579563"/>
            <a:ext cx="3359149" cy="1345682"/>
            <a:chOff x="8280400" y="1922980"/>
            <a:chExt cx="3359149" cy="1345682"/>
          </a:xfrm>
        </p:grpSpPr>
        <p:sp>
          <p:nvSpPr>
            <p:cNvPr id="821" name="Google Shape;821;p31">
              <a:hlinkClick r:id="rId3" action="ppaction://hlinksldjump"/>
            </p:cNvPr>
            <p:cNvSpPr txBox="1"/>
            <p:nvPr/>
          </p:nvSpPr>
          <p:spPr>
            <a:xfrm>
              <a:off x="8280400" y="2484437"/>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Westshore</a:t>
              </a:r>
              <a:endParaRPr sz="1400" b="0" i="0" u="none" strike="noStrike" cap="none">
                <a:solidFill>
                  <a:srgbClr val="000000"/>
                </a:solidFill>
                <a:latin typeface="Arial"/>
                <a:ea typeface="Arial"/>
                <a:cs typeface="Arial"/>
                <a:sym typeface="Arial"/>
              </a:endParaRPr>
            </a:p>
          </p:txBody>
        </p:sp>
        <p:sp>
          <p:nvSpPr>
            <p:cNvPr id="822" name="Google Shape;822;p31">
              <a:hlinkClick r:id="rId3" action="ppaction://hlinksldjump"/>
            </p:cNvPr>
            <p:cNvSpPr/>
            <p:nvPr/>
          </p:nvSpPr>
          <p:spPr>
            <a:xfrm>
              <a:off x="10523537" y="2112962"/>
              <a:ext cx="1116012" cy="1116012"/>
            </a:xfrm>
            <a:prstGeom prst="ellipse">
              <a:avLst/>
            </a:pr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3" name="Google Shape;823;p31">
              <a:hlinkClick r:id="rId3" action="ppaction://hlinksldjump"/>
            </p:cNvPr>
            <p:cNvSpPr txBox="1"/>
            <p:nvPr/>
          </p:nvSpPr>
          <p:spPr>
            <a:xfrm>
              <a:off x="8443913" y="1922980"/>
              <a:ext cx="1822450"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64D1DA"/>
                </a:buClr>
                <a:buSzPts val="2700"/>
                <a:buFont typeface="Open Sans SemiBold"/>
                <a:buNone/>
              </a:pPr>
              <a:r>
                <a:rPr lang="en-US" sz="2000" b="1" i="0" u="none" strike="noStrike" cap="none">
                  <a:solidFill>
                    <a:srgbClr val="64D1DA"/>
                  </a:solidFill>
                  <a:latin typeface="Open Sans SemiBold"/>
                  <a:ea typeface="Open Sans SemiBold"/>
                  <a:cs typeface="Open Sans SemiBold"/>
                  <a:sym typeface="Open Sans SemiBold"/>
                </a:rPr>
                <a:t>WESTSHORE AND SOOKE</a:t>
              </a:r>
              <a:endParaRPr sz="1100" b="0" i="0" u="none" strike="noStrike" cap="none">
                <a:solidFill>
                  <a:srgbClr val="000000"/>
                </a:solidFill>
                <a:latin typeface="Arial"/>
                <a:ea typeface="Arial"/>
                <a:cs typeface="Arial"/>
                <a:sym typeface="Arial"/>
              </a:endParaRPr>
            </a:p>
          </p:txBody>
        </p:sp>
      </p:grpSp>
      <p:grpSp>
        <p:nvGrpSpPr>
          <p:cNvPr id="824" name="Google Shape;824;p31"/>
          <p:cNvGrpSpPr/>
          <p:nvPr/>
        </p:nvGrpSpPr>
        <p:grpSpPr>
          <a:xfrm>
            <a:off x="8280400" y="4592637"/>
            <a:ext cx="3359149" cy="1192212"/>
            <a:chOff x="8280400" y="4592637"/>
            <a:chExt cx="3359149" cy="1192212"/>
          </a:xfrm>
        </p:grpSpPr>
        <p:sp>
          <p:nvSpPr>
            <p:cNvPr id="825" name="Google Shape;825;p31">
              <a:hlinkClick r:id="" action="ppaction://noaction"/>
            </p:cNvPr>
            <p:cNvSpPr txBox="1"/>
            <p:nvPr/>
          </p:nvSpPr>
          <p:spPr>
            <a:xfrm>
              <a:off x="8280400" y="4987925"/>
              <a:ext cx="2068512"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Gulf Islands</a:t>
              </a:r>
              <a:endParaRPr sz="1400" b="0" i="0" u="none" strike="noStrike" cap="none">
                <a:solidFill>
                  <a:srgbClr val="000000"/>
                </a:solidFill>
                <a:latin typeface="Arial"/>
                <a:ea typeface="Arial"/>
                <a:cs typeface="Arial"/>
                <a:sym typeface="Arial"/>
              </a:endParaRPr>
            </a:p>
          </p:txBody>
        </p:sp>
        <p:sp>
          <p:nvSpPr>
            <p:cNvPr id="826" name="Google Shape;826;p31">
              <a:hlinkClick r:id="" action="ppaction://noaction"/>
            </p:cNvPr>
            <p:cNvSpPr/>
            <p:nvPr/>
          </p:nvSpPr>
          <p:spPr>
            <a:xfrm>
              <a:off x="10523537" y="4665662"/>
              <a:ext cx="1116012" cy="1119187"/>
            </a:xfrm>
            <a:prstGeom prst="ellipse">
              <a:avLst/>
            </a:pr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p31">
              <a:hlinkClick r:id="" action="ppaction://noaction"/>
            </p:cNvPr>
            <p:cNvSpPr txBox="1"/>
            <p:nvPr/>
          </p:nvSpPr>
          <p:spPr>
            <a:xfrm>
              <a:off x="8472488" y="4592637"/>
              <a:ext cx="1825624" cy="56673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65280"/>
                </a:buClr>
                <a:buSzPts val="2700"/>
                <a:buFont typeface="Open Sans SemiBold"/>
                <a:buNone/>
              </a:pPr>
              <a:r>
                <a:rPr lang="en-US" sz="2000" b="1" i="0" u="none" strike="noStrike" cap="none">
                  <a:solidFill>
                    <a:srgbClr val="065280"/>
                  </a:solidFill>
                  <a:latin typeface="Open Sans SemiBold"/>
                  <a:ea typeface="Open Sans SemiBold"/>
                  <a:cs typeface="Open Sans SemiBold"/>
                  <a:sym typeface="Open Sans SemiBold"/>
                </a:rPr>
                <a:t>GULF ISLANDS</a:t>
              </a:r>
              <a:endParaRPr sz="1100" b="0" i="0" u="none" strike="noStrike" cap="none">
                <a:solidFill>
                  <a:srgbClr val="000000"/>
                </a:solidFill>
                <a:latin typeface="Arial"/>
                <a:ea typeface="Arial"/>
                <a:cs typeface="Arial"/>
                <a:sym typeface="Arial"/>
              </a:endParaRPr>
            </a:p>
          </p:txBody>
        </p:sp>
      </p:grpSp>
      <p:grpSp>
        <p:nvGrpSpPr>
          <p:cNvPr id="828" name="Google Shape;828;p31"/>
          <p:cNvGrpSpPr/>
          <p:nvPr/>
        </p:nvGrpSpPr>
        <p:grpSpPr>
          <a:xfrm>
            <a:off x="560387" y="1778499"/>
            <a:ext cx="3386137" cy="1740878"/>
            <a:chOff x="560387" y="1778499"/>
            <a:chExt cx="3386137" cy="1740878"/>
          </a:xfrm>
        </p:grpSpPr>
        <p:sp>
          <p:nvSpPr>
            <p:cNvPr id="829" name="Google Shape;829;p31">
              <a:hlinkClick r:id="rId3" action="ppaction://hlinksldjump"/>
            </p:cNvPr>
            <p:cNvSpPr/>
            <p:nvPr/>
          </p:nvSpPr>
          <p:spPr>
            <a:xfrm>
              <a:off x="560387" y="2146300"/>
              <a:ext cx="1117600" cy="1117600"/>
            </a:xfrm>
            <a:prstGeom prst="ellipse">
              <a:avLst/>
            </a:prstGeom>
            <a:solidFill>
              <a:srgbClr val="FFCD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0" name="Google Shape;830;p31">
              <a:hlinkClick r:id="rId3" action="ppaction://hlinksldjump"/>
            </p:cNvPr>
            <p:cNvSpPr txBox="1"/>
            <p:nvPr/>
          </p:nvSpPr>
          <p:spPr>
            <a:xfrm>
              <a:off x="1966912" y="1778499"/>
              <a:ext cx="1889125"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B312"/>
                </a:buClr>
                <a:buSzPts val="2700"/>
                <a:buFont typeface="Open Sans SemiBold"/>
                <a:buNone/>
              </a:pPr>
              <a:r>
                <a:rPr lang="en-US" sz="2000" b="1" i="0" u="none" strike="noStrike" cap="none">
                  <a:solidFill>
                    <a:srgbClr val="FFB312"/>
                  </a:solidFill>
                  <a:latin typeface="Open Sans SemiBold"/>
                  <a:ea typeface="Open Sans SemiBold"/>
                  <a:cs typeface="Open Sans SemiBold"/>
                  <a:sym typeface="Open Sans SemiBold"/>
                </a:rPr>
                <a:t>VICTORIA AND SAANICH</a:t>
              </a:r>
              <a:endParaRPr sz="1100" b="0" i="0" u="none" strike="noStrike" cap="none">
                <a:solidFill>
                  <a:srgbClr val="000000"/>
                </a:solidFill>
                <a:latin typeface="Arial"/>
                <a:ea typeface="Arial"/>
                <a:cs typeface="Arial"/>
                <a:sym typeface="Arial"/>
              </a:endParaRPr>
            </a:p>
          </p:txBody>
        </p:sp>
        <p:sp>
          <p:nvSpPr>
            <p:cNvPr id="831" name="Google Shape;831;p31">
              <a:hlinkClick r:id="rId3" action="ppaction://hlinksldjump"/>
            </p:cNvPr>
            <p:cNvSpPr txBox="1"/>
            <p:nvPr/>
          </p:nvSpPr>
          <p:spPr>
            <a:xfrm>
              <a:off x="1878012" y="2498725"/>
              <a:ext cx="2068512" cy="102065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in the Victoria/Saanich region</a:t>
              </a:r>
              <a:endParaRPr sz="1400" b="0" i="0" u="none" strike="noStrike" cap="none">
                <a:solidFill>
                  <a:srgbClr val="000000"/>
                </a:solidFill>
                <a:latin typeface="Arial"/>
                <a:ea typeface="Arial"/>
                <a:cs typeface="Arial"/>
                <a:sym typeface="Arial"/>
              </a:endParaRPr>
            </a:p>
          </p:txBody>
        </p:sp>
      </p:grpSp>
      <p:grpSp>
        <p:nvGrpSpPr>
          <p:cNvPr id="832" name="Google Shape;832;p31"/>
          <p:cNvGrpSpPr/>
          <p:nvPr/>
        </p:nvGrpSpPr>
        <p:grpSpPr>
          <a:xfrm>
            <a:off x="560387" y="4456113"/>
            <a:ext cx="3538539" cy="1503473"/>
            <a:chOff x="560387" y="4456113"/>
            <a:chExt cx="3538539" cy="1503473"/>
          </a:xfrm>
        </p:grpSpPr>
        <p:sp>
          <p:nvSpPr>
            <p:cNvPr id="833" name="Google Shape;833;p31">
              <a:hlinkClick r:id="rId3" action="ppaction://hlinksldjump"/>
            </p:cNvPr>
            <p:cNvSpPr/>
            <p:nvPr/>
          </p:nvSpPr>
          <p:spPr>
            <a:xfrm>
              <a:off x="560387" y="4654550"/>
              <a:ext cx="1117600" cy="1116012"/>
            </a:xfrm>
            <a:prstGeom prst="ellipse">
              <a:avLst/>
            </a:pr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p31">
              <a:hlinkClick r:id="rId3" action="ppaction://hlinksldjump"/>
            </p:cNvPr>
            <p:cNvSpPr txBox="1"/>
            <p:nvPr/>
          </p:nvSpPr>
          <p:spPr>
            <a:xfrm>
              <a:off x="1970088" y="4456113"/>
              <a:ext cx="2128838" cy="56673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24956"/>
                </a:buClr>
                <a:buSzPts val="2700"/>
                <a:buFont typeface="Open Sans SemiBold"/>
                <a:buNone/>
              </a:pPr>
              <a:r>
                <a:rPr lang="en-US" sz="2000" b="1" i="0" u="none" strike="noStrike" cap="none">
                  <a:solidFill>
                    <a:srgbClr val="E24956"/>
                  </a:solidFill>
                  <a:latin typeface="Open Sans SemiBold"/>
                  <a:ea typeface="Open Sans SemiBold"/>
                  <a:cs typeface="Open Sans SemiBold"/>
                  <a:sym typeface="Open Sans SemiBold"/>
                </a:rPr>
                <a:t>SAANICH PENINSULA </a:t>
              </a:r>
              <a:endParaRPr sz="1100" b="0" i="0" u="none" strike="noStrike" cap="none">
                <a:solidFill>
                  <a:srgbClr val="000000"/>
                </a:solidFill>
                <a:latin typeface="Arial"/>
                <a:ea typeface="Arial"/>
                <a:cs typeface="Arial"/>
                <a:sym typeface="Arial"/>
              </a:endParaRPr>
            </a:p>
          </p:txBody>
        </p:sp>
        <p:sp>
          <p:nvSpPr>
            <p:cNvPr id="835" name="Google Shape;835;p31">
              <a:hlinkClick r:id="rId3" action="ppaction://hlinksldjump"/>
            </p:cNvPr>
            <p:cNvSpPr txBox="1"/>
            <p:nvPr/>
          </p:nvSpPr>
          <p:spPr>
            <a:xfrm>
              <a:off x="1878012" y="5002212"/>
              <a:ext cx="2068512" cy="95737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0" i="0" u="none" strike="noStrike" cap="none">
                  <a:solidFill>
                    <a:schemeClr val="dk1"/>
                  </a:solidFill>
                  <a:latin typeface="Open Sans"/>
                  <a:ea typeface="Open Sans"/>
                  <a:cs typeface="Open Sans"/>
                  <a:sym typeface="Open Sans"/>
                </a:rPr>
                <a:t>Click here for programs and services in the Saanich Peninsula </a:t>
              </a:r>
              <a:endParaRPr sz="1400" b="0" i="0" u="none" strike="noStrike" cap="none">
                <a:solidFill>
                  <a:srgbClr val="000000"/>
                </a:solidFill>
                <a:latin typeface="Arial"/>
                <a:ea typeface="Arial"/>
                <a:cs typeface="Arial"/>
                <a:sym typeface="Arial"/>
              </a:endParaRPr>
            </a:p>
          </p:txBody>
        </p:sp>
      </p:grpSp>
      <p:sp>
        <p:nvSpPr>
          <p:cNvPr id="836" name="Google Shape;836;p31"/>
          <p:cNvSpPr txBox="1"/>
          <p:nvPr/>
        </p:nvSpPr>
        <p:spPr>
          <a:xfrm>
            <a:off x="999332" y="425664"/>
            <a:ext cx="10193337" cy="61202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Southern Vancouver Island Literacy Programs and Services</a:t>
            </a:r>
            <a:endParaRPr/>
          </a:p>
          <a:p>
            <a:pPr marL="0" marR="0" lvl="0" indent="0" algn="ctr" rtl="0">
              <a:lnSpc>
                <a:spcPct val="100000"/>
              </a:lnSpc>
              <a:spcBef>
                <a:spcPts val="0"/>
              </a:spcBef>
              <a:spcAft>
                <a:spcPts val="0"/>
              </a:spcAft>
              <a:buClr>
                <a:srgbClr val="353535"/>
              </a:buClr>
              <a:buSzPts val="6600"/>
              <a:buFont typeface="Montserrat"/>
              <a:buNone/>
            </a:pPr>
            <a:r>
              <a:rPr lang="en-US" sz="2400" b="1" i="0" u="none" strike="noStrike" cap="none">
                <a:solidFill>
                  <a:srgbClr val="64D1DA"/>
                </a:solidFill>
                <a:latin typeface="Open Sans SemiBold"/>
                <a:ea typeface="Open Sans SemiBold"/>
                <a:cs typeface="Open Sans SemiBold"/>
                <a:sym typeface="Open Sans SemiBold"/>
              </a:rPr>
              <a:t>Older Adults </a:t>
            </a:r>
            <a:endParaRPr sz="2400" b="0" i="0" u="none" strike="noStrike" cap="none">
              <a:solidFill>
                <a:srgbClr val="64D1DA"/>
              </a:solidFill>
              <a:latin typeface="Open Sans SemiBold"/>
              <a:ea typeface="Open Sans SemiBold"/>
              <a:cs typeface="Open Sans SemiBold"/>
              <a:sym typeface="Open Sans SemiBold"/>
            </a:endParaRPr>
          </a:p>
        </p:txBody>
      </p:sp>
      <p:pic>
        <p:nvPicPr>
          <p:cNvPr id="837" name="Google Shape;837;p31">
            <a:hlinkClick r:id="rId4" action="ppaction://hlinksldjump"/>
          </p:cNvPr>
          <p:cNvPicPr preferRelativeResize="0"/>
          <p:nvPr/>
        </p:nvPicPr>
        <p:blipFill rotWithShape="1">
          <a:blip r:embed="rId5">
            <a:alphaModFix/>
          </a:blip>
          <a:srcRect/>
          <a:stretch/>
        </p:blipFill>
        <p:spPr>
          <a:xfrm>
            <a:off x="-28575" y="0"/>
            <a:ext cx="914479" cy="914479"/>
          </a:xfrm>
          <a:prstGeom prst="rect">
            <a:avLst/>
          </a:prstGeom>
          <a:noFill/>
          <a:ln>
            <a:noFill/>
          </a:ln>
        </p:spPr>
      </p:pic>
      <p:pic>
        <p:nvPicPr>
          <p:cNvPr id="838" name="Google Shape;838;p31">
            <a:hlinkClick r:id="rId6" action="ppaction://hlinksldjump"/>
          </p:cNvPr>
          <p:cNvPicPr preferRelativeResize="0"/>
          <p:nvPr/>
        </p:nvPicPr>
        <p:blipFill rotWithShape="1">
          <a:blip r:embed="rId7">
            <a:alphaModFix/>
          </a:blip>
          <a:srcRect/>
          <a:stretch/>
        </p:blipFill>
        <p:spPr>
          <a:xfrm>
            <a:off x="11306097" y="-34987"/>
            <a:ext cx="914479" cy="914479"/>
          </a:xfrm>
          <a:prstGeom prst="rect">
            <a:avLst/>
          </a:prstGeom>
          <a:noFill/>
          <a:ln>
            <a:noFill/>
          </a:ln>
        </p:spPr>
      </p:pic>
      <p:pic>
        <p:nvPicPr>
          <p:cNvPr id="839" name="Google Shape;839;p31">
            <a:hlinkClick r:id="rId8" action="ppaction://hlinksldjump"/>
          </p:cNvPr>
          <p:cNvPicPr preferRelativeResize="0"/>
          <p:nvPr/>
        </p:nvPicPr>
        <p:blipFill rotWithShape="1">
          <a:blip r:embed="rId9">
            <a:alphaModFix/>
          </a:blip>
          <a:srcRect/>
          <a:stretch/>
        </p:blipFill>
        <p:spPr>
          <a:xfrm>
            <a:off x="11342611" y="6064337"/>
            <a:ext cx="914479" cy="9205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36"/>
                                        </p:tgtEl>
                                        <p:attrNameLst>
                                          <p:attrName>style.visibility</p:attrName>
                                        </p:attrNameLst>
                                      </p:cBhvr>
                                      <p:to>
                                        <p:strVal val="visible"/>
                                      </p:to>
                                    </p:set>
                                    <p:anim calcmode="lin" valueType="num">
                                      <p:cBhvr additive="base">
                                        <p:cTn id="7" dur="750"/>
                                        <p:tgtEl>
                                          <p:spTgt spid="836"/>
                                        </p:tgtEl>
                                        <p:attrNameLst>
                                          <p:attrName>ppt_x</p:attrName>
                                        </p:attrNameLst>
                                      </p:cBhvr>
                                      <p:tavLst>
                                        <p:tav tm="0">
                                          <p:val>
                                            <p:strVal val="#ppt_x-1"/>
                                          </p:val>
                                        </p:tav>
                                        <p:tav tm="100000">
                                          <p:val>
                                            <p:strVal val="#ppt_x"/>
                                          </p:val>
                                        </p:tav>
                                      </p:tavLst>
                                    </p:anim>
                                  </p:childTnLst>
                                </p:cTn>
                              </p:par>
                            </p:childTnLst>
                          </p:cTn>
                        </p:par>
                        <p:par>
                          <p:cTn id="8" fill="hold">
                            <p:stCondLst>
                              <p:cond delay="750"/>
                            </p:stCondLst>
                            <p:childTnLst>
                              <p:par>
                                <p:cTn id="9" presetID="23" presetClass="entr" presetSubtype="16" fill="hold" nodeType="afterEffect">
                                  <p:stCondLst>
                                    <p:cond delay="0"/>
                                  </p:stCondLst>
                                  <p:childTnLst>
                                    <p:set>
                                      <p:cBhvr>
                                        <p:cTn id="10" dur="1" fill="hold">
                                          <p:stCondLst>
                                            <p:cond delay="0"/>
                                          </p:stCondLst>
                                        </p:cTn>
                                        <p:tgtEl>
                                          <p:spTgt spid="811"/>
                                        </p:tgtEl>
                                        <p:attrNameLst>
                                          <p:attrName>style.visibility</p:attrName>
                                        </p:attrNameLst>
                                      </p:cBhvr>
                                      <p:to>
                                        <p:strVal val="visible"/>
                                      </p:to>
                                    </p:set>
                                    <p:anim calcmode="lin" valueType="num">
                                      <p:cBhvr additive="base">
                                        <p:cTn id="11" dur="500"/>
                                        <p:tgtEl>
                                          <p:spTgt spid="811"/>
                                        </p:tgtEl>
                                        <p:attrNameLst>
                                          <p:attrName>ppt_w</p:attrName>
                                        </p:attrNameLst>
                                      </p:cBhvr>
                                      <p:tavLst>
                                        <p:tav tm="0">
                                          <p:val>
                                            <p:strVal val="0"/>
                                          </p:val>
                                        </p:tav>
                                        <p:tav tm="100000">
                                          <p:val>
                                            <p:strVal val="#ppt_w"/>
                                          </p:val>
                                        </p:tav>
                                      </p:tavLst>
                                    </p:anim>
                                    <p:anim calcmode="lin" valueType="num">
                                      <p:cBhvr additive="base">
                                        <p:cTn id="12" dur="500"/>
                                        <p:tgtEl>
                                          <p:spTgt spid="811"/>
                                        </p:tgtEl>
                                        <p:attrNameLst>
                                          <p:attrName>ppt_h</p:attrName>
                                        </p:attrNameLst>
                                      </p:cBhvr>
                                      <p:tavLst>
                                        <p:tav tm="0">
                                          <p:val>
                                            <p:strVal val="0"/>
                                          </p:val>
                                        </p:tav>
                                        <p:tav tm="100000">
                                          <p:val>
                                            <p:strVal val="#ppt_h"/>
                                          </p:val>
                                        </p:tav>
                                      </p:tavLst>
                                    </p:anim>
                                  </p:childTnLst>
                                </p:cTn>
                              </p:par>
                              <p:par>
                                <p:cTn id="13" presetID="2" presetClass="entr" presetSubtype="8" fill="hold" nodeType="withEffect">
                                  <p:stCondLst>
                                    <p:cond delay="0"/>
                                  </p:stCondLst>
                                  <p:childTnLst>
                                    <p:set>
                                      <p:cBhvr>
                                        <p:cTn id="14" dur="1" fill="hold">
                                          <p:stCondLst>
                                            <p:cond delay="0"/>
                                          </p:stCondLst>
                                        </p:cTn>
                                        <p:tgtEl>
                                          <p:spTgt spid="832"/>
                                        </p:tgtEl>
                                        <p:attrNameLst>
                                          <p:attrName>style.visibility</p:attrName>
                                        </p:attrNameLst>
                                      </p:cBhvr>
                                      <p:to>
                                        <p:strVal val="visible"/>
                                      </p:to>
                                    </p:set>
                                    <p:anim calcmode="lin" valueType="num">
                                      <p:cBhvr additive="base">
                                        <p:cTn id="15" dur="750"/>
                                        <p:tgtEl>
                                          <p:spTgt spid="832"/>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814"/>
                                        </p:tgtEl>
                                        <p:attrNameLst>
                                          <p:attrName>style.visibility</p:attrName>
                                        </p:attrNameLst>
                                      </p:cBhvr>
                                      <p:to>
                                        <p:strVal val="visible"/>
                                      </p:to>
                                    </p:set>
                                    <p:anim calcmode="lin" valueType="num">
                                      <p:cBhvr additive="base">
                                        <p:cTn id="19" dur="500"/>
                                        <p:tgtEl>
                                          <p:spTgt spid="814"/>
                                        </p:tgtEl>
                                        <p:attrNameLst>
                                          <p:attrName>ppt_w</p:attrName>
                                        </p:attrNameLst>
                                      </p:cBhvr>
                                      <p:tavLst>
                                        <p:tav tm="0">
                                          <p:val>
                                            <p:strVal val="0"/>
                                          </p:val>
                                        </p:tav>
                                        <p:tav tm="100000">
                                          <p:val>
                                            <p:strVal val="#ppt_w"/>
                                          </p:val>
                                        </p:tav>
                                      </p:tavLst>
                                    </p:anim>
                                    <p:anim calcmode="lin" valueType="num">
                                      <p:cBhvr additive="base">
                                        <p:cTn id="20" dur="500"/>
                                        <p:tgtEl>
                                          <p:spTgt spid="814"/>
                                        </p:tgtEl>
                                        <p:attrNameLst>
                                          <p:attrName>ppt_h</p:attrName>
                                        </p:attrNameLst>
                                      </p:cBhvr>
                                      <p:tavLst>
                                        <p:tav tm="0">
                                          <p:val>
                                            <p:strVal val="0"/>
                                          </p:val>
                                        </p:tav>
                                        <p:tav tm="100000">
                                          <p:val>
                                            <p:strVal val="#ppt_h"/>
                                          </p:val>
                                        </p:tav>
                                      </p:tavLst>
                                    </p:anim>
                                  </p:childTnLst>
                                </p:cTn>
                              </p:par>
                              <p:par>
                                <p:cTn id="21" presetID="2" presetClass="entr" presetSubtype="8" fill="hold" nodeType="withEffect">
                                  <p:stCondLst>
                                    <p:cond delay="0"/>
                                  </p:stCondLst>
                                  <p:childTnLst>
                                    <p:set>
                                      <p:cBhvr>
                                        <p:cTn id="22" dur="1" fill="hold">
                                          <p:stCondLst>
                                            <p:cond delay="0"/>
                                          </p:stCondLst>
                                        </p:cTn>
                                        <p:tgtEl>
                                          <p:spTgt spid="828"/>
                                        </p:tgtEl>
                                        <p:attrNameLst>
                                          <p:attrName>style.visibility</p:attrName>
                                        </p:attrNameLst>
                                      </p:cBhvr>
                                      <p:to>
                                        <p:strVal val="visible"/>
                                      </p:to>
                                    </p:set>
                                    <p:anim calcmode="lin" valueType="num">
                                      <p:cBhvr additive="base">
                                        <p:cTn id="23" dur="750"/>
                                        <p:tgtEl>
                                          <p:spTgt spid="828"/>
                                        </p:tgtEl>
                                        <p:attrNameLst>
                                          <p:attrName>ppt_x</p:attrName>
                                        </p:attrNameLst>
                                      </p:cBhvr>
                                      <p:tavLst>
                                        <p:tav tm="0">
                                          <p:val>
                                            <p:strVal val="#ppt_x-1"/>
                                          </p:val>
                                        </p:tav>
                                        <p:tav tm="100000">
                                          <p:val>
                                            <p:strVal val="#ppt_x"/>
                                          </p:val>
                                        </p:tav>
                                      </p:tavLst>
                                    </p:anim>
                                  </p:childTnLst>
                                </p:cTn>
                              </p:par>
                            </p:childTnLst>
                          </p:cTn>
                        </p:par>
                        <p:par>
                          <p:cTn id="24" fill="hold">
                            <p:stCondLst>
                              <p:cond delay="2250"/>
                            </p:stCondLst>
                            <p:childTnLst>
                              <p:par>
                                <p:cTn id="25" presetID="23" presetClass="entr" presetSubtype="16" fill="hold" nodeType="afterEffect">
                                  <p:stCondLst>
                                    <p:cond delay="0"/>
                                  </p:stCondLst>
                                  <p:childTnLst>
                                    <p:set>
                                      <p:cBhvr>
                                        <p:cTn id="26" dur="1" fill="hold">
                                          <p:stCondLst>
                                            <p:cond delay="0"/>
                                          </p:stCondLst>
                                        </p:cTn>
                                        <p:tgtEl>
                                          <p:spTgt spid="817"/>
                                        </p:tgtEl>
                                        <p:attrNameLst>
                                          <p:attrName>style.visibility</p:attrName>
                                        </p:attrNameLst>
                                      </p:cBhvr>
                                      <p:to>
                                        <p:strVal val="visible"/>
                                      </p:to>
                                    </p:set>
                                    <p:anim calcmode="lin" valueType="num">
                                      <p:cBhvr additive="base">
                                        <p:cTn id="27" dur="500"/>
                                        <p:tgtEl>
                                          <p:spTgt spid="817"/>
                                        </p:tgtEl>
                                        <p:attrNameLst>
                                          <p:attrName>ppt_w</p:attrName>
                                        </p:attrNameLst>
                                      </p:cBhvr>
                                      <p:tavLst>
                                        <p:tav tm="0">
                                          <p:val>
                                            <p:strVal val="0"/>
                                          </p:val>
                                        </p:tav>
                                        <p:tav tm="100000">
                                          <p:val>
                                            <p:strVal val="#ppt_w"/>
                                          </p:val>
                                        </p:tav>
                                      </p:tavLst>
                                    </p:anim>
                                    <p:anim calcmode="lin" valueType="num">
                                      <p:cBhvr additive="base">
                                        <p:cTn id="28" dur="500"/>
                                        <p:tgtEl>
                                          <p:spTgt spid="817"/>
                                        </p:tgtEl>
                                        <p:attrNameLst>
                                          <p:attrName>ppt_h</p:attrName>
                                        </p:attrNameLst>
                                      </p:cBhvr>
                                      <p:tavLst>
                                        <p:tav tm="0">
                                          <p:val>
                                            <p:strVal val="0"/>
                                          </p:val>
                                        </p:tav>
                                        <p:tav tm="100000">
                                          <p:val>
                                            <p:strVal val="#ppt_h"/>
                                          </p:val>
                                        </p:tav>
                                      </p:tavLst>
                                    </p:anim>
                                  </p:childTnLst>
                                </p:cTn>
                              </p:par>
                              <p:par>
                                <p:cTn id="29" presetID="2" presetClass="entr" presetSubtype="2" fill="hold" nodeType="withEffect">
                                  <p:stCondLst>
                                    <p:cond delay="0"/>
                                  </p:stCondLst>
                                  <p:childTnLst>
                                    <p:set>
                                      <p:cBhvr>
                                        <p:cTn id="30" dur="1" fill="hold">
                                          <p:stCondLst>
                                            <p:cond delay="0"/>
                                          </p:stCondLst>
                                        </p:cTn>
                                        <p:tgtEl>
                                          <p:spTgt spid="820"/>
                                        </p:tgtEl>
                                        <p:attrNameLst>
                                          <p:attrName>style.visibility</p:attrName>
                                        </p:attrNameLst>
                                      </p:cBhvr>
                                      <p:to>
                                        <p:strVal val="visible"/>
                                      </p:to>
                                    </p:set>
                                    <p:anim calcmode="lin" valueType="num">
                                      <p:cBhvr additive="base">
                                        <p:cTn id="31" dur="750"/>
                                        <p:tgtEl>
                                          <p:spTgt spid="820"/>
                                        </p:tgtEl>
                                        <p:attrNameLst>
                                          <p:attrName>ppt_x</p:attrName>
                                        </p:attrNameLst>
                                      </p:cBhvr>
                                      <p:tavLst>
                                        <p:tav tm="0">
                                          <p:val>
                                            <p:strVal val="#ppt_x+1"/>
                                          </p:val>
                                        </p:tav>
                                        <p:tav tm="100000">
                                          <p:val>
                                            <p:strVal val="#ppt_x"/>
                                          </p:val>
                                        </p:tav>
                                      </p:tavLst>
                                    </p:anim>
                                  </p:childTnLst>
                                </p:cTn>
                              </p:par>
                            </p:childTnLst>
                          </p:cTn>
                        </p:par>
                        <p:par>
                          <p:cTn id="32" fill="hold">
                            <p:stCondLst>
                              <p:cond delay="3000"/>
                            </p:stCondLst>
                            <p:childTnLst>
                              <p:par>
                                <p:cTn id="33" presetID="23" presetClass="entr" presetSubtype="16" fill="hold" nodeType="afterEffect">
                                  <p:stCondLst>
                                    <p:cond delay="0"/>
                                  </p:stCondLst>
                                  <p:childTnLst>
                                    <p:set>
                                      <p:cBhvr>
                                        <p:cTn id="34" dur="1" fill="hold">
                                          <p:stCondLst>
                                            <p:cond delay="0"/>
                                          </p:stCondLst>
                                        </p:cTn>
                                        <p:tgtEl>
                                          <p:spTgt spid="808"/>
                                        </p:tgtEl>
                                        <p:attrNameLst>
                                          <p:attrName>style.visibility</p:attrName>
                                        </p:attrNameLst>
                                      </p:cBhvr>
                                      <p:to>
                                        <p:strVal val="visible"/>
                                      </p:to>
                                    </p:set>
                                    <p:anim calcmode="lin" valueType="num">
                                      <p:cBhvr additive="base">
                                        <p:cTn id="35" dur="500"/>
                                        <p:tgtEl>
                                          <p:spTgt spid="808"/>
                                        </p:tgtEl>
                                        <p:attrNameLst>
                                          <p:attrName>ppt_w</p:attrName>
                                        </p:attrNameLst>
                                      </p:cBhvr>
                                      <p:tavLst>
                                        <p:tav tm="0">
                                          <p:val>
                                            <p:strVal val="0"/>
                                          </p:val>
                                        </p:tav>
                                        <p:tav tm="100000">
                                          <p:val>
                                            <p:strVal val="#ppt_w"/>
                                          </p:val>
                                        </p:tav>
                                      </p:tavLst>
                                    </p:anim>
                                    <p:anim calcmode="lin" valueType="num">
                                      <p:cBhvr additive="base">
                                        <p:cTn id="36" dur="500"/>
                                        <p:tgtEl>
                                          <p:spTgt spid="808"/>
                                        </p:tgtEl>
                                        <p:attrNameLst>
                                          <p:attrName>ppt_h</p:attrName>
                                        </p:attrNameLst>
                                      </p:cBhvr>
                                      <p:tavLst>
                                        <p:tav tm="0">
                                          <p:val>
                                            <p:strVal val="0"/>
                                          </p:val>
                                        </p:tav>
                                        <p:tav tm="100000">
                                          <p:val>
                                            <p:strVal val="#ppt_h"/>
                                          </p:val>
                                        </p:tav>
                                      </p:tavLst>
                                    </p:anim>
                                  </p:childTnLst>
                                </p:cTn>
                              </p:par>
                              <p:par>
                                <p:cTn id="37" presetID="2" presetClass="entr" presetSubtype="2" fill="hold" nodeType="withEffect">
                                  <p:stCondLst>
                                    <p:cond delay="0"/>
                                  </p:stCondLst>
                                  <p:childTnLst>
                                    <p:set>
                                      <p:cBhvr>
                                        <p:cTn id="38" dur="1" fill="hold">
                                          <p:stCondLst>
                                            <p:cond delay="0"/>
                                          </p:stCondLst>
                                        </p:cTn>
                                        <p:tgtEl>
                                          <p:spTgt spid="824"/>
                                        </p:tgtEl>
                                        <p:attrNameLst>
                                          <p:attrName>style.visibility</p:attrName>
                                        </p:attrNameLst>
                                      </p:cBhvr>
                                      <p:to>
                                        <p:strVal val="visible"/>
                                      </p:to>
                                    </p:set>
                                    <p:anim calcmode="lin" valueType="num">
                                      <p:cBhvr additive="base">
                                        <p:cTn id="39" dur="750"/>
                                        <p:tgtEl>
                                          <p:spTgt spid="824"/>
                                        </p:tgtEl>
                                        <p:attrNameLst>
                                          <p:attrName>ppt_x</p:attrName>
                                        </p:attrNameLst>
                                      </p:cBhvr>
                                      <p:tavLst>
                                        <p:tav tm="0">
                                          <p:val>
                                            <p:strVal val="#ppt_x+1"/>
                                          </p:val>
                                        </p:tav>
                                        <p:tav tm="100000">
                                          <p:val>
                                            <p:strVal val="#ppt_x"/>
                                          </p:val>
                                        </p:tav>
                                      </p:tavLst>
                                    </p:anim>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837"/>
                                        </p:tgtEl>
                                        <p:attrNameLst>
                                          <p:attrName>style.visibility</p:attrName>
                                        </p:attrNameLst>
                                      </p:cBhvr>
                                      <p:to>
                                        <p:strVal val="visible"/>
                                      </p:to>
                                    </p:set>
                                    <p:animEffect transition="in" filter="fade">
                                      <p:cBhvr>
                                        <p:cTn id="43" dur="500"/>
                                        <p:tgtEl>
                                          <p:spTgt spid="837"/>
                                        </p:tgtEl>
                                      </p:cBhvr>
                                    </p:animEffect>
                                  </p:childTnLst>
                                </p:cTn>
                              </p:par>
                              <p:par>
                                <p:cTn id="44" presetID="10" presetClass="entr" presetSubtype="0" fill="hold" nodeType="withEffect">
                                  <p:stCondLst>
                                    <p:cond delay="0"/>
                                  </p:stCondLst>
                                  <p:childTnLst>
                                    <p:set>
                                      <p:cBhvr>
                                        <p:cTn id="45" dur="1" fill="hold">
                                          <p:stCondLst>
                                            <p:cond delay="0"/>
                                          </p:stCondLst>
                                        </p:cTn>
                                        <p:tgtEl>
                                          <p:spTgt spid="838"/>
                                        </p:tgtEl>
                                        <p:attrNameLst>
                                          <p:attrName>style.visibility</p:attrName>
                                        </p:attrNameLst>
                                      </p:cBhvr>
                                      <p:to>
                                        <p:strVal val="visible"/>
                                      </p:to>
                                    </p:set>
                                    <p:animEffect transition="in" filter="fade">
                                      <p:cBhvr>
                                        <p:cTn id="46" dur="500"/>
                                        <p:tgtEl>
                                          <p:spTgt spid="838"/>
                                        </p:tgtEl>
                                      </p:cBhvr>
                                    </p:animEffect>
                                  </p:childTnLst>
                                </p:cTn>
                              </p:par>
                              <p:par>
                                <p:cTn id="47" presetID="10" presetClass="entr" presetSubtype="0" fill="hold" nodeType="withEffect">
                                  <p:stCondLst>
                                    <p:cond delay="0"/>
                                  </p:stCondLst>
                                  <p:childTnLst>
                                    <p:set>
                                      <p:cBhvr>
                                        <p:cTn id="48" dur="1" fill="hold">
                                          <p:stCondLst>
                                            <p:cond delay="0"/>
                                          </p:stCondLst>
                                        </p:cTn>
                                        <p:tgtEl>
                                          <p:spTgt spid="839"/>
                                        </p:tgtEl>
                                        <p:attrNameLst>
                                          <p:attrName>style.visibility</p:attrName>
                                        </p:attrNameLst>
                                      </p:cBhvr>
                                      <p:to>
                                        <p:strVal val="visible"/>
                                      </p:to>
                                    </p:set>
                                    <p:animEffect transition="in" filter="fade">
                                      <p:cBhvr>
                                        <p:cTn id="49" dur="500"/>
                                        <p:tgtEl>
                                          <p:spTgt spid="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grpSp>
        <p:nvGrpSpPr>
          <p:cNvPr id="844" name="Google Shape;844;p32"/>
          <p:cNvGrpSpPr/>
          <p:nvPr/>
        </p:nvGrpSpPr>
        <p:grpSpPr>
          <a:xfrm>
            <a:off x="4605337" y="5184775"/>
            <a:ext cx="2871787" cy="903287"/>
            <a:chOff x="4605337" y="5184775"/>
            <a:chExt cx="2871787" cy="903287"/>
          </a:xfrm>
        </p:grpSpPr>
        <p:sp>
          <p:nvSpPr>
            <p:cNvPr id="845" name="Google Shape;845;p32"/>
            <p:cNvSpPr/>
            <p:nvPr/>
          </p:nvSpPr>
          <p:spPr>
            <a:xfrm>
              <a:off x="4605337" y="5184775"/>
              <a:ext cx="2871787" cy="903287"/>
            </a:xfrm>
            <a:custGeom>
              <a:avLst/>
              <a:gdLst/>
              <a:ahLst/>
              <a:cxnLst/>
              <a:rect l="l" t="t" r="r" b="b"/>
              <a:pathLst>
                <a:path w="639" h="201" extrusionOk="0">
                  <a:moveTo>
                    <a:pt x="215" y="158"/>
                  </a:moveTo>
                  <a:cubicBezTo>
                    <a:pt x="217" y="162"/>
                    <a:pt x="230" y="170"/>
                    <a:pt x="265" y="177"/>
                  </a:cubicBezTo>
                  <a:cubicBezTo>
                    <a:pt x="353" y="196"/>
                    <a:pt x="530" y="201"/>
                    <a:pt x="628" y="132"/>
                  </a:cubicBezTo>
                  <a:cubicBezTo>
                    <a:pt x="639" y="125"/>
                    <a:pt x="637" y="108"/>
                    <a:pt x="635" y="76"/>
                  </a:cubicBezTo>
                  <a:cubicBezTo>
                    <a:pt x="634" y="57"/>
                    <a:pt x="632" y="33"/>
                    <a:pt x="633" y="3"/>
                  </a:cubicBezTo>
                  <a:cubicBezTo>
                    <a:pt x="633" y="1"/>
                    <a:pt x="632" y="0"/>
                    <a:pt x="630" y="0"/>
                  </a:cubicBezTo>
                  <a:cubicBezTo>
                    <a:pt x="13" y="0"/>
                    <a:pt x="13" y="0"/>
                    <a:pt x="13" y="0"/>
                  </a:cubicBezTo>
                  <a:cubicBezTo>
                    <a:pt x="11" y="0"/>
                    <a:pt x="10" y="1"/>
                    <a:pt x="10" y="2"/>
                  </a:cubicBezTo>
                  <a:cubicBezTo>
                    <a:pt x="5" y="16"/>
                    <a:pt x="0" y="35"/>
                    <a:pt x="5" y="54"/>
                  </a:cubicBezTo>
                  <a:cubicBezTo>
                    <a:pt x="14" y="84"/>
                    <a:pt x="93" y="71"/>
                    <a:pt x="145" y="63"/>
                  </a:cubicBezTo>
                  <a:cubicBezTo>
                    <a:pt x="169" y="59"/>
                    <a:pt x="184" y="57"/>
                    <a:pt x="193" y="57"/>
                  </a:cubicBezTo>
                  <a:cubicBezTo>
                    <a:pt x="200" y="57"/>
                    <a:pt x="203" y="58"/>
                    <a:pt x="206" y="60"/>
                  </a:cubicBezTo>
                  <a:cubicBezTo>
                    <a:pt x="220" y="73"/>
                    <a:pt x="217" y="99"/>
                    <a:pt x="215" y="121"/>
                  </a:cubicBezTo>
                  <a:cubicBezTo>
                    <a:pt x="213" y="136"/>
                    <a:pt x="211" y="151"/>
                    <a:pt x="215" y="158"/>
                  </a:cubicBezTo>
                  <a:close/>
                </a:path>
              </a:pathLst>
            </a:custGeom>
            <a:noFill/>
            <a:ln w="49200" cap="rnd" cmpd="sng">
              <a:solidFill>
                <a:srgbClr val="6363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6" name="Google Shape;846;p32"/>
            <p:cNvSpPr txBox="1"/>
            <p:nvPr/>
          </p:nvSpPr>
          <p:spPr>
            <a:xfrm>
              <a:off x="5827712" y="5392737"/>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847" name="Google Shape;847;p32"/>
          <p:cNvGrpSpPr/>
          <p:nvPr/>
        </p:nvGrpSpPr>
        <p:grpSpPr>
          <a:xfrm>
            <a:off x="4352925" y="4284662"/>
            <a:ext cx="3259137" cy="800100"/>
            <a:chOff x="4352925" y="4284662"/>
            <a:chExt cx="3259137" cy="800100"/>
          </a:xfrm>
        </p:grpSpPr>
        <p:sp>
          <p:nvSpPr>
            <p:cNvPr id="848" name="Google Shape;848;p32"/>
            <p:cNvSpPr/>
            <p:nvPr/>
          </p:nvSpPr>
          <p:spPr>
            <a:xfrm>
              <a:off x="4352925" y="4284662"/>
              <a:ext cx="3259137" cy="800100"/>
            </a:xfrm>
            <a:custGeom>
              <a:avLst/>
              <a:gdLst/>
              <a:ahLst/>
              <a:cxnLst/>
              <a:rect l="l" t="t" r="r" b="b"/>
              <a:pathLst>
                <a:path w="725" h="178" extrusionOk="0">
                  <a:moveTo>
                    <a:pt x="690" y="177"/>
                  </a:moveTo>
                  <a:cubicBezTo>
                    <a:pt x="691" y="152"/>
                    <a:pt x="693" y="128"/>
                    <a:pt x="697" y="102"/>
                  </a:cubicBezTo>
                  <a:cubicBezTo>
                    <a:pt x="702" y="69"/>
                    <a:pt x="711" y="38"/>
                    <a:pt x="724" y="4"/>
                  </a:cubicBezTo>
                  <a:cubicBezTo>
                    <a:pt x="725" y="2"/>
                    <a:pt x="724" y="0"/>
                    <a:pt x="722" y="0"/>
                  </a:cubicBezTo>
                  <a:cubicBezTo>
                    <a:pt x="4" y="0"/>
                    <a:pt x="4" y="0"/>
                    <a:pt x="4" y="0"/>
                  </a:cubicBezTo>
                  <a:cubicBezTo>
                    <a:pt x="1" y="0"/>
                    <a:pt x="0" y="4"/>
                    <a:pt x="3" y="5"/>
                  </a:cubicBezTo>
                  <a:cubicBezTo>
                    <a:pt x="6" y="7"/>
                    <a:pt x="10" y="9"/>
                    <a:pt x="13" y="11"/>
                  </a:cubicBezTo>
                  <a:cubicBezTo>
                    <a:pt x="28" y="19"/>
                    <a:pt x="43" y="27"/>
                    <a:pt x="48" y="37"/>
                  </a:cubicBezTo>
                  <a:cubicBezTo>
                    <a:pt x="52" y="44"/>
                    <a:pt x="48" y="54"/>
                    <a:pt x="45" y="64"/>
                  </a:cubicBezTo>
                  <a:cubicBezTo>
                    <a:pt x="43" y="71"/>
                    <a:pt x="40" y="78"/>
                    <a:pt x="41" y="83"/>
                  </a:cubicBezTo>
                  <a:cubicBezTo>
                    <a:pt x="41" y="88"/>
                    <a:pt x="57" y="98"/>
                    <a:pt x="71" y="103"/>
                  </a:cubicBezTo>
                  <a:cubicBezTo>
                    <a:pt x="78" y="106"/>
                    <a:pt x="78" y="106"/>
                    <a:pt x="78" y="106"/>
                  </a:cubicBezTo>
                  <a:cubicBezTo>
                    <a:pt x="72" y="112"/>
                    <a:pt x="72" y="112"/>
                    <a:pt x="72" y="112"/>
                  </a:cubicBezTo>
                  <a:cubicBezTo>
                    <a:pt x="62" y="122"/>
                    <a:pt x="50" y="135"/>
                    <a:pt x="50" y="140"/>
                  </a:cubicBezTo>
                  <a:cubicBezTo>
                    <a:pt x="50" y="144"/>
                    <a:pt x="55" y="152"/>
                    <a:pt x="60" y="158"/>
                  </a:cubicBezTo>
                  <a:cubicBezTo>
                    <a:pt x="65" y="165"/>
                    <a:pt x="69" y="172"/>
                    <a:pt x="71" y="178"/>
                  </a:cubicBezTo>
                </a:path>
              </a:pathLst>
            </a:custGeom>
            <a:noFill/>
            <a:ln w="49200" cap="rnd" cmpd="sng">
              <a:solidFill>
                <a:srgbClr val="F25F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9" name="Google Shape;849;p32"/>
            <p:cNvSpPr txBox="1"/>
            <p:nvPr/>
          </p:nvSpPr>
          <p:spPr>
            <a:xfrm>
              <a:off x="5827712" y="4541837"/>
              <a:ext cx="1312862"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850" name="Google Shape;850;p32"/>
          <p:cNvGrpSpPr/>
          <p:nvPr/>
        </p:nvGrpSpPr>
        <p:grpSpPr>
          <a:xfrm>
            <a:off x="4232275" y="3379787"/>
            <a:ext cx="3744912" cy="855662"/>
            <a:chOff x="4232275" y="3379787"/>
            <a:chExt cx="3744912" cy="855662"/>
          </a:xfrm>
        </p:grpSpPr>
        <p:sp>
          <p:nvSpPr>
            <p:cNvPr id="851" name="Google Shape;851;p32"/>
            <p:cNvSpPr/>
            <p:nvPr/>
          </p:nvSpPr>
          <p:spPr>
            <a:xfrm>
              <a:off x="4232275" y="3379787"/>
              <a:ext cx="3744912" cy="855662"/>
            </a:xfrm>
            <a:custGeom>
              <a:avLst/>
              <a:gdLst/>
              <a:ahLst/>
              <a:cxnLst/>
              <a:rect l="l" t="t" r="r" b="b"/>
              <a:pathLst>
                <a:path w="833" h="190" extrusionOk="0">
                  <a:moveTo>
                    <a:pt x="763" y="177"/>
                  </a:moveTo>
                  <a:cubicBezTo>
                    <a:pt x="772" y="156"/>
                    <a:pt x="783" y="136"/>
                    <a:pt x="794" y="114"/>
                  </a:cubicBezTo>
                  <a:cubicBezTo>
                    <a:pt x="799" y="104"/>
                    <a:pt x="804" y="94"/>
                    <a:pt x="809" y="84"/>
                  </a:cubicBezTo>
                  <a:cubicBezTo>
                    <a:pt x="818" y="65"/>
                    <a:pt x="827" y="35"/>
                    <a:pt x="833" y="4"/>
                  </a:cubicBezTo>
                  <a:cubicBezTo>
                    <a:pt x="833" y="2"/>
                    <a:pt x="832" y="0"/>
                    <a:pt x="830" y="0"/>
                  </a:cubicBezTo>
                  <a:cubicBezTo>
                    <a:pt x="107" y="0"/>
                    <a:pt x="107" y="0"/>
                    <a:pt x="107" y="0"/>
                  </a:cubicBezTo>
                  <a:cubicBezTo>
                    <a:pt x="105" y="0"/>
                    <a:pt x="104" y="2"/>
                    <a:pt x="104" y="4"/>
                  </a:cubicBezTo>
                  <a:cubicBezTo>
                    <a:pt x="104" y="7"/>
                    <a:pt x="104" y="10"/>
                    <a:pt x="104" y="14"/>
                  </a:cubicBezTo>
                  <a:cubicBezTo>
                    <a:pt x="101" y="36"/>
                    <a:pt x="78" y="63"/>
                    <a:pt x="53" y="91"/>
                  </a:cubicBezTo>
                  <a:cubicBezTo>
                    <a:pt x="28" y="120"/>
                    <a:pt x="1" y="150"/>
                    <a:pt x="0" y="174"/>
                  </a:cubicBezTo>
                  <a:cubicBezTo>
                    <a:pt x="0" y="179"/>
                    <a:pt x="2" y="184"/>
                    <a:pt x="7" y="189"/>
                  </a:cubicBezTo>
                  <a:cubicBezTo>
                    <a:pt x="7" y="190"/>
                    <a:pt x="8" y="190"/>
                    <a:pt x="9" y="190"/>
                  </a:cubicBezTo>
                </a:path>
              </a:pathLst>
            </a:custGeom>
            <a:noFill/>
            <a:ln w="49200" cap="rnd" cmpd="sng">
              <a:solidFill>
                <a:srgbClr val="BAC2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2" name="Google Shape;852;p32"/>
            <p:cNvSpPr txBox="1"/>
            <p:nvPr/>
          </p:nvSpPr>
          <p:spPr>
            <a:xfrm>
              <a:off x="5827712" y="3641725"/>
              <a:ext cx="1316037"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853" name="Google Shape;853;p32"/>
          <p:cNvGrpSpPr/>
          <p:nvPr/>
        </p:nvGrpSpPr>
        <p:grpSpPr>
          <a:xfrm>
            <a:off x="4610100" y="2481262"/>
            <a:ext cx="3421062" cy="800100"/>
            <a:chOff x="4610100" y="2481262"/>
            <a:chExt cx="3421062" cy="800100"/>
          </a:xfrm>
        </p:grpSpPr>
        <p:sp>
          <p:nvSpPr>
            <p:cNvPr id="854" name="Google Shape;854;p32"/>
            <p:cNvSpPr/>
            <p:nvPr/>
          </p:nvSpPr>
          <p:spPr>
            <a:xfrm>
              <a:off x="4610100" y="2481262"/>
              <a:ext cx="3421062" cy="800100"/>
            </a:xfrm>
            <a:custGeom>
              <a:avLst/>
              <a:gdLst/>
              <a:ahLst/>
              <a:cxnLst/>
              <a:rect l="l" t="t" r="r" b="b"/>
              <a:pathLst>
                <a:path w="761" h="178" extrusionOk="0">
                  <a:moveTo>
                    <a:pt x="753" y="174"/>
                  </a:moveTo>
                  <a:cubicBezTo>
                    <a:pt x="759" y="131"/>
                    <a:pt x="761" y="67"/>
                    <a:pt x="739" y="2"/>
                  </a:cubicBezTo>
                  <a:cubicBezTo>
                    <a:pt x="738" y="1"/>
                    <a:pt x="737" y="0"/>
                    <a:pt x="736" y="0"/>
                  </a:cubicBezTo>
                  <a:cubicBezTo>
                    <a:pt x="38" y="0"/>
                    <a:pt x="38" y="0"/>
                    <a:pt x="38" y="0"/>
                  </a:cubicBezTo>
                  <a:cubicBezTo>
                    <a:pt x="36" y="0"/>
                    <a:pt x="35" y="1"/>
                    <a:pt x="35" y="2"/>
                  </a:cubicBezTo>
                  <a:cubicBezTo>
                    <a:pt x="14" y="49"/>
                    <a:pt x="5" y="94"/>
                    <a:pt x="2" y="125"/>
                  </a:cubicBezTo>
                  <a:cubicBezTo>
                    <a:pt x="0" y="145"/>
                    <a:pt x="6" y="163"/>
                    <a:pt x="12" y="178"/>
                  </a:cubicBezTo>
                </a:path>
              </a:pathLst>
            </a:custGeom>
            <a:noFill/>
            <a:ln w="49200" cap="rnd" cmpd="sng">
              <a:solidFill>
                <a:srgbClr val="7E676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5" name="Google Shape;855;p32"/>
            <p:cNvSpPr txBox="1"/>
            <p:nvPr/>
          </p:nvSpPr>
          <p:spPr>
            <a:xfrm>
              <a:off x="5827712" y="2746375"/>
              <a:ext cx="1320800"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grpSp>
        <p:nvGrpSpPr>
          <p:cNvPr id="856" name="Google Shape;856;p32"/>
          <p:cNvGrpSpPr/>
          <p:nvPr/>
        </p:nvGrpSpPr>
        <p:grpSpPr>
          <a:xfrm>
            <a:off x="4821237" y="1495425"/>
            <a:ext cx="3065462" cy="895349"/>
            <a:chOff x="4821237" y="1495425"/>
            <a:chExt cx="3065462" cy="895349"/>
          </a:xfrm>
        </p:grpSpPr>
        <p:sp>
          <p:nvSpPr>
            <p:cNvPr id="857" name="Google Shape;857;p32"/>
            <p:cNvSpPr/>
            <p:nvPr/>
          </p:nvSpPr>
          <p:spPr>
            <a:xfrm>
              <a:off x="4821237" y="1495425"/>
              <a:ext cx="3065462" cy="881062"/>
            </a:xfrm>
            <a:custGeom>
              <a:avLst/>
              <a:gdLst/>
              <a:ahLst/>
              <a:cxnLst/>
              <a:rect l="l" t="t" r="r" b="b"/>
              <a:pathLst>
                <a:path w="682" h="196" extrusionOk="0">
                  <a:moveTo>
                    <a:pt x="682" y="196"/>
                  </a:moveTo>
                  <a:cubicBezTo>
                    <a:pt x="659" y="147"/>
                    <a:pt x="624" y="110"/>
                    <a:pt x="577" y="86"/>
                  </a:cubicBezTo>
                  <a:cubicBezTo>
                    <a:pt x="406" y="0"/>
                    <a:pt x="231" y="12"/>
                    <a:pt x="135" y="63"/>
                  </a:cubicBezTo>
                  <a:cubicBezTo>
                    <a:pt x="77" y="93"/>
                    <a:pt x="31" y="138"/>
                    <a:pt x="0" y="196"/>
                  </a:cubicBezTo>
                </a:path>
              </a:pathLst>
            </a:custGeom>
            <a:noFill/>
            <a:ln w="49200" cap="rnd" cmpd="sng">
              <a:solidFill>
                <a:srgbClr val="35CAE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8" name="Google Shape;858;p32"/>
            <p:cNvSpPr txBox="1"/>
            <p:nvPr/>
          </p:nvSpPr>
          <p:spPr>
            <a:xfrm>
              <a:off x="5827712" y="1909762"/>
              <a:ext cx="1254125" cy="48101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53535"/>
                </a:buClr>
                <a:buSzPts val="2600"/>
                <a:buFont typeface="Montserrat"/>
                <a:buNone/>
              </a:pPr>
              <a:endParaRPr sz="1400" b="0" i="0" u="none" strike="noStrike" cap="none">
                <a:solidFill>
                  <a:srgbClr val="000000"/>
                </a:solidFill>
                <a:latin typeface="Arial"/>
                <a:ea typeface="Arial"/>
                <a:cs typeface="Arial"/>
                <a:sym typeface="Arial"/>
              </a:endParaRPr>
            </a:p>
          </p:txBody>
        </p:sp>
      </p:grpSp>
      <p:sp>
        <p:nvSpPr>
          <p:cNvPr id="859" name="Google Shape;859;p32"/>
          <p:cNvSpPr txBox="1"/>
          <p:nvPr/>
        </p:nvSpPr>
        <p:spPr>
          <a:xfrm>
            <a:off x="824675" y="303197"/>
            <a:ext cx="10563300" cy="800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53535"/>
              </a:buClr>
              <a:buSzPts val="4500"/>
              <a:buFont typeface="Montserrat"/>
              <a:buNone/>
            </a:pPr>
            <a:r>
              <a:rPr lang="en-US" sz="2400" b="1" i="0" u="none" strike="noStrike" cap="none">
                <a:solidFill>
                  <a:srgbClr val="64D1DA"/>
                </a:solidFill>
                <a:latin typeface="Arial"/>
                <a:ea typeface="Arial"/>
                <a:cs typeface="Arial"/>
                <a:sym typeface="Arial"/>
              </a:rPr>
              <a:t>Victoria, Saanich, Saanich Peninsula, Westshore</a:t>
            </a:r>
            <a:r>
              <a:rPr lang="en-US" sz="2400" b="1">
                <a:solidFill>
                  <a:srgbClr val="64D1DA"/>
                </a:solidFill>
              </a:rPr>
              <a:t>, </a:t>
            </a:r>
            <a:r>
              <a:rPr lang="en-US" sz="2400" b="1" i="0" u="none" strike="noStrike" cap="none">
                <a:solidFill>
                  <a:srgbClr val="64D1DA"/>
                </a:solidFill>
                <a:latin typeface="Arial"/>
                <a:ea typeface="Arial"/>
                <a:cs typeface="Arial"/>
                <a:sym typeface="Arial"/>
              </a:rPr>
              <a:t>Sooke and Gul</a:t>
            </a:r>
            <a:r>
              <a:rPr lang="en-US" sz="2400" b="1">
                <a:solidFill>
                  <a:srgbClr val="64D1DA"/>
                </a:solidFill>
              </a:rPr>
              <a:t>f Islands</a:t>
            </a:r>
            <a:r>
              <a:rPr lang="en-US"/>
              <a:t> </a:t>
            </a:r>
            <a:r>
              <a:rPr lang="en-US" sz="2400" b="1" i="0" u="none" strike="noStrike" cap="none">
                <a:solidFill>
                  <a:srgbClr val="64D1DA"/>
                </a:solidFill>
                <a:latin typeface="Arial"/>
                <a:ea typeface="Arial"/>
                <a:cs typeface="Arial"/>
                <a:sym typeface="Arial"/>
              </a:rPr>
              <a:t>Literacy Programs and Services for Older Adults aged 65+</a:t>
            </a:r>
            <a:endParaRPr/>
          </a:p>
        </p:txBody>
      </p:sp>
      <p:grpSp>
        <p:nvGrpSpPr>
          <p:cNvPr id="860" name="Google Shape;860;p32"/>
          <p:cNvGrpSpPr/>
          <p:nvPr/>
        </p:nvGrpSpPr>
        <p:grpSpPr>
          <a:xfrm>
            <a:off x="425450" y="1450975"/>
            <a:ext cx="3927475" cy="1052512"/>
            <a:chOff x="425450" y="1450975"/>
            <a:chExt cx="3927475" cy="1052512"/>
          </a:xfrm>
        </p:grpSpPr>
        <p:sp>
          <p:nvSpPr>
            <p:cNvPr id="861" name="Google Shape;861;p32"/>
            <p:cNvSpPr txBox="1"/>
            <p:nvPr/>
          </p:nvSpPr>
          <p:spPr>
            <a:xfrm>
              <a:off x="1681161" y="1682750"/>
              <a:ext cx="267176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sng" strike="noStrike" cap="none">
                  <a:solidFill>
                    <a:schemeClr val="hlink"/>
                  </a:solidFill>
                  <a:latin typeface="Open Sans"/>
                  <a:ea typeface="Open Sans"/>
                  <a:cs typeface="Open Sans"/>
                  <a:sym typeface="Open Sans"/>
                  <a:hlinkClick r:id="rId3"/>
                </a:rPr>
                <a:t>Intercultural Association </a:t>
              </a:r>
              <a:endParaRPr/>
            </a:p>
            <a:p>
              <a:pPr marL="0" marR="0" lvl="0" indent="0" algn="l" rtl="0">
                <a:lnSpc>
                  <a:spcPct val="100000"/>
                </a:lnSpc>
                <a:spcBef>
                  <a:spcPts val="0"/>
                </a:spcBef>
                <a:spcAft>
                  <a:spcPts val="0"/>
                </a:spcAft>
                <a:buClr>
                  <a:schemeClr val="dk1"/>
                </a:buClr>
                <a:buSzPts val="1500"/>
                <a:buFont typeface="Open Sans"/>
                <a:buNone/>
              </a:pPr>
              <a:r>
                <a:rPr lang="en-US" sz="1500" b="1" i="0" u="sng" strike="noStrike" cap="none">
                  <a:solidFill>
                    <a:schemeClr val="hlink"/>
                  </a:solidFill>
                  <a:latin typeface="Open Sans"/>
                  <a:ea typeface="Open Sans"/>
                  <a:cs typeface="Open Sans"/>
                  <a:sym typeface="Open Sans"/>
                  <a:hlinkClick r:id="rId3"/>
                </a:rPr>
                <a:t>of Greater Victoria </a:t>
              </a:r>
              <a:endParaRPr sz="1500" b="1">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r>
                <a:rPr lang="en-US" sz="1500" b="1" u="sng">
                  <a:solidFill>
                    <a:schemeClr val="hlink"/>
                  </a:solidFill>
                  <a:latin typeface="Open Sans"/>
                  <a:ea typeface="Open Sans"/>
                  <a:cs typeface="Open Sans"/>
                  <a:sym typeface="Open Sans"/>
                  <a:hlinkClick r:id="rId4"/>
                </a:rPr>
                <a:t>Language Instruction for Newcomers to Canada </a:t>
              </a:r>
              <a:endParaRPr sz="1500" b="1">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r>
                <a:rPr lang="en-US" sz="1500" b="1" u="sng">
                  <a:solidFill>
                    <a:schemeClr val="hlink"/>
                  </a:solidFill>
                  <a:latin typeface="Open Sans"/>
                  <a:ea typeface="Open Sans"/>
                  <a:cs typeface="Open Sans"/>
                  <a:sym typeface="Open Sans"/>
                  <a:hlinkClick r:id="rId5"/>
                </a:rPr>
                <a:t>Victoria Immigrant and Refugee Centre Society </a:t>
              </a:r>
              <a:endParaRPr sz="1500" b="1">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i="0" u="none" strike="noStrike" cap="none">
                <a:solidFill>
                  <a:srgbClr val="38B1E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400" b="0" i="0" u="none" strike="noStrike" cap="none">
                <a:solidFill>
                  <a:srgbClr val="000000"/>
                </a:solidFill>
                <a:latin typeface="Arial"/>
                <a:ea typeface="Arial"/>
                <a:cs typeface="Arial"/>
                <a:sym typeface="Arial"/>
              </a:endParaRPr>
            </a:p>
          </p:txBody>
        </p:sp>
        <p:sp>
          <p:nvSpPr>
            <p:cNvPr id="862" name="Google Shape;862;p32"/>
            <p:cNvSpPr/>
            <p:nvPr/>
          </p:nvSpPr>
          <p:spPr>
            <a:xfrm>
              <a:off x="425450" y="1450975"/>
              <a:ext cx="1055687" cy="1052512"/>
            </a:xfrm>
            <a:prstGeom prst="ellipse">
              <a:avLst/>
            </a:prstGeom>
            <a:solidFill>
              <a:srgbClr val="35CAE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63" name="Google Shape;863;p32"/>
          <p:cNvGrpSpPr/>
          <p:nvPr/>
        </p:nvGrpSpPr>
        <p:grpSpPr>
          <a:xfrm>
            <a:off x="425450" y="3308350"/>
            <a:ext cx="3267776" cy="1057275"/>
            <a:chOff x="425450" y="3308350"/>
            <a:chExt cx="3267776" cy="1057275"/>
          </a:xfrm>
        </p:grpSpPr>
        <p:sp>
          <p:nvSpPr>
            <p:cNvPr id="864" name="Google Shape;864;p32"/>
            <p:cNvSpPr/>
            <p:nvPr/>
          </p:nvSpPr>
          <p:spPr>
            <a:xfrm>
              <a:off x="425450" y="3308350"/>
              <a:ext cx="1055687" cy="1057275"/>
            </a:xfrm>
            <a:prstGeom prst="ellipse">
              <a:avLst/>
            </a:prstGeom>
            <a:solidFill>
              <a:srgbClr val="7E676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5" name="Google Shape;865;p32"/>
            <p:cNvSpPr txBox="1"/>
            <p:nvPr/>
          </p:nvSpPr>
          <p:spPr>
            <a:xfrm>
              <a:off x="1681162" y="3581400"/>
              <a:ext cx="2012064"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endParaRPr sz="1500" b="1">
                <a:solidFill>
                  <a:srgbClr val="7E676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r>
                <a:rPr lang="en-US" sz="1500" b="1" i="0" u="sng" strike="noStrike" cap="none">
                  <a:solidFill>
                    <a:srgbClr val="7E6762"/>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School of Access: Camosun College</a:t>
              </a:r>
              <a:endParaRPr sz="1500" b="1">
                <a:solidFill>
                  <a:srgbClr val="7E676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7E6762"/>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7E6762"/>
                </a:solidFill>
                <a:latin typeface="Open Sans"/>
                <a:ea typeface="Open Sans"/>
                <a:cs typeface="Open Sans"/>
                <a:sym typeface="Open Sans"/>
              </a:endParaRPr>
            </a:p>
          </p:txBody>
        </p:sp>
      </p:grpSp>
      <p:grpSp>
        <p:nvGrpSpPr>
          <p:cNvPr id="866" name="Google Shape;866;p32"/>
          <p:cNvGrpSpPr/>
          <p:nvPr/>
        </p:nvGrpSpPr>
        <p:grpSpPr>
          <a:xfrm>
            <a:off x="485775" y="4989475"/>
            <a:ext cx="3806824" cy="1087438"/>
            <a:chOff x="425450" y="5170487"/>
            <a:chExt cx="3806824" cy="1087438"/>
          </a:xfrm>
        </p:grpSpPr>
        <p:sp>
          <p:nvSpPr>
            <p:cNvPr id="867" name="Google Shape;867;p32"/>
            <p:cNvSpPr/>
            <p:nvPr/>
          </p:nvSpPr>
          <p:spPr>
            <a:xfrm>
              <a:off x="425450" y="5170487"/>
              <a:ext cx="1055687" cy="1052512"/>
            </a:xfrm>
            <a:prstGeom prst="ellipse">
              <a:avLst/>
            </a:prstGeom>
            <a:solidFill>
              <a:srgbClr val="CAD2C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8" name="Google Shape;868;p32"/>
            <p:cNvSpPr txBox="1"/>
            <p:nvPr/>
          </p:nvSpPr>
          <p:spPr>
            <a:xfrm>
              <a:off x="1681161" y="5473700"/>
              <a:ext cx="2551113" cy="78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500"/>
                <a:buFont typeface="Open Sans"/>
                <a:buNone/>
              </a:pPr>
              <a:r>
                <a:rPr lang="en-US" sz="1500" b="1" i="0" u="sng" strike="noStrike" cap="none">
                  <a:solidFill>
                    <a:srgbClr val="CAD2C5"/>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Victoria Literacy Connection</a:t>
              </a:r>
              <a:endParaRPr sz="1500" b="1" i="0" u="none" strike="noStrike" cap="none">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r>
                <a:rPr lang="en-US" sz="1500" b="1" u="sng">
                  <a:solidFill>
                    <a:srgbClr val="CAD2C5"/>
                  </a:solidFill>
                  <a:latin typeface="Open Sans"/>
                  <a:ea typeface="Open Sans"/>
                  <a:cs typeface="Open Sans"/>
                  <a:sym typeface="Open Sans"/>
                  <a:hlinkClick r:id="rId8">
                    <a:extLst>
                      <a:ext uri="{A12FA001-AC4F-418D-AE19-62706E023703}">
                        <ahyp:hlinkClr xmlns:ahyp="http://schemas.microsoft.com/office/drawing/2018/hyperlinkcolor" val="tx"/>
                      </a:ext>
                    </a:extLst>
                  </a:hlinkClick>
                </a:rPr>
                <a:t>Silver Threads</a:t>
              </a:r>
              <a:endParaRPr sz="1500" b="1">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r>
                <a:rPr lang="en-US" sz="1500" b="1" u="sng">
                  <a:solidFill>
                    <a:srgbClr val="CAD2C5"/>
                  </a:solidFill>
                  <a:latin typeface="Open Sans"/>
                  <a:ea typeface="Open Sans"/>
                  <a:cs typeface="Open Sans"/>
                  <a:sym typeface="Open Sans"/>
                  <a:hlinkClick r:id="rId9">
                    <a:extLst>
                      <a:ext uri="{A12FA001-AC4F-418D-AE19-62706E023703}">
                        <ahyp:hlinkClr xmlns:ahyp="http://schemas.microsoft.com/office/drawing/2018/hyperlinkcolor" val="tx"/>
                      </a:ext>
                    </a:extLst>
                  </a:hlinkClick>
                </a:rPr>
                <a:t>Seniors Serving Seniors</a:t>
              </a:r>
              <a:r>
                <a:rPr lang="en-US" sz="1500" b="1">
                  <a:solidFill>
                    <a:srgbClr val="CAD2C5"/>
                  </a:solidFill>
                  <a:latin typeface="Open Sans"/>
                  <a:ea typeface="Open Sans"/>
                  <a:cs typeface="Open Sans"/>
                  <a:sym typeface="Open Sans"/>
                </a:rPr>
                <a:t> </a:t>
              </a:r>
              <a:endParaRPr sz="1500" b="1">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CAD2C5"/>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500"/>
                <a:buFont typeface="Open Sans"/>
                <a:buNone/>
              </a:pPr>
              <a:endParaRPr sz="1500" b="1">
                <a:solidFill>
                  <a:srgbClr val="CAD2C5"/>
                </a:solidFill>
                <a:latin typeface="Open Sans"/>
                <a:ea typeface="Open Sans"/>
                <a:cs typeface="Open Sans"/>
                <a:sym typeface="Open Sans"/>
              </a:endParaRPr>
            </a:p>
          </p:txBody>
        </p:sp>
      </p:grpSp>
      <p:grpSp>
        <p:nvGrpSpPr>
          <p:cNvPr id="869" name="Google Shape;869;p32"/>
          <p:cNvGrpSpPr/>
          <p:nvPr/>
        </p:nvGrpSpPr>
        <p:grpSpPr>
          <a:xfrm>
            <a:off x="8704613" y="1424781"/>
            <a:ext cx="3066699" cy="1104900"/>
            <a:chOff x="8704613" y="2400300"/>
            <a:chExt cx="3066699" cy="1104900"/>
          </a:xfrm>
        </p:grpSpPr>
        <p:sp>
          <p:nvSpPr>
            <p:cNvPr id="870" name="Google Shape;870;p32"/>
            <p:cNvSpPr/>
            <p:nvPr/>
          </p:nvSpPr>
          <p:spPr>
            <a:xfrm>
              <a:off x="10718800" y="2400300"/>
              <a:ext cx="1052512" cy="1052512"/>
            </a:xfrm>
            <a:prstGeom prst="ellipse">
              <a:avLst/>
            </a:prstGeom>
            <a:solidFill>
              <a:srgbClr val="F25F1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1" name="Google Shape;871;p32"/>
            <p:cNvSpPr txBox="1"/>
            <p:nvPr/>
          </p:nvSpPr>
          <p:spPr>
            <a:xfrm>
              <a:off x="8704613" y="2720975"/>
              <a:ext cx="1879249"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sz="1500" b="1" i="0" u="none" strike="noStrike" cap="none">
                  <a:solidFill>
                    <a:srgbClr val="F25F1E"/>
                  </a:solidFill>
                  <a:latin typeface="Open Sans"/>
                  <a:ea typeface="Open Sans"/>
                  <a:cs typeface="Open Sans"/>
                  <a:sym typeface="Open Sans"/>
                </a:rPr>
                <a:t>Greater Victoria Public Library/ Vancouver Island Regional Library</a:t>
              </a:r>
              <a:endParaRPr sz="1500" b="1" i="0" u="none" strike="noStrike" cap="none">
                <a:solidFill>
                  <a:srgbClr val="F25F1E"/>
                </a:solidFill>
                <a:latin typeface="Open Sans"/>
                <a:ea typeface="Open Sans"/>
                <a:cs typeface="Open Sans"/>
                <a:sym typeface="Open Sans"/>
              </a:endParaRPr>
            </a:p>
            <a:p>
              <a:pPr marL="0" marR="0" lvl="0" indent="0" algn="r" rtl="0">
                <a:lnSpc>
                  <a:spcPct val="100000"/>
                </a:lnSpc>
                <a:spcBef>
                  <a:spcPts val="0"/>
                </a:spcBef>
                <a:spcAft>
                  <a:spcPts val="0"/>
                </a:spcAft>
                <a:buClr>
                  <a:schemeClr val="dk1"/>
                </a:buClr>
                <a:buSzPts val="1500"/>
                <a:buFont typeface="Open Sans"/>
                <a:buNone/>
              </a:pPr>
              <a:endParaRPr sz="1500" b="1">
                <a:solidFill>
                  <a:srgbClr val="F25F1E"/>
                </a:solidFill>
                <a:latin typeface="Open Sans"/>
                <a:ea typeface="Open Sans"/>
                <a:cs typeface="Open Sans"/>
                <a:sym typeface="Open Sans"/>
              </a:endParaRPr>
            </a:p>
            <a:p>
              <a:pPr marL="0" marR="0" lvl="0" indent="0" algn="r" rtl="0">
                <a:lnSpc>
                  <a:spcPct val="100000"/>
                </a:lnSpc>
                <a:spcBef>
                  <a:spcPts val="0"/>
                </a:spcBef>
                <a:spcAft>
                  <a:spcPts val="0"/>
                </a:spcAft>
                <a:buClr>
                  <a:schemeClr val="dk1"/>
                </a:buClr>
                <a:buSzPts val="1500"/>
                <a:buFont typeface="Open Sans"/>
                <a:buNone/>
              </a:pPr>
              <a:r>
                <a:rPr lang="en-US" sz="1500" b="1">
                  <a:solidFill>
                    <a:srgbClr val="F25F1E"/>
                  </a:solidFill>
                  <a:latin typeface="Open Sans"/>
                  <a:ea typeface="Open Sans"/>
                  <a:cs typeface="Open Sans"/>
                  <a:sym typeface="Open Sans"/>
                </a:rPr>
                <a:t>Salt Spring Literacy </a:t>
              </a:r>
              <a:endParaRPr sz="1500" b="1">
                <a:solidFill>
                  <a:srgbClr val="F25F1E"/>
                </a:solidFill>
                <a:latin typeface="Open Sans"/>
                <a:ea typeface="Open Sans"/>
                <a:cs typeface="Open Sans"/>
                <a:sym typeface="Open Sans"/>
              </a:endParaRPr>
            </a:p>
          </p:txBody>
        </p:sp>
      </p:grpSp>
      <p:grpSp>
        <p:nvGrpSpPr>
          <p:cNvPr id="872" name="Google Shape;872;p32"/>
          <p:cNvGrpSpPr/>
          <p:nvPr/>
        </p:nvGrpSpPr>
        <p:grpSpPr>
          <a:xfrm>
            <a:off x="8851817" y="3505524"/>
            <a:ext cx="2924195" cy="1057275"/>
            <a:chOff x="8847117" y="4257675"/>
            <a:chExt cx="2924195" cy="1057275"/>
          </a:xfrm>
        </p:grpSpPr>
        <p:sp>
          <p:nvSpPr>
            <p:cNvPr id="873" name="Google Shape;873;p32"/>
            <p:cNvSpPr/>
            <p:nvPr/>
          </p:nvSpPr>
          <p:spPr>
            <a:xfrm>
              <a:off x="10718800" y="4257675"/>
              <a:ext cx="1052512" cy="1057275"/>
            </a:xfrm>
            <a:prstGeom prst="ellipse">
              <a:avLst/>
            </a:prstGeom>
            <a:solidFill>
              <a:srgbClr val="63636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4" name="Google Shape;874;p32"/>
            <p:cNvSpPr txBox="1"/>
            <p:nvPr/>
          </p:nvSpPr>
          <p:spPr>
            <a:xfrm>
              <a:off x="8847117" y="4530725"/>
              <a:ext cx="1724045" cy="7842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500"/>
                <a:buFont typeface="Open Sans"/>
                <a:buNone/>
              </a:pPr>
              <a:r>
                <a:rPr lang="en-US" b="1" u="sng">
                  <a:solidFill>
                    <a:srgbClr val="636363"/>
                  </a:solidFill>
                  <a:hlinkClick r:id="rId10">
                    <a:extLst>
                      <a:ext uri="{A12FA001-AC4F-418D-AE19-62706E023703}">
                        <ahyp:hlinkClr xmlns:ahyp="http://schemas.microsoft.com/office/drawing/2018/hyperlinkcolor" val="tx"/>
                      </a:ext>
                    </a:extLst>
                  </a:hlinkClick>
                </a:rPr>
                <a:t>Collaborative Online Resources &amp; Education: Healthy Aging CORE</a:t>
              </a:r>
              <a:endParaRPr sz="1400" b="1" i="0" u="none" strike="noStrike" cap="none">
                <a:solidFill>
                  <a:srgbClr val="636363"/>
                </a:solidFill>
                <a:latin typeface="Arial"/>
                <a:ea typeface="Arial"/>
                <a:cs typeface="Arial"/>
                <a:sym typeface="Arial"/>
              </a:endParaRPr>
            </a:p>
          </p:txBody>
        </p:sp>
      </p:grpSp>
      <p:pic>
        <p:nvPicPr>
          <p:cNvPr id="875" name="Google Shape;875;p32">
            <a:hlinkClick r:id="rId11" action="ppaction://hlinksldjump"/>
          </p:cNvPr>
          <p:cNvPicPr preferRelativeResize="0"/>
          <p:nvPr/>
        </p:nvPicPr>
        <p:blipFill rotWithShape="1">
          <a:blip r:embed="rId12">
            <a:alphaModFix/>
          </a:blip>
          <a:srcRect/>
          <a:stretch/>
        </p:blipFill>
        <p:spPr>
          <a:xfrm>
            <a:off x="0" y="-59320"/>
            <a:ext cx="914479" cy="914479"/>
          </a:xfrm>
          <a:prstGeom prst="rect">
            <a:avLst/>
          </a:prstGeom>
          <a:noFill/>
          <a:ln>
            <a:noFill/>
          </a:ln>
        </p:spPr>
      </p:pic>
      <p:pic>
        <p:nvPicPr>
          <p:cNvPr id="876" name="Google Shape;876;p32">
            <a:hlinkClick r:id="" action="ppaction://noaction"/>
          </p:cNvPr>
          <p:cNvPicPr preferRelativeResize="0"/>
          <p:nvPr/>
        </p:nvPicPr>
        <p:blipFill rotWithShape="1">
          <a:blip r:embed="rId13">
            <a:alphaModFix/>
          </a:blip>
          <a:srcRect/>
          <a:stretch/>
        </p:blipFill>
        <p:spPr>
          <a:xfrm>
            <a:off x="11277521" y="7937"/>
            <a:ext cx="914479" cy="914479"/>
          </a:xfrm>
          <a:prstGeom prst="rect">
            <a:avLst/>
          </a:prstGeom>
          <a:noFill/>
          <a:ln>
            <a:noFill/>
          </a:ln>
        </p:spPr>
      </p:pic>
      <p:pic>
        <p:nvPicPr>
          <p:cNvPr id="877" name="Google Shape;877;p32">
            <a:hlinkClick r:id="rId14" action="ppaction://hlinksldjump"/>
          </p:cNvPr>
          <p:cNvPicPr preferRelativeResize="0"/>
          <p:nvPr/>
        </p:nvPicPr>
        <p:blipFill rotWithShape="1">
          <a:blip r:embed="rId15">
            <a:alphaModFix/>
          </a:blip>
          <a:srcRect/>
          <a:stretch/>
        </p:blipFill>
        <p:spPr>
          <a:xfrm>
            <a:off x="11309310" y="6019760"/>
            <a:ext cx="914479" cy="914479"/>
          </a:xfrm>
          <a:prstGeom prst="rect">
            <a:avLst/>
          </a:prstGeom>
          <a:noFill/>
          <a:ln>
            <a:noFill/>
          </a:ln>
        </p:spPr>
      </p:pic>
      <p:sp>
        <p:nvSpPr>
          <p:cNvPr id="878" name="Google Shape;878;p32"/>
          <p:cNvSpPr/>
          <p:nvPr/>
        </p:nvSpPr>
        <p:spPr>
          <a:xfrm>
            <a:off x="10720304" y="5006935"/>
            <a:ext cx="1055687" cy="1052512"/>
          </a:xfrm>
          <a:prstGeom prst="ellipse">
            <a:avLst/>
          </a:prstGeom>
          <a:solidFill>
            <a:srgbClr val="065280"/>
          </a:solidFill>
          <a:ln w="25400" cap="flat" cmpd="sng">
            <a:solidFill>
              <a:srgbClr val="0652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9" name="Google Shape;879;p32"/>
          <p:cNvSpPr txBox="1"/>
          <p:nvPr/>
        </p:nvSpPr>
        <p:spPr>
          <a:xfrm>
            <a:off x="8259060" y="5156992"/>
            <a:ext cx="2312100" cy="785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500" b="1">
                <a:solidFill>
                  <a:srgbClr val="065280"/>
                </a:solidFill>
                <a:latin typeface="Open Sans"/>
                <a:ea typeface="Open Sans"/>
                <a:cs typeface="Open Sans"/>
                <a:sym typeface="Open Sans"/>
              </a:rPr>
              <a:t>Adult Education Programs</a:t>
            </a:r>
            <a:r>
              <a:rPr lang="en-US" sz="1500" b="1" i="0" u="none" strike="noStrike" cap="none">
                <a:solidFill>
                  <a:srgbClr val="065280"/>
                </a:solidFill>
                <a:latin typeface="Open Sans"/>
                <a:ea typeface="Open Sans"/>
                <a:cs typeface="Open Sans"/>
                <a:sym typeface="Open Sans"/>
              </a:rPr>
              <a:t>: School Districts </a:t>
            </a:r>
            <a:r>
              <a:rPr lang="en-US" sz="1500" b="1" i="0" u="sng" strike="noStrike" cap="none">
                <a:solidFill>
                  <a:srgbClr val="065280"/>
                </a:solidFill>
                <a:latin typeface="Open Sans"/>
                <a:ea typeface="Open Sans"/>
                <a:cs typeface="Open Sans"/>
                <a:sym typeface="Open Sans"/>
                <a:hlinkClick r:id="rId16">
                  <a:extLst>
                    <a:ext uri="{A12FA001-AC4F-418D-AE19-62706E023703}">
                      <ahyp:hlinkClr xmlns:ahyp="http://schemas.microsoft.com/office/drawing/2018/hyperlinkcolor" val="tx"/>
                    </a:ext>
                  </a:extLst>
                </a:hlinkClick>
              </a:rPr>
              <a:t>61,</a:t>
            </a:r>
            <a:r>
              <a:rPr lang="en-US" sz="1500" b="1" i="0" u="none" strike="noStrike" cap="none">
                <a:solidFill>
                  <a:srgbClr val="065280"/>
                </a:solidFill>
                <a:latin typeface="Open Sans"/>
                <a:ea typeface="Open Sans"/>
                <a:cs typeface="Open Sans"/>
                <a:sym typeface="Open Sans"/>
              </a:rPr>
              <a:t> </a:t>
            </a:r>
            <a:r>
              <a:rPr lang="en-US" sz="1500" b="1" i="0" u="sng" strike="noStrike" cap="none">
                <a:solidFill>
                  <a:srgbClr val="065280"/>
                </a:solidFill>
                <a:latin typeface="Open Sans"/>
                <a:ea typeface="Open Sans"/>
                <a:cs typeface="Open Sans"/>
                <a:sym typeface="Open Sans"/>
                <a:hlinkClick r:id="rId17">
                  <a:extLst>
                    <a:ext uri="{A12FA001-AC4F-418D-AE19-62706E023703}">
                      <ahyp:hlinkClr xmlns:ahyp="http://schemas.microsoft.com/office/drawing/2018/hyperlinkcolor" val="tx"/>
                    </a:ext>
                  </a:extLst>
                </a:hlinkClick>
              </a:rPr>
              <a:t>62</a:t>
            </a:r>
            <a:r>
              <a:rPr lang="en-US" sz="1500" b="1" i="0" u="none" strike="noStrike" cap="none">
                <a:solidFill>
                  <a:srgbClr val="065280"/>
                </a:solidFill>
                <a:latin typeface="Open Sans"/>
                <a:ea typeface="Open Sans"/>
                <a:cs typeface="Open Sans"/>
                <a:sym typeface="Open Sans"/>
              </a:rPr>
              <a:t>, </a:t>
            </a:r>
            <a:r>
              <a:rPr lang="en-US" sz="1500" b="1" i="0" u="sng" strike="noStrike" cap="none">
                <a:solidFill>
                  <a:srgbClr val="065280"/>
                </a:solidFill>
                <a:latin typeface="Open Sans"/>
                <a:ea typeface="Open Sans"/>
                <a:cs typeface="Open Sans"/>
                <a:sym typeface="Open Sans"/>
                <a:hlinkClick r:id="rId18">
                  <a:extLst>
                    <a:ext uri="{A12FA001-AC4F-418D-AE19-62706E023703}">
                      <ahyp:hlinkClr xmlns:ahyp="http://schemas.microsoft.com/office/drawing/2018/hyperlinkcolor" val="tx"/>
                    </a:ext>
                  </a:extLst>
                </a:hlinkClick>
              </a:rPr>
              <a:t>63</a:t>
            </a:r>
            <a:r>
              <a:rPr lang="en-US" sz="1500" b="1" i="0" u="none" strike="noStrike" cap="none">
                <a:solidFill>
                  <a:srgbClr val="065280"/>
                </a:solidFill>
                <a:latin typeface="Open Sans"/>
                <a:ea typeface="Open Sans"/>
                <a:cs typeface="Open Sans"/>
                <a:sym typeface="Open Sans"/>
              </a:rPr>
              <a:t>,</a:t>
            </a:r>
            <a:r>
              <a:rPr lang="en-US" sz="1500" b="1">
                <a:solidFill>
                  <a:srgbClr val="065280"/>
                </a:solidFill>
                <a:latin typeface="Open Sans"/>
                <a:ea typeface="Open Sans"/>
                <a:cs typeface="Open Sans"/>
                <a:sym typeface="Open Sans"/>
              </a:rPr>
              <a:t> </a:t>
            </a:r>
            <a:r>
              <a:rPr lang="en-US" sz="1500" b="1" u="sng">
                <a:solidFill>
                  <a:srgbClr val="065280"/>
                </a:solidFill>
                <a:latin typeface="Open Sans"/>
                <a:ea typeface="Open Sans"/>
                <a:cs typeface="Open Sans"/>
                <a:sym typeface="Open Sans"/>
                <a:hlinkClick r:id="rId19">
                  <a:extLst>
                    <a:ext uri="{A12FA001-AC4F-418D-AE19-62706E023703}">
                      <ahyp:hlinkClr xmlns:ahyp="http://schemas.microsoft.com/office/drawing/2018/hyperlinkcolor" val="tx"/>
                    </a:ext>
                  </a:extLst>
                </a:hlinkClick>
              </a:rPr>
              <a:t>64</a:t>
            </a:r>
            <a:r>
              <a:rPr lang="en-US" sz="1500" b="1" i="0" u="sng" strike="noStrike" cap="none">
                <a:solidFill>
                  <a:srgbClr val="065280"/>
                </a:solidFill>
                <a:latin typeface="Open Sans"/>
                <a:ea typeface="Open Sans"/>
                <a:cs typeface="Open Sans"/>
                <a:sym typeface="Open Sans"/>
                <a:hlinkClick r:id="rId19">
                  <a:extLst>
                    <a:ext uri="{A12FA001-AC4F-418D-AE19-62706E023703}">
                      <ahyp:hlinkClr xmlns:ahyp="http://schemas.microsoft.com/office/drawing/2018/hyperlinkcolor" val="tx"/>
                    </a:ext>
                  </a:extLst>
                </a:hlinkClick>
              </a:rPr>
              <a:t> </a:t>
            </a:r>
            <a:endParaRPr sz="1500" b="1" i="0" u="none" strike="noStrike" cap="none">
              <a:solidFill>
                <a:srgbClr val="06528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59"/>
                                        </p:tgtEl>
                                        <p:attrNameLst>
                                          <p:attrName>style.visibility</p:attrName>
                                        </p:attrNameLst>
                                      </p:cBhvr>
                                      <p:to>
                                        <p:strVal val="visible"/>
                                      </p:to>
                                    </p:set>
                                    <p:anim calcmode="lin" valueType="num">
                                      <p:cBhvr additive="base">
                                        <p:cTn id="7" dur="1000"/>
                                        <p:tgtEl>
                                          <p:spTgt spid="859"/>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856"/>
                                        </p:tgtEl>
                                        <p:attrNameLst>
                                          <p:attrName>style.visibility</p:attrName>
                                        </p:attrNameLst>
                                      </p:cBhvr>
                                      <p:to>
                                        <p:strVal val="visible"/>
                                      </p:to>
                                    </p:set>
                                    <p:anim calcmode="lin" valueType="num">
                                      <p:cBhvr additive="base">
                                        <p:cTn id="10" dur="1000"/>
                                        <p:tgtEl>
                                          <p:spTgt spid="856"/>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
                                  </p:stCondLst>
                                  <p:childTnLst>
                                    <p:set>
                                      <p:cBhvr>
                                        <p:cTn id="12" dur="1" fill="hold">
                                          <p:stCondLst>
                                            <p:cond delay="0"/>
                                          </p:stCondLst>
                                        </p:cTn>
                                        <p:tgtEl>
                                          <p:spTgt spid="853"/>
                                        </p:tgtEl>
                                        <p:attrNameLst>
                                          <p:attrName>style.visibility</p:attrName>
                                        </p:attrNameLst>
                                      </p:cBhvr>
                                      <p:to>
                                        <p:strVal val="visible"/>
                                      </p:to>
                                    </p:set>
                                    <p:anim calcmode="lin" valueType="num">
                                      <p:cBhvr additive="base">
                                        <p:cTn id="13" dur="1000"/>
                                        <p:tgtEl>
                                          <p:spTgt spid="853"/>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850"/>
                                        </p:tgtEl>
                                        <p:attrNameLst>
                                          <p:attrName>style.visibility</p:attrName>
                                        </p:attrNameLst>
                                      </p:cBhvr>
                                      <p:to>
                                        <p:strVal val="visible"/>
                                      </p:to>
                                    </p:set>
                                    <p:anim calcmode="lin" valueType="num">
                                      <p:cBhvr additive="base">
                                        <p:cTn id="16" dur="1000"/>
                                        <p:tgtEl>
                                          <p:spTgt spid="850"/>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847"/>
                                        </p:tgtEl>
                                        <p:attrNameLst>
                                          <p:attrName>style.visibility</p:attrName>
                                        </p:attrNameLst>
                                      </p:cBhvr>
                                      <p:to>
                                        <p:strVal val="visible"/>
                                      </p:to>
                                    </p:set>
                                    <p:anim calcmode="lin" valueType="num">
                                      <p:cBhvr additive="base">
                                        <p:cTn id="19" dur="1000"/>
                                        <p:tgtEl>
                                          <p:spTgt spid="84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400"/>
                                  </p:stCondLst>
                                  <p:childTnLst>
                                    <p:set>
                                      <p:cBhvr>
                                        <p:cTn id="21" dur="1" fill="hold">
                                          <p:stCondLst>
                                            <p:cond delay="0"/>
                                          </p:stCondLst>
                                        </p:cTn>
                                        <p:tgtEl>
                                          <p:spTgt spid="844"/>
                                        </p:tgtEl>
                                        <p:attrNameLst>
                                          <p:attrName>style.visibility</p:attrName>
                                        </p:attrNameLst>
                                      </p:cBhvr>
                                      <p:to>
                                        <p:strVal val="visible"/>
                                      </p:to>
                                    </p:set>
                                    <p:anim calcmode="lin" valueType="num">
                                      <p:cBhvr additive="base">
                                        <p:cTn id="22" dur="1000"/>
                                        <p:tgtEl>
                                          <p:spTgt spid="84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60"/>
                                        </p:tgtEl>
                                        <p:attrNameLst>
                                          <p:attrName>style.visibility</p:attrName>
                                        </p:attrNameLst>
                                      </p:cBhvr>
                                      <p:to>
                                        <p:strVal val="visible"/>
                                      </p:to>
                                    </p:set>
                                    <p:anim calcmode="lin" valueType="num">
                                      <p:cBhvr additive="base">
                                        <p:cTn id="26" dur="1000"/>
                                        <p:tgtEl>
                                          <p:spTgt spid="860"/>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863"/>
                                        </p:tgtEl>
                                        <p:attrNameLst>
                                          <p:attrName>style.visibility</p:attrName>
                                        </p:attrNameLst>
                                      </p:cBhvr>
                                      <p:to>
                                        <p:strVal val="visible"/>
                                      </p:to>
                                    </p:set>
                                    <p:anim calcmode="lin" valueType="num">
                                      <p:cBhvr additive="base">
                                        <p:cTn id="29" dur="1000"/>
                                        <p:tgtEl>
                                          <p:spTgt spid="863"/>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866"/>
                                        </p:tgtEl>
                                        <p:attrNameLst>
                                          <p:attrName>style.visibility</p:attrName>
                                        </p:attrNameLst>
                                      </p:cBhvr>
                                      <p:to>
                                        <p:strVal val="visible"/>
                                      </p:to>
                                    </p:set>
                                    <p:anim calcmode="lin" valueType="num">
                                      <p:cBhvr additive="base">
                                        <p:cTn id="32" dur="1000"/>
                                        <p:tgtEl>
                                          <p:spTgt spid="866"/>
                                        </p:tgtEl>
                                        <p:attrNameLst>
                                          <p:attrName>ppt_x</p:attrName>
                                        </p:attrNameLst>
                                      </p:cBhvr>
                                      <p:tavLst>
                                        <p:tav tm="0">
                                          <p:val>
                                            <p:strVal val="#ppt_x-1"/>
                                          </p:val>
                                        </p:tav>
                                        <p:tav tm="100000">
                                          <p:val>
                                            <p:strVal val="#ppt_x"/>
                                          </p:val>
                                        </p:tav>
                                      </p:tavLst>
                                    </p:anim>
                                  </p:childTnLst>
                                </p:cTn>
                              </p:par>
                              <p:par>
                                <p:cTn id="33" presetID="2" presetClass="entr" presetSubtype="2" fill="hold" nodeType="withEffect">
                                  <p:stCondLst>
                                    <p:cond delay="0"/>
                                  </p:stCondLst>
                                  <p:childTnLst>
                                    <p:set>
                                      <p:cBhvr>
                                        <p:cTn id="34" dur="1" fill="hold">
                                          <p:stCondLst>
                                            <p:cond delay="0"/>
                                          </p:stCondLst>
                                        </p:cTn>
                                        <p:tgtEl>
                                          <p:spTgt spid="869"/>
                                        </p:tgtEl>
                                        <p:attrNameLst>
                                          <p:attrName>style.visibility</p:attrName>
                                        </p:attrNameLst>
                                      </p:cBhvr>
                                      <p:to>
                                        <p:strVal val="visible"/>
                                      </p:to>
                                    </p:set>
                                    <p:anim calcmode="lin" valueType="num">
                                      <p:cBhvr additive="base">
                                        <p:cTn id="35" dur="1000"/>
                                        <p:tgtEl>
                                          <p:spTgt spid="869"/>
                                        </p:tgtEl>
                                        <p:attrNameLst>
                                          <p:attrName>ppt_x</p:attrName>
                                        </p:attrNameLst>
                                      </p:cBhvr>
                                      <p:tavLst>
                                        <p:tav tm="0">
                                          <p:val>
                                            <p:strVal val="#ppt_x+1"/>
                                          </p:val>
                                        </p:tav>
                                        <p:tav tm="100000">
                                          <p:val>
                                            <p:strVal val="#ppt_x"/>
                                          </p:val>
                                        </p:tav>
                                      </p:tavLst>
                                    </p:anim>
                                  </p:childTnLst>
                                </p:cTn>
                              </p:par>
                              <p:par>
                                <p:cTn id="36" presetID="2" presetClass="entr" presetSubtype="2" fill="hold" nodeType="withEffect">
                                  <p:stCondLst>
                                    <p:cond delay="0"/>
                                  </p:stCondLst>
                                  <p:childTnLst>
                                    <p:set>
                                      <p:cBhvr>
                                        <p:cTn id="37" dur="1" fill="hold">
                                          <p:stCondLst>
                                            <p:cond delay="0"/>
                                          </p:stCondLst>
                                        </p:cTn>
                                        <p:tgtEl>
                                          <p:spTgt spid="872"/>
                                        </p:tgtEl>
                                        <p:attrNameLst>
                                          <p:attrName>style.visibility</p:attrName>
                                        </p:attrNameLst>
                                      </p:cBhvr>
                                      <p:to>
                                        <p:strVal val="visible"/>
                                      </p:to>
                                    </p:set>
                                    <p:anim calcmode="lin" valueType="num">
                                      <p:cBhvr additive="base">
                                        <p:cTn id="38" dur="1000"/>
                                        <p:tgtEl>
                                          <p:spTgt spid="872"/>
                                        </p:tgtEl>
                                        <p:attrNameLst>
                                          <p:attrName>ppt_x</p:attrName>
                                        </p:attrNameLst>
                                      </p:cBhvr>
                                      <p:tavLst>
                                        <p:tav tm="0">
                                          <p:val>
                                            <p:strVal val="#ppt_x+1"/>
                                          </p:val>
                                        </p:tav>
                                        <p:tav tm="100000">
                                          <p:val>
                                            <p:strVal val="#ppt_x"/>
                                          </p:val>
                                        </p:tav>
                                      </p:tavLst>
                                    </p:anim>
                                  </p:childTnLst>
                                </p:cTn>
                              </p:par>
                              <p:par>
                                <p:cTn id="39" presetID="2" presetClass="entr" presetSubtype="2" fill="hold" nodeType="withEffect">
                                  <p:stCondLst>
                                    <p:cond delay="0"/>
                                  </p:stCondLst>
                                  <p:childTnLst>
                                    <p:set>
                                      <p:cBhvr>
                                        <p:cTn id="40" dur="1" fill="hold">
                                          <p:stCondLst>
                                            <p:cond delay="0"/>
                                          </p:stCondLst>
                                        </p:cTn>
                                        <p:tgtEl>
                                          <p:spTgt spid="878"/>
                                        </p:tgtEl>
                                        <p:attrNameLst>
                                          <p:attrName>style.visibility</p:attrName>
                                        </p:attrNameLst>
                                      </p:cBhvr>
                                      <p:to>
                                        <p:strVal val="visible"/>
                                      </p:to>
                                    </p:set>
                                    <p:anim calcmode="lin" valueType="num">
                                      <p:cBhvr additive="base">
                                        <p:cTn id="41" dur="1000"/>
                                        <p:tgtEl>
                                          <p:spTgt spid="878"/>
                                        </p:tgtEl>
                                        <p:attrNameLst>
                                          <p:attrName>ppt_x</p:attrName>
                                        </p:attrNameLst>
                                      </p:cBhvr>
                                      <p:tavLst>
                                        <p:tav tm="0">
                                          <p:val>
                                            <p:strVal val="#ppt_x+1"/>
                                          </p:val>
                                        </p:tav>
                                        <p:tav tm="100000">
                                          <p:val>
                                            <p:strVal val="#ppt_x"/>
                                          </p:val>
                                        </p:tav>
                                      </p:tavLst>
                                    </p:anim>
                                  </p:childTnLst>
                                </p:cTn>
                              </p:par>
                              <p:par>
                                <p:cTn id="42" presetID="2" presetClass="entr" presetSubtype="2" fill="hold" nodeType="withEffect">
                                  <p:stCondLst>
                                    <p:cond delay="0"/>
                                  </p:stCondLst>
                                  <p:childTnLst>
                                    <p:set>
                                      <p:cBhvr>
                                        <p:cTn id="43" dur="1" fill="hold">
                                          <p:stCondLst>
                                            <p:cond delay="0"/>
                                          </p:stCondLst>
                                        </p:cTn>
                                        <p:tgtEl>
                                          <p:spTgt spid="879"/>
                                        </p:tgtEl>
                                        <p:attrNameLst>
                                          <p:attrName>style.visibility</p:attrName>
                                        </p:attrNameLst>
                                      </p:cBhvr>
                                      <p:to>
                                        <p:strVal val="visible"/>
                                      </p:to>
                                    </p:set>
                                    <p:anim calcmode="lin" valueType="num">
                                      <p:cBhvr additive="base">
                                        <p:cTn id="44" dur="1000"/>
                                        <p:tgtEl>
                                          <p:spTgt spid="879"/>
                                        </p:tgtEl>
                                        <p:attrNameLst>
                                          <p:attrName>ppt_x</p:attrName>
                                        </p:attrNameLst>
                                      </p:cBhvr>
                                      <p:tavLst>
                                        <p:tav tm="0">
                                          <p:val>
                                            <p:strVal val="#ppt_x+1"/>
                                          </p:val>
                                        </p:tav>
                                        <p:tav tm="100000">
                                          <p:val>
                                            <p:strVal val="#ppt_x"/>
                                          </p:val>
                                        </p:tav>
                                      </p:tavLst>
                                    </p:anim>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875"/>
                                        </p:tgtEl>
                                        <p:attrNameLst>
                                          <p:attrName>style.visibility</p:attrName>
                                        </p:attrNameLst>
                                      </p:cBhvr>
                                      <p:to>
                                        <p:strVal val="visible"/>
                                      </p:to>
                                    </p:set>
                                    <p:animEffect transition="in" filter="fade">
                                      <p:cBhvr>
                                        <p:cTn id="48" dur="500"/>
                                        <p:tgtEl>
                                          <p:spTgt spid="875"/>
                                        </p:tgtEl>
                                      </p:cBhvr>
                                    </p:animEffect>
                                  </p:childTnLst>
                                </p:cTn>
                              </p:par>
                              <p:par>
                                <p:cTn id="49" presetID="10" presetClass="entr" presetSubtype="0" fill="hold" nodeType="withEffect">
                                  <p:stCondLst>
                                    <p:cond delay="0"/>
                                  </p:stCondLst>
                                  <p:childTnLst>
                                    <p:set>
                                      <p:cBhvr>
                                        <p:cTn id="50" dur="1" fill="hold">
                                          <p:stCondLst>
                                            <p:cond delay="0"/>
                                          </p:stCondLst>
                                        </p:cTn>
                                        <p:tgtEl>
                                          <p:spTgt spid="876"/>
                                        </p:tgtEl>
                                        <p:attrNameLst>
                                          <p:attrName>style.visibility</p:attrName>
                                        </p:attrNameLst>
                                      </p:cBhvr>
                                      <p:to>
                                        <p:strVal val="visible"/>
                                      </p:to>
                                    </p:set>
                                    <p:animEffect transition="in" filter="fade">
                                      <p:cBhvr>
                                        <p:cTn id="51" dur="500"/>
                                        <p:tgtEl>
                                          <p:spTgt spid="876"/>
                                        </p:tgtEl>
                                      </p:cBhvr>
                                    </p:animEffect>
                                  </p:childTnLst>
                                </p:cTn>
                              </p:par>
                              <p:par>
                                <p:cTn id="52" presetID="10" presetClass="entr" presetSubtype="0" fill="hold" nodeType="withEffect">
                                  <p:stCondLst>
                                    <p:cond delay="0"/>
                                  </p:stCondLst>
                                  <p:childTnLst>
                                    <p:set>
                                      <p:cBhvr>
                                        <p:cTn id="53" dur="1" fill="hold">
                                          <p:stCondLst>
                                            <p:cond delay="0"/>
                                          </p:stCondLst>
                                        </p:cTn>
                                        <p:tgtEl>
                                          <p:spTgt spid="877"/>
                                        </p:tgtEl>
                                        <p:attrNameLst>
                                          <p:attrName>style.visibility</p:attrName>
                                        </p:attrNameLst>
                                      </p:cBhvr>
                                      <p:to>
                                        <p:strVal val="visible"/>
                                      </p:to>
                                    </p:set>
                                    <p:animEffect transition="in" filter="fade">
                                      <p:cBhvr>
                                        <p:cTn id="54" dur="500"/>
                                        <p:tgtEl>
                                          <p:spTgt spid="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34"/>
          <p:cNvSpPr txBox="1">
            <a:spLocks noGrp="1"/>
          </p:cNvSpPr>
          <p:nvPr>
            <p:ph type="title"/>
          </p:nvPr>
        </p:nvSpPr>
        <p:spPr>
          <a:xfrm>
            <a:off x="4595812" y="44490"/>
            <a:ext cx="3824288" cy="13255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n-US" sz="2800" b="1">
                <a:latin typeface="Open Sans SemiBold"/>
                <a:ea typeface="Open Sans SemiBold"/>
                <a:cs typeface="Open Sans SemiBold"/>
                <a:sym typeface="Open Sans SemiBold"/>
              </a:rPr>
              <a:t>References 1</a:t>
            </a:r>
            <a:endParaRPr/>
          </a:p>
        </p:txBody>
      </p:sp>
      <p:sp>
        <p:nvSpPr>
          <p:cNvPr id="885" name="Google Shape;885;p34"/>
          <p:cNvSpPr txBox="1">
            <a:spLocks noGrp="1"/>
          </p:cNvSpPr>
          <p:nvPr>
            <p:ph type="body" idx="1"/>
          </p:nvPr>
        </p:nvSpPr>
        <p:spPr>
          <a:xfrm>
            <a:off x="761920" y="914479"/>
            <a:ext cx="10515600" cy="5800646"/>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Aboriginal Report How are we Doing? (n.d.) The Government of British Columbia. Retrieved November 2020, from </a:t>
            </a:r>
            <a:r>
              <a:rPr lang="en-US" sz="1200" u="sng">
                <a:solidFill>
                  <a:schemeClr val="hlink"/>
                </a:solidFill>
                <a:latin typeface="Open Sans"/>
                <a:ea typeface="Open Sans"/>
                <a:cs typeface="Open Sans"/>
                <a:sym typeface="Open Sans"/>
                <a:hlinkClick r:id="rId3"/>
              </a:rPr>
              <a:t>https://www2.gov.bc.ca/gov/content/education-training/k-12/administration/program-management/reporting-on-k-12/aboriginal-report</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August, D., Shanahan, T., &amp; Escamilla, K. (2009). English Language Learners: Developing Literacy in Second-Language Learners—Report of the National Literacy Panel on Language-Minority Children and Youth. Journal of Literacy Research, 41(4), 432–452. </a:t>
            </a:r>
            <a:r>
              <a:rPr lang="en-US" sz="1200" u="sng">
                <a:solidFill>
                  <a:schemeClr val="hlink"/>
                </a:solidFill>
                <a:latin typeface="Open Sans"/>
                <a:ea typeface="Open Sans"/>
                <a:cs typeface="Open Sans"/>
                <a:sym typeface="Open Sans"/>
                <a:hlinkClick r:id="rId4"/>
              </a:rPr>
              <a:t>https://doi.org/10.1080/10862960903340165</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Bizier, C., Till, M., &amp; Nicholls, G., (2015) Learning Disabilities among Canadians aged 15 and older in Canada. Canadian Survey on Disability, 2012. Statistics Canada </a:t>
            </a:r>
            <a:r>
              <a:rPr lang="en-US" sz="1200">
                <a:latin typeface="Arial"/>
                <a:ea typeface="Arial"/>
                <a:cs typeface="Arial"/>
                <a:sym typeface="Arial"/>
              </a:rPr>
              <a:t>Catalogue no. 89-654-X2014003 </a:t>
            </a:r>
            <a:r>
              <a:rPr lang="en-US" sz="1200">
                <a:latin typeface="Open Sans"/>
                <a:ea typeface="Open Sans"/>
                <a:cs typeface="Open Sans"/>
                <a:sym typeface="Open Sans"/>
              </a:rPr>
              <a:t>Retrieved from </a:t>
            </a:r>
            <a:r>
              <a:rPr lang="en-US" sz="1200" u="sng">
                <a:solidFill>
                  <a:schemeClr val="hlink"/>
                </a:solidFill>
                <a:latin typeface="Open Sans"/>
                <a:ea typeface="Open Sans"/>
                <a:cs typeface="Open Sans"/>
                <a:sym typeface="Open Sans"/>
                <a:hlinkClick r:id="rId5"/>
              </a:rPr>
              <a:t>https://www150.statcan.gc.ca/n1/en/pub/89-654-x/89-654-x2014003-eng.pdf?st=EBaQrzXv</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Chapter 1: Canada in an International Context. (2013). Statistics Canada. </a:t>
            </a:r>
            <a:r>
              <a:rPr lang="en-US" sz="1200">
                <a:latin typeface="Arial"/>
                <a:ea typeface="Arial"/>
                <a:cs typeface="Arial"/>
                <a:sym typeface="Arial"/>
              </a:rPr>
              <a:t>Statistics Canada—Catalogue no.89-555-X. </a:t>
            </a:r>
            <a:r>
              <a:rPr lang="en-US" sz="1200">
                <a:latin typeface="Open Sans"/>
                <a:ea typeface="Open Sans"/>
                <a:cs typeface="Open Sans"/>
                <a:sym typeface="Open Sans"/>
              </a:rPr>
              <a:t>Retrieved November 2020, from </a:t>
            </a:r>
            <a:r>
              <a:rPr lang="en-US" sz="1200" u="sng">
                <a:solidFill>
                  <a:schemeClr val="hlink"/>
                </a:solidFill>
                <a:latin typeface="Open Sans"/>
                <a:ea typeface="Open Sans"/>
                <a:cs typeface="Open Sans"/>
                <a:sym typeface="Open Sans"/>
                <a:hlinkClick r:id="rId6"/>
              </a:rPr>
              <a:t>https://www150.statcan.gc.ca/n1/pub/89-555-x/2013001/chap1-eng.htm</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Davidson, J. &amp; </a:t>
            </a:r>
            <a:r>
              <a:rPr lang="en-US" sz="1250">
                <a:latin typeface="Arial"/>
                <a:ea typeface="Arial"/>
                <a:cs typeface="Arial"/>
                <a:sym typeface="Arial"/>
              </a:rPr>
              <a:t>Schimmele, C. (2019). Evolving Internet Use Among Canadian Seniors. Analytical Studies Branch Research Paper Series. Statistics Canada </a:t>
            </a:r>
            <a:r>
              <a:rPr lang="en-US" sz="1200">
                <a:latin typeface="Arial"/>
                <a:ea typeface="Arial"/>
                <a:cs typeface="Arial"/>
                <a:sym typeface="Arial"/>
              </a:rPr>
              <a:t>Catalogue no. 11F0019M, no. 427</a:t>
            </a:r>
            <a:r>
              <a:rPr lang="en-US" sz="1150">
                <a:latin typeface="Arial"/>
                <a:ea typeface="Arial"/>
                <a:cs typeface="Arial"/>
                <a:sym typeface="Arial"/>
              </a:rPr>
              <a:t> </a:t>
            </a:r>
            <a:r>
              <a:rPr lang="en-US" sz="1250">
                <a:latin typeface="Arial"/>
                <a:ea typeface="Arial"/>
                <a:cs typeface="Arial"/>
                <a:sym typeface="Arial"/>
              </a:rPr>
              <a:t>Retrieved from </a:t>
            </a:r>
            <a:r>
              <a:rPr lang="en-US" sz="1250" u="sng">
                <a:solidFill>
                  <a:schemeClr val="hlink"/>
                </a:solidFill>
                <a:latin typeface="Arial"/>
                <a:ea typeface="Arial"/>
                <a:cs typeface="Arial"/>
                <a:sym typeface="Arial"/>
                <a:hlinkClick r:id="rId7"/>
              </a:rPr>
              <a:t>https://www150.statcan.gc.ca/n1/en/pub/11f0019m/11f0019m2019015-eng.pdf?st=pahFVTrf</a:t>
            </a:r>
            <a:endParaRPr sz="1250">
              <a:latin typeface="Arial"/>
              <a:ea typeface="Arial"/>
              <a:cs typeface="Arial"/>
              <a:sym typeface="Arial"/>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Description of Proficiency Levels (2013) Statistics Canada. </a:t>
            </a:r>
            <a:r>
              <a:rPr lang="en-US" sz="1200">
                <a:latin typeface="Arial"/>
                <a:ea typeface="Arial"/>
                <a:cs typeface="Arial"/>
                <a:sym typeface="Arial"/>
              </a:rPr>
              <a:t>Statistics Canada—Catalogue no.89-555-X. </a:t>
            </a:r>
            <a:r>
              <a:rPr lang="en-US" sz="1200">
                <a:latin typeface="Open Sans"/>
                <a:ea typeface="Open Sans"/>
                <a:cs typeface="Open Sans"/>
                <a:sym typeface="Open Sans"/>
              </a:rPr>
              <a:t>Retrieved November 2020, from </a:t>
            </a:r>
            <a:r>
              <a:rPr lang="en-US" sz="1200" u="sng">
                <a:solidFill>
                  <a:schemeClr val="hlink"/>
                </a:solidFill>
                <a:latin typeface="Open Sans"/>
                <a:ea typeface="Open Sans"/>
                <a:cs typeface="Open Sans"/>
                <a:sym typeface="Open Sans"/>
                <a:hlinkClick r:id="rId8"/>
              </a:rPr>
              <a:t>https://www150.statcan.gc.ca/n1/pub/89-555-x/2013001/t/tbl1.1-eng.htm</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Greater Victoria (61) Completion Rates. (n.d.) The Government of British Columbia. Retrieved November 2020, from </a:t>
            </a:r>
            <a:r>
              <a:rPr lang="en-US" sz="1200" u="sng">
                <a:solidFill>
                  <a:schemeClr val="hlink"/>
                </a:solidFill>
                <a:latin typeface="Open Sans"/>
                <a:ea typeface="Open Sans"/>
                <a:cs typeface="Open Sans"/>
                <a:sym typeface="Open Sans"/>
                <a:hlinkClick r:id="rId9"/>
              </a:rPr>
              <a:t>https://studentsuccess.gov.bc.ca/school-district/061/report/completion-rates</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Greater Victoria (61) Contextual Information. (n.d.) The Government of British Columbia. Retrieved November 2020 from, </a:t>
            </a:r>
            <a:r>
              <a:rPr lang="en-US" sz="1200" u="sng">
                <a:solidFill>
                  <a:schemeClr val="hlink"/>
                </a:solidFill>
                <a:latin typeface="Open Sans"/>
                <a:ea typeface="Open Sans"/>
                <a:cs typeface="Open Sans"/>
                <a:sym typeface="Open Sans"/>
                <a:hlinkClick r:id="rId10"/>
              </a:rPr>
              <a:t>https://studentsuccess.gov.bc.ca/school-district/061/report/contextual-information</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Gulf Islands (64) Completion Rates. (n.d.) The Government of British Columbia. Retrieved November 2020, from </a:t>
            </a:r>
            <a:r>
              <a:rPr lang="en-US" sz="1200" u="sng">
                <a:solidFill>
                  <a:schemeClr val="hlink"/>
                </a:solidFill>
                <a:latin typeface="Open Sans"/>
                <a:ea typeface="Open Sans"/>
                <a:cs typeface="Open Sans"/>
                <a:sym typeface="Open Sans"/>
                <a:hlinkClick r:id="rId11"/>
              </a:rPr>
              <a:t>https://studentsuccess.gov.bc.ca/school-district/064/report/completion-rates</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Gulf Islands (64) Contextual Information. (n.d.) The Government of British Columbia. Retrieved November 2020 from, </a:t>
            </a:r>
            <a:r>
              <a:rPr lang="en-US" sz="1200" u="sng">
                <a:solidFill>
                  <a:schemeClr val="hlink"/>
                </a:solidFill>
                <a:latin typeface="Open Sans"/>
                <a:ea typeface="Open Sans"/>
                <a:cs typeface="Open Sans"/>
                <a:sym typeface="Open Sans"/>
                <a:hlinkClick r:id="rId12"/>
              </a:rPr>
              <a:t>https://studentsuccess.gov.bc.ca/school-district/064/report/contextual-information</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Helping Immigrant Students to Succeed at School –and Beyond. (2015) OECD. Retrieved November 2020, from </a:t>
            </a:r>
            <a:r>
              <a:rPr lang="en-US" sz="1200" u="sng">
                <a:solidFill>
                  <a:schemeClr val="hlink"/>
                </a:solidFill>
                <a:latin typeface="Open Sans"/>
                <a:ea typeface="Open Sans"/>
                <a:cs typeface="Open Sans"/>
                <a:sym typeface="Open Sans"/>
                <a:hlinkClick r:id="rId13"/>
              </a:rPr>
              <a:t>https://www.oecd.org/education/Helping-immigrant-students-to-succeed-at-school-and-beyond.pdf</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50">
              <a:latin typeface="Arial"/>
              <a:ea typeface="Arial"/>
              <a:cs typeface="Arial"/>
              <a:sym typeface="Arial"/>
            </a:endParaRPr>
          </a:p>
          <a:p>
            <a:pPr marL="114300" lvl="0" indent="0" algn="l" rtl="0">
              <a:lnSpc>
                <a:spcPct val="90000"/>
              </a:lnSpc>
              <a:spcBef>
                <a:spcPts val="1000"/>
              </a:spcBef>
              <a:spcAft>
                <a:spcPts val="0"/>
              </a:spcAft>
              <a:buSzPts val="1800"/>
              <a:buNone/>
            </a:pPr>
            <a:endParaRPr sz="1250">
              <a:latin typeface="Arial"/>
              <a:ea typeface="Arial"/>
              <a:cs typeface="Arial"/>
              <a:sym typeface="Arial"/>
            </a:endParaRPr>
          </a:p>
          <a:p>
            <a:pPr marL="457200" lvl="0" indent="-228600" algn="l" rtl="0">
              <a:lnSpc>
                <a:spcPct val="90000"/>
              </a:lnSpc>
              <a:spcBef>
                <a:spcPts val="1000"/>
              </a:spcBef>
              <a:spcAft>
                <a:spcPts val="0"/>
              </a:spcAft>
              <a:buClr>
                <a:schemeClr val="dk1"/>
              </a:buClr>
              <a:buSzPts val="1800"/>
              <a:buNone/>
            </a:pPr>
            <a:endParaRPr sz="1200"/>
          </a:p>
        </p:txBody>
      </p:sp>
      <p:pic>
        <p:nvPicPr>
          <p:cNvPr id="886" name="Google Shape;886;p34">
            <a:hlinkClick r:id="rId14" action="ppaction://hlinksldjump"/>
          </p:cNvPr>
          <p:cNvPicPr preferRelativeResize="0"/>
          <p:nvPr/>
        </p:nvPicPr>
        <p:blipFill rotWithShape="1">
          <a:blip r:embed="rId15">
            <a:alphaModFix/>
          </a:blip>
          <a:srcRect/>
          <a:stretch/>
        </p:blipFill>
        <p:spPr>
          <a:xfrm>
            <a:off x="0" y="0"/>
            <a:ext cx="914479" cy="914479"/>
          </a:xfrm>
          <a:prstGeom prst="rect">
            <a:avLst/>
          </a:prstGeom>
          <a:noFill/>
          <a:ln>
            <a:noFill/>
          </a:ln>
        </p:spPr>
      </p:pic>
      <p:pic>
        <p:nvPicPr>
          <p:cNvPr id="887" name="Google Shape;887;p34">
            <a:hlinkClick r:id="rId16" action="ppaction://hlinksldjump"/>
          </p:cNvPr>
          <p:cNvPicPr preferRelativeResize="0"/>
          <p:nvPr/>
        </p:nvPicPr>
        <p:blipFill rotWithShape="1">
          <a:blip r:embed="rId17">
            <a:alphaModFix/>
          </a:blip>
          <a:srcRect/>
          <a:stretch/>
        </p:blipFill>
        <p:spPr>
          <a:xfrm>
            <a:off x="11353800" y="6026237"/>
            <a:ext cx="914479" cy="920576"/>
          </a:xfrm>
          <a:prstGeom prst="rect">
            <a:avLst/>
          </a:prstGeom>
          <a:noFill/>
          <a:ln>
            <a:noFill/>
          </a:ln>
        </p:spPr>
      </p:pic>
      <p:pic>
        <p:nvPicPr>
          <p:cNvPr id="888" name="Google Shape;888;p34">
            <a:hlinkClick r:id="rId18" action="ppaction://hlinksldjump"/>
          </p:cNvPr>
          <p:cNvPicPr preferRelativeResize="0"/>
          <p:nvPr/>
        </p:nvPicPr>
        <p:blipFill rotWithShape="1">
          <a:blip r:embed="rId19">
            <a:alphaModFix/>
          </a:blip>
          <a:srcRect/>
          <a:stretch/>
        </p:blipFill>
        <p:spPr>
          <a:xfrm>
            <a:off x="11277520" y="-104815"/>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84"/>
                                        </p:tgtEl>
                                        <p:attrNameLst>
                                          <p:attrName>style.visibility</p:attrName>
                                        </p:attrNameLst>
                                      </p:cBhvr>
                                      <p:to>
                                        <p:strVal val="visible"/>
                                      </p:to>
                                    </p:set>
                                    <p:anim calcmode="lin" valueType="num">
                                      <p:cBhvr additive="base">
                                        <p:cTn id="7" dur="500"/>
                                        <p:tgtEl>
                                          <p:spTgt spid="884"/>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85">
                                            <p:txEl>
                                              <p:pRg st="0" end="0"/>
                                            </p:txEl>
                                          </p:spTgt>
                                        </p:tgtEl>
                                        <p:attrNameLst>
                                          <p:attrName>style.visibility</p:attrName>
                                        </p:attrNameLst>
                                      </p:cBhvr>
                                      <p:to>
                                        <p:strVal val="visible"/>
                                      </p:to>
                                    </p:set>
                                    <p:anim calcmode="lin" valueType="num">
                                      <p:cBhvr additive="base">
                                        <p:cTn id="11" dur="500"/>
                                        <p:tgtEl>
                                          <p:spTgt spid="885">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885">
                                            <p:txEl>
                                              <p:pRg st="1" end="1"/>
                                            </p:txEl>
                                          </p:spTgt>
                                        </p:tgtEl>
                                        <p:attrNameLst>
                                          <p:attrName>style.visibility</p:attrName>
                                        </p:attrNameLst>
                                      </p:cBhvr>
                                      <p:to>
                                        <p:strVal val="visible"/>
                                      </p:to>
                                    </p:set>
                                    <p:anim calcmode="lin" valueType="num">
                                      <p:cBhvr additive="base">
                                        <p:cTn id="15" dur="500"/>
                                        <p:tgtEl>
                                          <p:spTgt spid="885">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885">
                                            <p:txEl>
                                              <p:pRg st="2" end="2"/>
                                            </p:txEl>
                                          </p:spTgt>
                                        </p:tgtEl>
                                        <p:attrNameLst>
                                          <p:attrName>style.visibility</p:attrName>
                                        </p:attrNameLst>
                                      </p:cBhvr>
                                      <p:to>
                                        <p:strVal val="visible"/>
                                      </p:to>
                                    </p:set>
                                    <p:anim calcmode="lin" valueType="num">
                                      <p:cBhvr additive="base">
                                        <p:cTn id="19" dur="500"/>
                                        <p:tgtEl>
                                          <p:spTgt spid="885">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885">
                                            <p:txEl>
                                              <p:pRg st="3" end="3"/>
                                            </p:txEl>
                                          </p:spTgt>
                                        </p:tgtEl>
                                        <p:attrNameLst>
                                          <p:attrName>style.visibility</p:attrName>
                                        </p:attrNameLst>
                                      </p:cBhvr>
                                      <p:to>
                                        <p:strVal val="visible"/>
                                      </p:to>
                                    </p:set>
                                    <p:anim calcmode="lin" valueType="num">
                                      <p:cBhvr additive="base">
                                        <p:cTn id="23" dur="500"/>
                                        <p:tgtEl>
                                          <p:spTgt spid="885">
                                            <p:txEl>
                                              <p:pRg st="3" end="3"/>
                                            </p:txEl>
                                          </p:spTgt>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885">
                                            <p:txEl>
                                              <p:pRg st="4" end="4"/>
                                            </p:txEl>
                                          </p:spTgt>
                                        </p:tgtEl>
                                        <p:attrNameLst>
                                          <p:attrName>style.visibility</p:attrName>
                                        </p:attrNameLst>
                                      </p:cBhvr>
                                      <p:to>
                                        <p:strVal val="visible"/>
                                      </p:to>
                                    </p:set>
                                    <p:anim calcmode="lin" valueType="num">
                                      <p:cBhvr additive="base">
                                        <p:cTn id="27" dur="500"/>
                                        <p:tgtEl>
                                          <p:spTgt spid="885">
                                            <p:txEl>
                                              <p:pRg st="4" end="4"/>
                                            </p:txEl>
                                          </p:spTgt>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885">
                                            <p:txEl>
                                              <p:pRg st="5" end="5"/>
                                            </p:txEl>
                                          </p:spTgt>
                                        </p:tgtEl>
                                        <p:attrNameLst>
                                          <p:attrName>style.visibility</p:attrName>
                                        </p:attrNameLst>
                                      </p:cBhvr>
                                      <p:to>
                                        <p:strVal val="visible"/>
                                      </p:to>
                                    </p:set>
                                    <p:anim calcmode="lin" valueType="num">
                                      <p:cBhvr additive="base">
                                        <p:cTn id="31" dur="500"/>
                                        <p:tgtEl>
                                          <p:spTgt spid="885">
                                            <p:txEl>
                                              <p:pRg st="5" end="5"/>
                                            </p:txEl>
                                          </p:spTgt>
                                        </p:tgtEl>
                                        <p:attrNameLst>
                                          <p:attrName>ppt_x</p:attrName>
                                        </p:attrNameLst>
                                      </p:cBhvr>
                                      <p:tavLst>
                                        <p:tav tm="0">
                                          <p:val>
                                            <p:strVal val="#ppt_x-1"/>
                                          </p:val>
                                        </p:tav>
                                        <p:tav tm="100000">
                                          <p:val>
                                            <p:strVal val="#ppt_x"/>
                                          </p:val>
                                        </p:tav>
                                      </p:tavLst>
                                    </p:anim>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885">
                                            <p:txEl>
                                              <p:pRg st="6" end="6"/>
                                            </p:txEl>
                                          </p:spTgt>
                                        </p:tgtEl>
                                        <p:attrNameLst>
                                          <p:attrName>style.visibility</p:attrName>
                                        </p:attrNameLst>
                                      </p:cBhvr>
                                      <p:to>
                                        <p:strVal val="visible"/>
                                      </p:to>
                                    </p:set>
                                    <p:anim calcmode="lin" valueType="num">
                                      <p:cBhvr additive="base">
                                        <p:cTn id="35" dur="500"/>
                                        <p:tgtEl>
                                          <p:spTgt spid="885">
                                            <p:txEl>
                                              <p:pRg st="6" end="6"/>
                                            </p:txEl>
                                          </p:spTgt>
                                        </p:tgtEl>
                                        <p:attrNameLst>
                                          <p:attrName>ppt_x</p:attrName>
                                        </p:attrNameLst>
                                      </p:cBhvr>
                                      <p:tavLst>
                                        <p:tav tm="0">
                                          <p:val>
                                            <p:strVal val="#ppt_x-1"/>
                                          </p:val>
                                        </p:tav>
                                        <p:tav tm="100000">
                                          <p:val>
                                            <p:strVal val="#ppt_x"/>
                                          </p:val>
                                        </p:tav>
                                      </p:tavLst>
                                    </p:anim>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885">
                                            <p:txEl>
                                              <p:pRg st="7" end="7"/>
                                            </p:txEl>
                                          </p:spTgt>
                                        </p:tgtEl>
                                        <p:attrNameLst>
                                          <p:attrName>style.visibility</p:attrName>
                                        </p:attrNameLst>
                                      </p:cBhvr>
                                      <p:to>
                                        <p:strVal val="visible"/>
                                      </p:to>
                                    </p:set>
                                    <p:anim calcmode="lin" valueType="num">
                                      <p:cBhvr additive="base">
                                        <p:cTn id="39" dur="500"/>
                                        <p:tgtEl>
                                          <p:spTgt spid="885">
                                            <p:txEl>
                                              <p:pRg st="7" end="7"/>
                                            </p:txEl>
                                          </p:spTgt>
                                        </p:tgtEl>
                                        <p:attrNameLst>
                                          <p:attrName>ppt_x</p:attrName>
                                        </p:attrNameLst>
                                      </p:cBhvr>
                                      <p:tavLst>
                                        <p:tav tm="0">
                                          <p:val>
                                            <p:strVal val="#ppt_x-1"/>
                                          </p:val>
                                        </p:tav>
                                        <p:tav tm="100000">
                                          <p:val>
                                            <p:strVal val="#ppt_x"/>
                                          </p:val>
                                        </p:tav>
                                      </p:tavLst>
                                    </p:anim>
                                  </p:childTnLst>
                                </p:cTn>
                              </p:par>
                            </p:childTnLst>
                          </p:cTn>
                        </p:par>
                        <p:par>
                          <p:cTn id="40" fill="hold">
                            <p:stCondLst>
                              <p:cond delay="4500"/>
                            </p:stCondLst>
                            <p:childTnLst>
                              <p:par>
                                <p:cTn id="41" presetID="2" presetClass="entr" presetSubtype="8" fill="hold" nodeType="afterEffect">
                                  <p:stCondLst>
                                    <p:cond delay="0"/>
                                  </p:stCondLst>
                                  <p:childTnLst>
                                    <p:set>
                                      <p:cBhvr>
                                        <p:cTn id="42" dur="1" fill="hold">
                                          <p:stCondLst>
                                            <p:cond delay="0"/>
                                          </p:stCondLst>
                                        </p:cTn>
                                        <p:tgtEl>
                                          <p:spTgt spid="885">
                                            <p:txEl>
                                              <p:pRg st="8" end="8"/>
                                            </p:txEl>
                                          </p:spTgt>
                                        </p:tgtEl>
                                        <p:attrNameLst>
                                          <p:attrName>style.visibility</p:attrName>
                                        </p:attrNameLst>
                                      </p:cBhvr>
                                      <p:to>
                                        <p:strVal val="visible"/>
                                      </p:to>
                                    </p:set>
                                    <p:anim calcmode="lin" valueType="num">
                                      <p:cBhvr additive="base">
                                        <p:cTn id="43" dur="500"/>
                                        <p:tgtEl>
                                          <p:spTgt spid="885">
                                            <p:txEl>
                                              <p:pRg st="8" end="8"/>
                                            </p:txEl>
                                          </p:spTgt>
                                        </p:tgtEl>
                                        <p:attrNameLst>
                                          <p:attrName>ppt_x</p:attrName>
                                        </p:attrNameLst>
                                      </p:cBhvr>
                                      <p:tavLst>
                                        <p:tav tm="0">
                                          <p:val>
                                            <p:strVal val="#ppt_x-1"/>
                                          </p:val>
                                        </p:tav>
                                        <p:tav tm="100000">
                                          <p:val>
                                            <p:strVal val="#ppt_x"/>
                                          </p:val>
                                        </p:tav>
                                      </p:tavLst>
                                    </p:anim>
                                  </p:childTnLst>
                                </p:cTn>
                              </p:par>
                            </p:childTnLst>
                          </p:cTn>
                        </p:par>
                        <p:par>
                          <p:cTn id="44" fill="hold">
                            <p:stCondLst>
                              <p:cond delay="5000"/>
                            </p:stCondLst>
                            <p:childTnLst>
                              <p:par>
                                <p:cTn id="45" presetID="2" presetClass="entr" presetSubtype="8" fill="hold" nodeType="afterEffect">
                                  <p:stCondLst>
                                    <p:cond delay="0"/>
                                  </p:stCondLst>
                                  <p:childTnLst>
                                    <p:set>
                                      <p:cBhvr>
                                        <p:cTn id="46" dur="1" fill="hold">
                                          <p:stCondLst>
                                            <p:cond delay="0"/>
                                          </p:stCondLst>
                                        </p:cTn>
                                        <p:tgtEl>
                                          <p:spTgt spid="885">
                                            <p:txEl>
                                              <p:pRg st="9" end="9"/>
                                            </p:txEl>
                                          </p:spTgt>
                                        </p:tgtEl>
                                        <p:attrNameLst>
                                          <p:attrName>style.visibility</p:attrName>
                                        </p:attrNameLst>
                                      </p:cBhvr>
                                      <p:to>
                                        <p:strVal val="visible"/>
                                      </p:to>
                                    </p:set>
                                    <p:anim calcmode="lin" valueType="num">
                                      <p:cBhvr additive="base">
                                        <p:cTn id="47" dur="500"/>
                                        <p:tgtEl>
                                          <p:spTgt spid="885">
                                            <p:txEl>
                                              <p:pRg st="9" end="9"/>
                                            </p:txEl>
                                          </p:spTgt>
                                        </p:tgtEl>
                                        <p:attrNameLst>
                                          <p:attrName>ppt_x</p:attrName>
                                        </p:attrNameLst>
                                      </p:cBhvr>
                                      <p:tavLst>
                                        <p:tav tm="0">
                                          <p:val>
                                            <p:strVal val="#ppt_x-1"/>
                                          </p:val>
                                        </p:tav>
                                        <p:tav tm="100000">
                                          <p:val>
                                            <p:strVal val="#ppt_x"/>
                                          </p:val>
                                        </p:tav>
                                      </p:tavLst>
                                    </p:anim>
                                  </p:childTnLst>
                                </p:cTn>
                              </p:par>
                            </p:childTnLst>
                          </p:cTn>
                        </p:par>
                        <p:par>
                          <p:cTn id="48" fill="hold">
                            <p:stCondLst>
                              <p:cond delay="5500"/>
                            </p:stCondLst>
                            <p:childTnLst>
                              <p:par>
                                <p:cTn id="49" presetID="2" presetClass="entr" presetSubtype="8" fill="hold" nodeType="afterEffect">
                                  <p:stCondLst>
                                    <p:cond delay="0"/>
                                  </p:stCondLst>
                                  <p:childTnLst>
                                    <p:set>
                                      <p:cBhvr>
                                        <p:cTn id="50" dur="1" fill="hold">
                                          <p:stCondLst>
                                            <p:cond delay="0"/>
                                          </p:stCondLst>
                                        </p:cTn>
                                        <p:tgtEl>
                                          <p:spTgt spid="885">
                                            <p:txEl>
                                              <p:pRg st="10" end="10"/>
                                            </p:txEl>
                                          </p:spTgt>
                                        </p:tgtEl>
                                        <p:attrNameLst>
                                          <p:attrName>style.visibility</p:attrName>
                                        </p:attrNameLst>
                                      </p:cBhvr>
                                      <p:to>
                                        <p:strVal val="visible"/>
                                      </p:to>
                                    </p:set>
                                    <p:anim calcmode="lin" valueType="num">
                                      <p:cBhvr additive="base">
                                        <p:cTn id="51" dur="500"/>
                                        <p:tgtEl>
                                          <p:spTgt spid="885">
                                            <p:txEl>
                                              <p:pRg st="10" end="10"/>
                                            </p:txEl>
                                          </p:spTgt>
                                        </p:tgtEl>
                                        <p:attrNameLst>
                                          <p:attrName>ppt_x</p:attrName>
                                        </p:attrNameLst>
                                      </p:cBhvr>
                                      <p:tavLst>
                                        <p:tav tm="0">
                                          <p:val>
                                            <p:strVal val="#ppt_x-1"/>
                                          </p:val>
                                        </p:tav>
                                        <p:tav tm="100000">
                                          <p:val>
                                            <p:strVal val="#ppt_x"/>
                                          </p:val>
                                        </p:tav>
                                      </p:tavLst>
                                    </p:anim>
                                  </p:childTnLst>
                                </p:cTn>
                              </p:par>
                            </p:childTnLst>
                          </p:cTn>
                        </p:par>
                        <p:par>
                          <p:cTn id="52" fill="hold">
                            <p:stCondLst>
                              <p:cond delay="6000"/>
                            </p:stCondLst>
                            <p:childTnLst>
                              <p:par>
                                <p:cTn id="53" presetID="2" presetClass="entr" presetSubtype="8" fill="hold" nodeType="afterEffect">
                                  <p:stCondLst>
                                    <p:cond delay="0"/>
                                  </p:stCondLst>
                                  <p:childTnLst>
                                    <p:set>
                                      <p:cBhvr>
                                        <p:cTn id="54" dur="1" fill="hold">
                                          <p:stCondLst>
                                            <p:cond delay="0"/>
                                          </p:stCondLst>
                                        </p:cTn>
                                        <p:tgtEl>
                                          <p:spTgt spid="885">
                                            <p:txEl>
                                              <p:pRg st="11" end="11"/>
                                            </p:txEl>
                                          </p:spTgt>
                                        </p:tgtEl>
                                        <p:attrNameLst>
                                          <p:attrName>style.visibility</p:attrName>
                                        </p:attrNameLst>
                                      </p:cBhvr>
                                      <p:to>
                                        <p:strVal val="visible"/>
                                      </p:to>
                                    </p:set>
                                    <p:anim calcmode="lin" valueType="num">
                                      <p:cBhvr additive="base">
                                        <p:cTn id="55" dur="500"/>
                                        <p:tgtEl>
                                          <p:spTgt spid="885">
                                            <p:txEl>
                                              <p:pRg st="11" end="11"/>
                                            </p:txEl>
                                          </p:spTgt>
                                        </p:tgtEl>
                                        <p:attrNameLst>
                                          <p:attrName>ppt_x</p:attrName>
                                        </p:attrNameLst>
                                      </p:cBhvr>
                                      <p:tavLst>
                                        <p:tav tm="0">
                                          <p:val>
                                            <p:strVal val="#ppt_x-1"/>
                                          </p:val>
                                        </p:tav>
                                        <p:tav tm="100000">
                                          <p:val>
                                            <p:strVal val="#ppt_x"/>
                                          </p:val>
                                        </p:tav>
                                      </p:tavLst>
                                    </p:anim>
                                  </p:childTnLst>
                                </p:cTn>
                              </p:par>
                            </p:childTnLst>
                          </p:cTn>
                        </p:par>
                        <p:par>
                          <p:cTn id="56" fill="hold">
                            <p:stCondLst>
                              <p:cond delay="6500"/>
                            </p:stCondLst>
                            <p:childTnLst>
                              <p:par>
                                <p:cTn id="57" presetID="2" presetClass="entr" presetSubtype="8" fill="hold" nodeType="afterEffect">
                                  <p:stCondLst>
                                    <p:cond delay="0"/>
                                  </p:stCondLst>
                                  <p:childTnLst>
                                    <p:set>
                                      <p:cBhvr>
                                        <p:cTn id="58" dur="1" fill="hold">
                                          <p:stCondLst>
                                            <p:cond delay="0"/>
                                          </p:stCondLst>
                                        </p:cTn>
                                        <p:tgtEl>
                                          <p:spTgt spid="885">
                                            <p:txEl>
                                              <p:pRg st="12" end="12"/>
                                            </p:txEl>
                                          </p:spTgt>
                                        </p:tgtEl>
                                        <p:attrNameLst>
                                          <p:attrName>style.visibility</p:attrName>
                                        </p:attrNameLst>
                                      </p:cBhvr>
                                      <p:to>
                                        <p:strVal val="visible"/>
                                      </p:to>
                                    </p:set>
                                    <p:anim calcmode="lin" valueType="num">
                                      <p:cBhvr additive="base">
                                        <p:cTn id="59" dur="500"/>
                                        <p:tgtEl>
                                          <p:spTgt spid="885">
                                            <p:txEl>
                                              <p:pRg st="12" end="12"/>
                                            </p:txEl>
                                          </p:spTgt>
                                        </p:tgtEl>
                                        <p:attrNameLst>
                                          <p:attrName>ppt_x</p:attrName>
                                        </p:attrNameLst>
                                      </p:cBhvr>
                                      <p:tavLst>
                                        <p:tav tm="0">
                                          <p:val>
                                            <p:strVal val="#ppt_x-1"/>
                                          </p:val>
                                        </p:tav>
                                        <p:tav tm="100000">
                                          <p:val>
                                            <p:strVal val="#ppt_x"/>
                                          </p:val>
                                        </p:tav>
                                      </p:tavLst>
                                    </p:anim>
                                  </p:childTnLst>
                                </p:cTn>
                              </p:par>
                            </p:childTnLst>
                          </p:cTn>
                        </p:par>
                        <p:par>
                          <p:cTn id="60" fill="hold">
                            <p:stCondLst>
                              <p:cond delay="7000"/>
                            </p:stCondLst>
                            <p:childTnLst>
                              <p:par>
                                <p:cTn id="61" presetID="2" presetClass="entr" presetSubtype="8" fill="hold" nodeType="afterEffect">
                                  <p:stCondLst>
                                    <p:cond delay="0"/>
                                  </p:stCondLst>
                                  <p:childTnLst>
                                    <p:set>
                                      <p:cBhvr>
                                        <p:cTn id="62" dur="1" fill="hold">
                                          <p:stCondLst>
                                            <p:cond delay="0"/>
                                          </p:stCondLst>
                                        </p:cTn>
                                        <p:tgtEl>
                                          <p:spTgt spid="885">
                                            <p:txEl>
                                              <p:pRg st="13" end="13"/>
                                            </p:txEl>
                                          </p:spTgt>
                                        </p:tgtEl>
                                        <p:attrNameLst>
                                          <p:attrName>style.visibility</p:attrName>
                                        </p:attrNameLst>
                                      </p:cBhvr>
                                      <p:to>
                                        <p:strVal val="visible"/>
                                      </p:to>
                                    </p:set>
                                    <p:anim calcmode="lin" valueType="num">
                                      <p:cBhvr additive="base">
                                        <p:cTn id="63" dur="500"/>
                                        <p:tgtEl>
                                          <p:spTgt spid="885">
                                            <p:txEl>
                                              <p:pRg st="13" end="13"/>
                                            </p:txEl>
                                          </p:spTgt>
                                        </p:tgtEl>
                                        <p:attrNameLst>
                                          <p:attrName>ppt_x</p:attrName>
                                        </p:attrNameLst>
                                      </p:cBhvr>
                                      <p:tavLst>
                                        <p:tav tm="0">
                                          <p:val>
                                            <p:strVal val="#ppt_x-1"/>
                                          </p:val>
                                        </p:tav>
                                        <p:tav tm="100000">
                                          <p:val>
                                            <p:strVal val="#ppt_x"/>
                                          </p:val>
                                        </p:tav>
                                      </p:tavLst>
                                    </p:anim>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888"/>
                                        </p:tgtEl>
                                        <p:attrNameLst>
                                          <p:attrName>style.visibility</p:attrName>
                                        </p:attrNameLst>
                                      </p:cBhvr>
                                      <p:to>
                                        <p:strVal val="visible"/>
                                      </p:to>
                                    </p:set>
                                    <p:animEffect transition="in" filter="fade">
                                      <p:cBhvr>
                                        <p:cTn id="67" dur="500"/>
                                        <p:tgtEl>
                                          <p:spTgt spid="888"/>
                                        </p:tgtEl>
                                      </p:cBhvr>
                                    </p:animEffect>
                                  </p:childTnLst>
                                </p:cTn>
                              </p:par>
                              <p:par>
                                <p:cTn id="68" presetID="10" presetClass="entr" presetSubtype="0" fill="hold" nodeType="withEffect">
                                  <p:stCondLst>
                                    <p:cond delay="0"/>
                                  </p:stCondLst>
                                  <p:childTnLst>
                                    <p:set>
                                      <p:cBhvr>
                                        <p:cTn id="69" dur="1" fill="hold">
                                          <p:stCondLst>
                                            <p:cond delay="0"/>
                                          </p:stCondLst>
                                        </p:cTn>
                                        <p:tgtEl>
                                          <p:spTgt spid="887"/>
                                        </p:tgtEl>
                                        <p:attrNameLst>
                                          <p:attrName>style.visibility</p:attrName>
                                        </p:attrNameLst>
                                      </p:cBhvr>
                                      <p:to>
                                        <p:strVal val="visible"/>
                                      </p:to>
                                    </p:set>
                                    <p:animEffect transition="in" filter="fade">
                                      <p:cBhvr>
                                        <p:cTn id="70" dur="500"/>
                                        <p:tgtEl>
                                          <p:spTgt spid="887"/>
                                        </p:tgtEl>
                                      </p:cBhvr>
                                    </p:animEffect>
                                  </p:childTnLst>
                                </p:cTn>
                              </p:par>
                              <p:par>
                                <p:cTn id="71" presetID="10" presetClass="entr" presetSubtype="0" fill="hold" nodeType="withEffect">
                                  <p:stCondLst>
                                    <p:cond delay="0"/>
                                  </p:stCondLst>
                                  <p:childTnLst>
                                    <p:set>
                                      <p:cBhvr>
                                        <p:cTn id="72" dur="1" fill="hold">
                                          <p:stCondLst>
                                            <p:cond delay="0"/>
                                          </p:stCondLst>
                                        </p:cTn>
                                        <p:tgtEl>
                                          <p:spTgt spid="886"/>
                                        </p:tgtEl>
                                        <p:attrNameLst>
                                          <p:attrName>style.visibility</p:attrName>
                                        </p:attrNameLst>
                                      </p:cBhvr>
                                      <p:to>
                                        <p:strVal val="visible"/>
                                      </p:to>
                                    </p:set>
                                    <p:animEffect transition="in" filter="fade">
                                      <p:cBhvr>
                                        <p:cTn id="73" dur="500"/>
                                        <p:tgtEl>
                                          <p:spTgt spid="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35"/>
          <p:cNvSpPr txBox="1">
            <a:spLocks noGrp="1"/>
          </p:cNvSpPr>
          <p:nvPr>
            <p:ph type="title"/>
          </p:nvPr>
        </p:nvSpPr>
        <p:spPr>
          <a:xfrm>
            <a:off x="4595812" y="44490"/>
            <a:ext cx="3824288" cy="13255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n-US" sz="2800" b="1">
                <a:latin typeface="Open Sans SemiBold"/>
                <a:ea typeface="Open Sans SemiBold"/>
                <a:cs typeface="Open Sans SemiBold"/>
                <a:sym typeface="Open Sans SemiBold"/>
              </a:rPr>
              <a:t>References 2</a:t>
            </a:r>
            <a:endParaRPr/>
          </a:p>
        </p:txBody>
      </p:sp>
      <p:sp>
        <p:nvSpPr>
          <p:cNvPr id="894" name="Google Shape;894;p35"/>
          <p:cNvSpPr txBox="1">
            <a:spLocks noGrp="1"/>
          </p:cNvSpPr>
          <p:nvPr>
            <p:ph type="body" idx="1"/>
          </p:nvPr>
        </p:nvSpPr>
        <p:spPr>
          <a:xfrm>
            <a:off x="761920" y="914479"/>
            <a:ext cx="10515600" cy="5800646"/>
          </a:xfrm>
          <a:prstGeom prst="rect">
            <a:avLst/>
          </a:prstGeom>
          <a:noFill/>
          <a:ln>
            <a:noFill/>
          </a:ln>
        </p:spPr>
        <p:txBody>
          <a:bodyPr spcFirstLastPara="1" wrap="square" lIns="91425" tIns="45700" rIns="91425" bIns="45700" anchor="t" anchorCtr="0">
            <a:noAutofit/>
          </a:bodyPr>
          <a:lstStyle/>
          <a:p>
            <a:pPr marL="114300" lvl="0" indent="0" algn="l" rtl="0">
              <a:spcBef>
                <a:spcPts val="1000"/>
              </a:spcBef>
              <a:spcAft>
                <a:spcPts val="0"/>
              </a:spcAft>
              <a:buSzPts val="1800"/>
              <a:buNone/>
            </a:pPr>
            <a:r>
              <a:rPr lang="en-US" sz="1200">
                <a:latin typeface="Open Sans"/>
                <a:ea typeface="Open Sans"/>
                <a:cs typeface="Open Sans"/>
                <a:sym typeface="Open Sans"/>
              </a:rPr>
              <a:t>Kei, W., Seidel, M-D L., Ma, D., </a:t>
            </a:r>
            <a:r>
              <a:rPr lang="en-US" sz="1250">
                <a:latin typeface="Arial"/>
                <a:ea typeface="Arial"/>
                <a:cs typeface="Arial"/>
                <a:sym typeface="Arial"/>
              </a:rPr>
              <a:t>Houshmand, M. (2019). Results from the 2016 Census: Examining the effect of public pension benefits on the low income of senior immigrants. Insights on Canadian Society. Retrieved from </a:t>
            </a:r>
            <a:r>
              <a:rPr lang="en-US" sz="1250" u="sng">
                <a:solidFill>
                  <a:schemeClr val="hlink"/>
                </a:solidFill>
                <a:latin typeface="Arial"/>
                <a:ea typeface="Arial"/>
                <a:cs typeface="Arial"/>
                <a:sym typeface="Arial"/>
                <a:hlinkClick r:id="rId3"/>
              </a:rPr>
              <a:t>https://www150.statcan.gc.ca/n1/pub/75-006-x/2019001/article/00017-eng.pdf</a:t>
            </a:r>
            <a:endParaRPr sz="1200">
              <a:latin typeface="Open Sans"/>
              <a:ea typeface="Open Sans"/>
              <a:cs typeface="Open Sans"/>
              <a:sym typeface="Open Sans"/>
            </a:endParaRPr>
          </a:p>
          <a:p>
            <a:pPr marL="114300" lvl="0" indent="0" algn="l" rtl="0">
              <a:spcBef>
                <a:spcPts val="1000"/>
              </a:spcBef>
              <a:spcAft>
                <a:spcPts val="0"/>
              </a:spcAft>
              <a:buSzPts val="1800"/>
              <a:buNone/>
            </a:pPr>
            <a:r>
              <a:rPr lang="en-US" sz="1200">
                <a:latin typeface="Open Sans"/>
                <a:ea typeface="Open Sans"/>
                <a:cs typeface="Open Sans"/>
                <a:sym typeface="Open Sans"/>
              </a:rPr>
              <a:t>Literacy Matters Fact Sheet (2018, July). Decoda Literacy Solutions. Retrieved November 2020, from </a:t>
            </a:r>
            <a:r>
              <a:rPr lang="en-US" sz="1200" u="sng">
                <a:solidFill>
                  <a:schemeClr val="hlink"/>
                </a:solidFill>
                <a:latin typeface="Open Sans"/>
                <a:ea typeface="Open Sans"/>
                <a:cs typeface="Open Sans"/>
                <a:sym typeface="Open Sans"/>
                <a:hlinkClick r:id="rId4"/>
              </a:rPr>
              <a:t>https://www.decoda.ca/wp-content/uploads/Literacy-Matters-Fact-Sheet_August-2018.pdf</a:t>
            </a:r>
            <a:endParaRPr sz="1200">
              <a:latin typeface="Open Sans"/>
              <a:ea typeface="Open Sans"/>
              <a:cs typeface="Open Sans"/>
              <a:sym typeface="Open Sans"/>
            </a:endParaRPr>
          </a:p>
          <a:p>
            <a:pPr marL="114300" lvl="0" indent="0" algn="l" rtl="0">
              <a:spcBef>
                <a:spcPts val="1000"/>
              </a:spcBef>
              <a:spcAft>
                <a:spcPts val="0"/>
              </a:spcAft>
              <a:buSzPts val="1800"/>
              <a:buNone/>
            </a:pPr>
            <a:r>
              <a:rPr lang="en-US" sz="1200">
                <a:latin typeface="Open Sans"/>
                <a:ea typeface="Open Sans"/>
                <a:cs typeface="Open Sans"/>
                <a:sym typeface="Open Sans"/>
              </a:rPr>
              <a:t>Morris, S., Fawcett, G., Brisebois, L., Hughes, J. (2018). A demographic, employment, and income profile of Canadians with disabilities aged 15 and over, 2017. Canadian Survey on Disability. </a:t>
            </a:r>
            <a:r>
              <a:rPr lang="en-US" sz="1200">
                <a:latin typeface="Arial"/>
                <a:ea typeface="Arial"/>
                <a:cs typeface="Arial"/>
                <a:sym typeface="Arial"/>
              </a:rPr>
              <a:t>Statistics Canada Catalogue no. 89-654-X2018002 </a:t>
            </a:r>
            <a:r>
              <a:rPr lang="en-US" sz="1200">
                <a:latin typeface="Open Sans"/>
                <a:ea typeface="Open Sans"/>
                <a:cs typeface="Open Sans"/>
                <a:sym typeface="Open Sans"/>
              </a:rPr>
              <a:t>Retrieved from </a:t>
            </a:r>
            <a:r>
              <a:rPr lang="en-US" sz="1200" u="sng">
                <a:solidFill>
                  <a:schemeClr val="hlink"/>
                </a:solidFill>
                <a:latin typeface="Open Sans"/>
                <a:ea typeface="Open Sans"/>
                <a:cs typeface="Open Sans"/>
                <a:sym typeface="Open Sans"/>
                <a:hlinkClick r:id="rId5"/>
              </a:rPr>
              <a:t>https://www150.statcan.gc.ca/n1/en/pub/89-654-x/89-654-x2018002-eng.pdf?st=a1K-DymC</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O’Donnell, V., Wendt, M., &amp; The National Association of Friendship Centres. (2017). Aboriginal Seniors in Population Centres in Canada. Aboriginal Peoples Survey, 2012. Retrieved from </a:t>
            </a:r>
            <a:r>
              <a:rPr lang="en-US" sz="1200" u="sng">
                <a:solidFill>
                  <a:schemeClr val="hlink"/>
                </a:solidFill>
                <a:latin typeface="Open Sans"/>
                <a:ea typeface="Open Sans"/>
                <a:cs typeface="Open Sans"/>
                <a:sym typeface="Open Sans"/>
                <a:hlinkClick r:id="rId6"/>
              </a:rPr>
              <a:t>https://www150.statcan.gc.ca/n1/pub/89-653-x/89-653-x2017013-eng.pdf</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Postsecondary Education and Skills in Canada: Findings from the Programme for the International Assessment of Adult Competencies (PIAAC). (2016). Government of Canada. Retrieved November 2020, from </a:t>
            </a:r>
            <a:r>
              <a:rPr lang="en-US" sz="1200" u="sng">
                <a:solidFill>
                  <a:schemeClr val="hlink"/>
                </a:solidFill>
                <a:latin typeface="Open Sans"/>
                <a:ea typeface="Open Sans"/>
                <a:cs typeface="Open Sans"/>
                <a:sym typeface="Open Sans"/>
                <a:hlinkClick r:id="rId7"/>
              </a:rPr>
              <a:t>http://www.cmec.ca/Publications/Lists/Publications/Attachments/362/PIAAC_PSE_CMEC_2016_EN.pdf</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Programme for International Student Assessment (PISA): Results from PISA 2018. (2019). OECD. Retrieved November 2020 from </a:t>
            </a:r>
            <a:r>
              <a:rPr lang="en-US" sz="1200" u="sng">
                <a:solidFill>
                  <a:schemeClr val="hlink"/>
                </a:solidFill>
                <a:latin typeface="Open Sans"/>
                <a:ea typeface="Open Sans"/>
                <a:cs typeface="Open Sans"/>
                <a:sym typeface="Open Sans"/>
                <a:hlinkClick r:id="rId8"/>
              </a:rPr>
              <a:t>https://www.oecd.org/pisa/publications/PISA2018_CN_CAN.pdf</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Proportion of Mother Tongue Responses for Various Regions in Canada, 2016 Census (2017) Statistics Canada. Retrieved November 2020 from </a:t>
            </a:r>
            <a:r>
              <a:rPr lang="en-US" sz="1200" u="sng">
                <a:solidFill>
                  <a:schemeClr val="hlink"/>
                </a:solidFill>
                <a:latin typeface="Open Sans"/>
                <a:ea typeface="Open Sans"/>
                <a:cs typeface="Open Sans"/>
                <a:sym typeface="Open Sans"/>
                <a:hlinkClick r:id="rId9"/>
              </a:rPr>
              <a:t>https://www12.statcan.gc.ca/census-recensement/2016/dp-pd/dv-vd/lang/index-eng.cfm</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Saanich (63) Completion Rates. (n.d.) The Government of British Columbia. Retrieved November 2020, from </a:t>
            </a:r>
            <a:r>
              <a:rPr lang="en-US" sz="1200" u="sng">
                <a:solidFill>
                  <a:schemeClr val="hlink"/>
                </a:solidFill>
                <a:latin typeface="Open Sans"/>
                <a:ea typeface="Open Sans"/>
                <a:cs typeface="Open Sans"/>
                <a:sym typeface="Open Sans"/>
                <a:hlinkClick r:id="rId10"/>
              </a:rPr>
              <a:t>https://studentsuccess.gov.bc.ca/school-district/063/report/completion-rates</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Saanich (63) Contextual Information. (n.d.) The Government of British Columbia. Retrieved November 2020 from, </a:t>
            </a:r>
            <a:r>
              <a:rPr lang="en-US" sz="1200" u="sng">
                <a:solidFill>
                  <a:schemeClr val="hlink"/>
                </a:solidFill>
                <a:latin typeface="Open Sans"/>
                <a:ea typeface="Open Sans"/>
                <a:cs typeface="Open Sans"/>
                <a:sym typeface="Open Sans"/>
                <a:hlinkClick r:id="rId11"/>
              </a:rPr>
              <a:t>https://studentsuccess.gov.bc.ca/school-district/063/report/contextual-information</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Skills Proficiency of Immigrants in Canada: Findings from the Programme for the International Assessment of Adult Competencies (PIAAC). (2017). PIAAC. Retrieved November 2020, from </a:t>
            </a:r>
            <a:r>
              <a:rPr lang="en-US" sz="1200" u="sng">
                <a:solidFill>
                  <a:schemeClr val="hlink"/>
                </a:solidFill>
                <a:latin typeface="Open Sans"/>
                <a:ea typeface="Open Sans"/>
                <a:cs typeface="Open Sans"/>
                <a:sym typeface="Open Sans"/>
                <a:hlinkClick r:id="rId12"/>
              </a:rPr>
              <a:t>http://www.piaac.ca/docs/PIAAC%202012%20Immigrants%20Canada%20Final%20EN.pdf</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r>
              <a:rPr lang="en-US" sz="1200">
                <a:latin typeface="Open Sans"/>
                <a:ea typeface="Open Sans"/>
                <a:cs typeface="Open Sans"/>
                <a:sym typeface="Open Sans"/>
              </a:rPr>
              <a:t>Sooke (62) Contextual Information. (n.d.) The Government of British Columbia. Retrieved November 2020 from, </a:t>
            </a:r>
            <a:r>
              <a:rPr lang="en-US" sz="1200" u="sng">
                <a:solidFill>
                  <a:schemeClr val="hlink"/>
                </a:solidFill>
                <a:latin typeface="Open Sans"/>
                <a:ea typeface="Open Sans"/>
                <a:cs typeface="Open Sans"/>
                <a:sym typeface="Open Sans"/>
                <a:hlinkClick r:id="rId13"/>
              </a:rPr>
              <a:t>https://studentsuccess.gov.bc.ca/school-district/062/report/contextual-information</a:t>
            </a: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a:p>
            <a:pPr marL="114300" lvl="0" indent="0" algn="l" rtl="0">
              <a:lnSpc>
                <a:spcPct val="90000"/>
              </a:lnSpc>
              <a:spcBef>
                <a:spcPts val="1000"/>
              </a:spcBef>
              <a:spcAft>
                <a:spcPts val="0"/>
              </a:spcAft>
              <a:buSzPts val="1800"/>
              <a:buNone/>
            </a:pPr>
            <a:endParaRPr sz="1200">
              <a:latin typeface="Open Sans"/>
              <a:ea typeface="Open Sans"/>
              <a:cs typeface="Open Sans"/>
              <a:sym typeface="Open Sans"/>
            </a:endParaRPr>
          </a:p>
        </p:txBody>
      </p:sp>
      <p:pic>
        <p:nvPicPr>
          <p:cNvPr id="895" name="Google Shape;895;p35">
            <a:hlinkClick r:id="rId14" action="ppaction://hlinksldjump"/>
          </p:cNvPr>
          <p:cNvPicPr preferRelativeResize="0"/>
          <p:nvPr/>
        </p:nvPicPr>
        <p:blipFill rotWithShape="1">
          <a:blip r:embed="rId15">
            <a:alphaModFix/>
          </a:blip>
          <a:srcRect/>
          <a:stretch/>
        </p:blipFill>
        <p:spPr>
          <a:xfrm>
            <a:off x="0" y="0"/>
            <a:ext cx="914479" cy="914479"/>
          </a:xfrm>
          <a:prstGeom prst="rect">
            <a:avLst/>
          </a:prstGeom>
          <a:noFill/>
          <a:ln>
            <a:noFill/>
          </a:ln>
        </p:spPr>
      </p:pic>
      <p:pic>
        <p:nvPicPr>
          <p:cNvPr id="896" name="Google Shape;896;p35">
            <a:hlinkClick r:id="rId16" action="ppaction://hlinksldjump"/>
          </p:cNvPr>
          <p:cNvPicPr preferRelativeResize="0"/>
          <p:nvPr/>
        </p:nvPicPr>
        <p:blipFill rotWithShape="1">
          <a:blip r:embed="rId17">
            <a:alphaModFix/>
          </a:blip>
          <a:srcRect/>
          <a:stretch/>
        </p:blipFill>
        <p:spPr>
          <a:xfrm>
            <a:off x="11353800" y="6026237"/>
            <a:ext cx="914479" cy="920576"/>
          </a:xfrm>
          <a:prstGeom prst="rect">
            <a:avLst/>
          </a:prstGeom>
          <a:noFill/>
          <a:ln>
            <a:noFill/>
          </a:ln>
        </p:spPr>
      </p:pic>
      <p:pic>
        <p:nvPicPr>
          <p:cNvPr id="897" name="Google Shape;897;p35">
            <a:hlinkClick r:id="rId18" action="ppaction://hlinksldjump"/>
          </p:cNvPr>
          <p:cNvPicPr preferRelativeResize="0"/>
          <p:nvPr/>
        </p:nvPicPr>
        <p:blipFill rotWithShape="1">
          <a:blip r:embed="rId19">
            <a:alphaModFix/>
          </a:blip>
          <a:srcRect/>
          <a:stretch/>
        </p:blipFill>
        <p:spPr>
          <a:xfrm>
            <a:off x="11277520" y="-104815"/>
            <a:ext cx="914479" cy="914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93"/>
                                        </p:tgtEl>
                                        <p:attrNameLst>
                                          <p:attrName>style.visibility</p:attrName>
                                        </p:attrNameLst>
                                      </p:cBhvr>
                                      <p:to>
                                        <p:strVal val="visible"/>
                                      </p:to>
                                    </p:set>
                                    <p:anim calcmode="lin" valueType="num">
                                      <p:cBhvr additive="base">
                                        <p:cTn id="7" dur="500"/>
                                        <p:tgtEl>
                                          <p:spTgt spid="893"/>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94">
                                            <p:txEl>
                                              <p:pRg st="0" end="0"/>
                                            </p:txEl>
                                          </p:spTgt>
                                        </p:tgtEl>
                                        <p:attrNameLst>
                                          <p:attrName>style.visibility</p:attrName>
                                        </p:attrNameLst>
                                      </p:cBhvr>
                                      <p:to>
                                        <p:strVal val="visible"/>
                                      </p:to>
                                    </p:set>
                                    <p:anim calcmode="lin" valueType="num">
                                      <p:cBhvr additive="base">
                                        <p:cTn id="11" dur="500"/>
                                        <p:tgtEl>
                                          <p:spTgt spid="894">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894">
                                            <p:txEl>
                                              <p:pRg st="1" end="1"/>
                                            </p:txEl>
                                          </p:spTgt>
                                        </p:tgtEl>
                                        <p:attrNameLst>
                                          <p:attrName>style.visibility</p:attrName>
                                        </p:attrNameLst>
                                      </p:cBhvr>
                                      <p:to>
                                        <p:strVal val="visible"/>
                                      </p:to>
                                    </p:set>
                                    <p:anim calcmode="lin" valueType="num">
                                      <p:cBhvr additive="base">
                                        <p:cTn id="15" dur="500"/>
                                        <p:tgtEl>
                                          <p:spTgt spid="894">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894">
                                            <p:txEl>
                                              <p:pRg st="2" end="2"/>
                                            </p:txEl>
                                          </p:spTgt>
                                        </p:tgtEl>
                                        <p:attrNameLst>
                                          <p:attrName>style.visibility</p:attrName>
                                        </p:attrNameLst>
                                      </p:cBhvr>
                                      <p:to>
                                        <p:strVal val="visible"/>
                                      </p:to>
                                    </p:set>
                                    <p:anim calcmode="lin" valueType="num">
                                      <p:cBhvr additive="base">
                                        <p:cTn id="19" dur="500"/>
                                        <p:tgtEl>
                                          <p:spTgt spid="894">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894">
                                            <p:txEl>
                                              <p:pRg st="3" end="3"/>
                                            </p:txEl>
                                          </p:spTgt>
                                        </p:tgtEl>
                                        <p:attrNameLst>
                                          <p:attrName>style.visibility</p:attrName>
                                        </p:attrNameLst>
                                      </p:cBhvr>
                                      <p:to>
                                        <p:strVal val="visible"/>
                                      </p:to>
                                    </p:set>
                                    <p:anim calcmode="lin" valueType="num">
                                      <p:cBhvr additive="base">
                                        <p:cTn id="23" dur="500"/>
                                        <p:tgtEl>
                                          <p:spTgt spid="894">
                                            <p:txEl>
                                              <p:pRg st="3" end="3"/>
                                            </p:txEl>
                                          </p:spTgt>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894">
                                            <p:txEl>
                                              <p:pRg st="4" end="4"/>
                                            </p:txEl>
                                          </p:spTgt>
                                        </p:tgtEl>
                                        <p:attrNameLst>
                                          <p:attrName>style.visibility</p:attrName>
                                        </p:attrNameLst>
                                      </p:cBhvr>
                                      <p:to>
                                        <p:strVal val="visible"/>
                                      </p:to>
                                    </p:set>
                                    <p:anim calcmode="lin" valueType="num">
                                      <p:cBhvr additive="base">
                                        <p:cTn id="27" dur="500"/>
                                        <p:tgtEl>
                                          <p:spTgt spid="894">
                                            <p:txEl>
                                              <p:pRg st="4" end="4"/>
                                            </p:txEl>
                                          </p:spTgt>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894">
                                            <p:txEl>
                                              <p:pRg st="5" end="5"/>
                                            </p:txEl>
                                          </p:spTgt>
                                        </p:tgtEl>
                                        <p:attrNameLst>
                                          <p:attrName>style.visibility</p:attrName>
                                        </p:attrNameLst>
                                      </p:cBhvr>
                                      <p:to>
                                        <p:strVal val="visible"/>
                                      </p:to>
                                    </p:set>
                                    <p:anim calcmode="lin" valueType="num">
                                      <p:cBhvr additive="base">
                                        <p:cTn id="31" dur="500"/>
                                        <p:tgtEl>
                                          <p:spTgt spid="894">
                                            <p:txEl>
                                              <p:pRg st="5" end="5"/>
                                            </p:txEl>
                                          </p:spTgt>
                                        </p:tgtEl>
                                        <p:attrNameLst>
                                          <p:attrName>ppt_x</p:attrName>
                                        </p:attrNameLst>
                                      </p:cBhvr>
                                      <p:tavLst>
                                        <p:tav tm="0">
                                          <p:val>
                                            <p:strVal val="#ppt_x-1"/>
                                          </p:val>
                                        </p:tav>
                                        <p:tav tm="100000">
                                          <p:val>
                                            <p:strVal val="#ppt_x"/>
                                          </p:val>
                                        </p:tav>
                                      </p:tavLst>
                                    </p:anim>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894">
                                            <p:txEl>
                                              <p:pRg st="6" end="6"/>
                                            </p:txEl>
                                          </p:spTgt>
                                        </p:tgtEl>
                                        <p:attrNameLst>
                                          <p:attrName>style.visibility</p:attrName>
                                        </p:attrNameLst>
                                      </p:cBhvr>
                                      <p:to>
                                        <p:strVal val="visible"/>
                                      </p:to>
                                    </p:set>
                                    <p:anim calcmode="lin" valueType="num">
                                      <p:cBhvr additive="base">
                                        <p:cTn id="35" dur="500"/>
                                        <p:tgtEl>
                                          <p:spTgt spid="894">
                                            <p:txEl>
                                              <p:pRg st="6" end="6"/>
                                            </p:txEl>
                                          </p:spTgt>
                                        </p:tgtEl>
                                        <p:attrNameLst>
                                          <p:attrName>ppt_x</p:attrName>
                                        </p:attrNameLst>
                                      </p:cBhvr>
                                      <p:tavLst>
                                        <p:tav tm="0">
                                          <p:val>
                                            <p:strVal val="#ppt_x-1"/>
                                          </p:val>
                                        </p:tav>
                                        <p:tav tm="100000">
                                          <p:val>
                                            <p:strVal val="#ppt_x"/>
                                          </p:val>
                                        </p:tav>
                                      </p:tavLst>
                                    </p:anim>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894">
                                            <p:txEl>
                                              <p:pRg st="7" end="7"/>
                                            </p:txEl>
                                          </p:spTgt>
                                        </p:tgtEl>
                                        <p:attrNameLst>
                                          <p:attrName>style.visibility</p:attrName>
                                        </p:attrNameLst>
                                      </p:cBhvr>
                                      <p:to>
                                        <p:strVal val="visible"/>
                                      </p:to>
                                    </p:set>
                                    <p:anim calcmode="lin" valueType="num">
                                      <p:cBhvr additive="base">
                                        <p:cTn id="39" dur="500"/>
                                        <p:tgtEl>
                                          <p:spTgt spid="894">
                                            <p:txEl>
                                              <p:pRg st="7" end="7"/>
                                            </p:txEl>
                                          </p:spTgt>
                                        </p:tgtEl>
                                        <p:attrNameLst>
                                          <p:attrName>ppt_x</p:attrName>
                                        </p:attrNameLst>
                                      </p:cBhvr>
                                      <p:tavLst>
                                        <p:tav tm="0">
                                          <p:val>
                                            <p:strVal val="#ppt_x-1"/>
                                          </p:val>
                                        </p:tav>
                                        <p:tav tm="100000">
                                          <p:val>
                                            <p:strVal val="#ppt_x"/>
                                          </p:val>
                                        </p:tav>
                                      </p:tavLst>
                                    </p:anim>
                                  </p:childTnLst>
                                </p:cTn>
                              </p:par>
                            </p:childTnLst>
                          </p:cTn>
                        </p:par>
                        <p:par>
                          <p:cTn id="40" fill="hold">
                            <p:stCondLst>
                              <p:cond delay="4500"/>
                            </p:stCondLst>
                            <p:childTnLst>
                              <p:par>
                                <p:cTn id="41" presetID="2" presetClass="entr" presetSubtype="8" fill="hold" nodeType="afterEffect">
                                  <p:stCondLst>
                                    <p:cond delay="0"/>
                                  </p:stCondLst>
                                  <p:childTnLst>
                                    <p:set>
                                      <p:cBhvr>
                                        <p:cTn id="42" dur="1" fill="hold">
                                          <p:stCondLst>
                                            <p:cond delay="0"/>
                                          </p:stCondLst>
                                        </p:cTn>
                                        <p:tgtEl>
                                          <p:spTgt spid="894">
                                            <p:txEl>
                                              <p:pRg st="8" end="8"/>
                                            </p:txEl>
                                          </p:spTgt>
                                        </p:tgtEl>
                                        <p:attrNameLst>
                                          <p:attrName>style.visibility</p:attrName>
                                        </p:attrNameLst>
                                      </p:cBhvr>
                                      <p:to>
                                        <p:strVal val="visible"/>
                                      </p:to>
                                    </p:set>
                                    <p:anim calcmode="lin" valueType="num">
                                      <p:cBhvr additive="base">
                                        <p:cTn id="43" dur="500"/>
                                        <p:tgtEl>
                                          <p:spTgt spid="894">
                                            <p:txEl>
                                              <p:pRg st="8" end="8"/>
                                            </p:txEl>
                                          </p:spTgt>
                                        </p:tgtEl>
                                        <p:attrNameLst>
                                          <p:attrName>ppt_x</p:attrName>
                                        </p:attrNameLst>
                                      </p:cBhvr>
                                      <p:tavLst>
                                        <p:tav tm="0">
                                          <p:val>
                                            <p:strVal val="#ppt_x-1"/>
                                          </p:val>
                                        </p:tav>
                                        <p:tav tm="100000">
                                          <p:val>
                                            <p:strVal val="#ppt_x"/>
                                          </p:val>
                                        </p:tav>
                                      </p:tavLst>
                                    </p:anim>
                                  </p:childTnLst>
                                </p:cTn>
                              </p:par>
                            </p:childTnLst>
                          </p:cTn>
                        </p:par>
                        <p:par>
                          <p:cTn id="44" fill="hold">
                            <p:stCondLst>
                              <p:cond delay="5000"/>
                            </p:stCondLst>
                            <p:childTnLst>
                              <p:par>
                                <p:cTn id="45" presetID="2" presetClass="entr" presetSubtype="8" fill="hold" nodeType="afterEffect">
                                  <p:stCondLst>
                                    <p:cond delay="0"/>
                                  </p:stCondLst>
                                  <p:childTnLst>
                                    <p:set>
                                      <p:cBhvr>
                                        <p:cTn id="46" dur="1" fill="hold">
                                          <p:stCondLst>
                                            <p:cond delay="0"/>
                                          </p:stCondLst>
                                        </p:cTn>
                                        <p:tgtEl>
                                          <p:spTgt spid="894">
                                            <p:txEl>
                                              <p:pRg st="9" end="9"/>
                                            </p:txEl>
                                          </p:spTgt>
                                        </p:tgtEl>
                                        <p:attrNameLst>
                                          <p:attrName>style.visibility</p:attrName>
                                        </p:attrNameLst>
                                      </p:cBhvr>
                                      <p:to>
                                        <p:strVal val="visible"/>
                                      </p:to>
                                    </p:set>
                                    <p:anim calcmode="lin" valueType="num">
                                      <p:cBhvr additive="base">
                                        <p:cTn id="47" dur="500"/>
                                        <p:tgtEl>
                                          <p:spTgt spid="894">
                                            <p:txEl>
                                              <p:pRg st="9" end="9"/>
                                            </p:txEl>
                                          </p:spTgt>
                                        </p:tgtEl>
                                        <p:attrNameLst>
                                          <p:attrName>ppt_x</p:attrName>
                                        </p:attrNameLst>
                                      </p:cBhvr>
                                      <p:tavLst>
                                        <p:tav tm="0">
                                          <p:val>
                                            <p:strVal val="#ppt_x-1"/>
                                          </p:val>
                                        </p:tav>
                                        <p:tav tm="100000">
                                          <p:val>
                                            <p:strVal val="#ppt_x"/>
                                          </p:val>
                                        </p:tav>
                                      </p:tavLst>
                                    </p:anim>
                                  </p:childTnLst>
                                </p:cTn>
                              </p:par>
                            </p:childTnLst>
                          </p:cTn>
                        </p:par>
                        <p:par>
                          <p:cTn id="48" fill="hold">
                            <p:stCondLst>
                              <p:cond delay="5500"/>
                            </p:stCondLst>
                            <p:childTnLst>
                              <p:par>
                                <p:cTn id="49" presetID="2" presetClass="entr" presetSubtype="8" fill="hold" nodeType="afterEffect">
                                  <p:stCondLst>
                                    <p:cond delay="0"/>
                                  </p:stCondLst>
                                  <p:childTnLst>
                                    <p:set>
                                      <p:cBhvr>
                                        <p:cTn id="50" dur="1" fill="hold">
                                          <p:stCondLst>
                                            <p:cond delay="0"/>
                                          </p:stCondLst>
                                        </p:cTn>
                                        <p:tgtEl>
                                          <p:spTgt spid="894">
                                            <p:txEl>
                                              <p:pRg st="10" end="10"/>
                                            </p:txEl>
                                          </p:spTgt>
                                        </p:tgtEl>
                                        <p:attrNameLst>
                                          <p:attrName>style.visibility</p:attrName>
                                        </p:attrNameLst>
                                      </p:cBhvr>
                                      <p:to>
                                        <p:strVal val="visible"/>
                                      </p:to>
                                    </p:set>
                                    <p:anim calcmode="lin" valueType="num">
                                      <p:cBhvr additive="base">
                                        <p:cTn id="51" dur="500"/>
                                        <p:tgtEl>
                                          <p:spTgt spid="894">
                                            <p:txEl>
                                              <p:pRg st="10" end="10"/>
                                            </p:txEl>
                                          </p:spTgt>
                                        </p:tgtEl>
                                        <p:attrNameLst>
                                          <p:attrName>ppt_x</p:attrName>
                                        </p:attrNameLst>
                                      </p:cBhvr>
                                      <p:tavLst>
                                        <p:tav tm="0">
                                          <p:val>
                                            <p:strVal val="#ppt_x-1"/>
                                          </p:val>
                                        </p:tav>
                                        <p:tav tm="100000">
                                          <p:val>
                                            <p:strVal val="#ppt_x"/>
                                          </p:val>
                                        </p:tav>
                                      </p:tavLst>
                                    </p:anim>
                                  </p:childTnLst>
                                </p:cTn>
                              </p:par>
                            </p:childTnLst>
                          </p:cTn>
                        </p:par>
                        <p:par>
                          <p:cTn id="52" fill="hold">
                            <p:stCondLst>
                              <p:cond delay="6000"/>
                            </p:stCondLst>
                            <p:childTnLst>
                              <p:par>
                                <p:cTn id="53" presetID="2" presetClass="entr" presetSubtype="8" fill="hold" nodeType="afterEffect">
                                  <p:stCondLst>
                                    <p:cond delay="0"/>
                                  </p:stCondLst>
                                  <p:childTnLst>
                                    <p:set>
                                      <p:cBhvr>
                                        <p:cTn id="54" dur="1" fill="hold">
                                          <p:stCondLst>
                                            <p:cond delay="0"/>
                                          </p:stCondLst>
                                        </p:cTn>
                                        <p:tgtEl>
                                          <p:spTgt spid="894">
                                            <p:txEl>
                                              <p:pRg st="11" end="11"/>
                                            </p:txEl>
                                          </p:spTgt>
                                        </p:tgtEl>
                                        <p:attrNameLst>
                                          <p:attrName>style.visibility</p:attrName>
                                        </p:attrNameLst>
                                      </p:cBhvr>
                                      <p:to>
                                        <p:strVal val="visible"/>
                                      </p:to>
                                    </p:set>
                                    <p:anim calcmode="lin" valueType="num">
                                      <p:cBhvr additive="base">
                                        <p:cTn id="55" dur="500"/>
                                        <p:tgtEl>
                                          <p:spTgt spid="894">
                                            <p:txEl>
                                              <p:pRg st="11" end="11"/>
                                            </p:txEl>
                                          </p:spTgt>
                                        </p:tgtEl>
                                        <p:attrNameLst>
                                          <p:attrName>ppt_x</p:attrName>
                                        </p:attrNameLst>
                                      </p:cBhvr>
                                      <p:tavLst>
                                        <p:tav tm="0">
                                          <p:val>
                                            <p:strVal val="#ppt_x-1"/>
                                          </p:val>
                                        </p:tav>
                                        <p:tav tm="100000">
                                          <p:val>
                                            <p:strVal val="#ppt_x"/>
                                          </p:val>
                                        </p:tav>
                                      </p:tavLst>
                                    </p:anim>
                                  </p:childTnLst>
                                </p:cTn>
                              </p:par>
                            </p:childTnLst>
                          </p:cTn>
                        </p:par>
                        <p:par>
                          <p:cTn id="56" fill="hold">
                            <p:stCondLst>
                              <p:cond delay="6500"/>
                            </p:stCondLst>
                            <p:childTnLst>
                              <p:par>
                                <p:cTn id="57" presetID="2" presetClass="entr" presetSubtype="8" fill="hold" nodeType="afterEffect">
                                  <p:stCondLst>
                                    <p:cond delay="0"/>
                                  </p:stCondLst>
                                  <p:childTnLst>
                                    <p:set>
                                      <p:cBhvr>
                                        <p:cTn id="58" dur="1" fill="hold">
                                          <p:stCondLst>
                                            <p:cond delay="0"/>
                                          </p:stCondLst>
                                        </p:cTn>
                                        <p:tgtEl>
                                          <p:spTgt spid="894">
                                            <p:txEl>
                                              <p:pRg st="12" end="12"/>
                                            </p:txEl>
                                          </p:spTgt>
                                        </p:tgtEl>
                                        <p:attrNameLst>
                                          <p:attrName>style.visibility</p:attrName>
                                        </p:attrNameLst>
                                      </p:cBhvr>
                                      <p:to>
                                        <p:strVal val="visible"/>
                                      </p:to>
                                    </p:set>
                                    <p:anim calcmode="lin" valueType="num">
                                      <p:cBhvr additive="base">
                                        <p:cTn id="59" dur="500"/>
                                        <p:tgtEl>
                                          <p:spTgt spid="894">
                                            <p:txEl>
                                              <p:pRg st="12" end="12"/>
                                            </p:txEl>
                                          </p:spTgt>
                                        </p:tgtEl>
                                        <p:attrNameLst>
                                          <p:attrName>ppt_x</p:attrName>
                                        </p:attrNameLst>
                                      </p:cBhvr>
                                      <p:tavLst>
                                        <p:tav tm="0">
                                          <p:val>
                                            <p:strVal val="#ppt_x-1"/>
                                          </p:val>
                                        </p:tav>
                                        <p:tav tm="100000">
                                          <p:val>
                                            <p:strVal val="#ppt_x"/>
                                          </p:val>
                                        </p:tav>
                                      </p:tavLst>
                                    </p:anim>
                                  </p:childTnLst>
                                </p:cTn>
                              </p:par>
                            </p:childTnLst>
                          </p:cTn>
                        </p:par>
                        <p:par>
                          <p:cTn id="60" fill="hold">
                            <p:stCondLst>
                              <p:cond delay="7000"/>
                            </p:stCondLst>
                            <p:childTnLst>
                              <p:par>
                                <p:cTn id="61" presetID="2" presetClass="entr" presetSubtype="8" fill="hold" nodeType="afterEffect">
                                  <p:stCondLst>
                                    <p:cond delay="0"/>
                                  </p:stCondLst>
                                  <p:childTnLst>
                                    <p:set>
                                      <p:cBhvr>
                                        <p:cTn id="62" dur="1" fill="hold">
                                          <p:stCondLst>
                                            <p:cond delay="0"/>
                                          </p:stCondLst>
                                        </p:cTn>
                                        <p:tgtEl>
                                          <p:spTgt spid="894">
                                            <p:txEl>
                                              <p:pRg st="13" end="13"/>
                                            </p:txEl>
                                          </p:spTgt>
                                        </p:tgtEl>
                                        <p:attrNameLst>
                                          <p:attrName>style.visibility</p:attrName>
                                        </p:attrNameLst>
                                      </p:cBhvr>
                                      <p:to>
                                        <p:strVal val="visible"/>
                                      </p:to>
                                    </p:set>
                                    <p:anim calcmode="lin" valueType="num">
                                      <p:cBhvr additive="base">
                                        <p:cTn id="63" dur="500"/>
                                        <p:tgtEl>
                                          <p:spTgt spid="894">
                                            <p:txEl>
                                              <p:pRg st="13" end="13"/>
                                            </p:txEl>
                                          </p:spTgt>
                                        </p:tgtEl>
                                        <p:attrNameLst>
                                          <p:attrName>ppt_x</p:attrName>
                                        </p:attrNameLst>
                                      </p:cBhvr>
                                      <p:tavLst>
                                        <p:tav tm="0">
                                          <p:val>
                                            <p:strVal val="#ppt_x-1"/>
                                          </p:val>
                                        </p:tav>
                                        <p:tav tm="100000">
                                          <p:val>
                                            <p:strVal val="#ppt_x"/>
                                          </p:val>
                                        </p:tav>
                                      </p:tavLst>
                                    </p:anim>
                                  </p:childTnLst>
                                </p:cTn>
                              </p:par>
                            </p:childTnLst>
                          </p:cTn>
                        </p:par>
                        <p:par>
                          <p:cTn id="64" fill="hold">
                            <p:stCondLst>
                              <p:cond delay="7500"/>
                            </p:stCondLst>
                            <p:childTnLst>
                              <p:par>
                                <p:cTn id="65" presetID="2" presetClass="entr" presetSubtype="8" fill="hold" nodeType="afterEffect">
                                  <p:stCondLst>
                                    <p:cond delay="0"/>
                                  </p:stCondLst>
                                  <p:childTnLst>
                                    <p:set>
                                      <p:cBhvr>
                                        <p:cTn id="66" dur="1" fill="hold">
                                          <p:stCondLst>
                                            <p:cond delay="0"/>
                                          </p:stCondLst>
                                        </p:cTn>
                                        <p:tgtEl>
                                          <p:spTgt spid="894">
                                            <p:txEl>
                                              <p:pRg st="14" end="14"/>
                                            </p:txEl>
                                          </p:spTgt>
                                        </p:tgtEl>
                                        <p:attrNameLst>
                                          <p:attrName>style.visibility</p:attrName>
                                        </p:attrNameLst>
                                      </p:cBhvr>
                                      <p:to>
                                        <p:strVal val="visible"/>
                                      </p:to>
                                    </p:set>
                                    <p:anim calcmode="lin" valueType="num">
                                      <p:cBhvr additive="base">
                                        <p:cTn id="67" dur="500"/>
                                        <p:tgtEl>
                                          <p:spTgt spid="894">
                                            <p:txEl>
                                              <p:pRg st="14" end="14"/>
                                            </p:txEl>
                                          </p:spTgt>
                                        </p:tgtEl>
                                        <p:attrNameLst>
                                          <p:attrName>ppt_x</p:attrName>
                                        </p:attrNameLst>
                                      </p:cBhvr>
                                      <p:tavLst>
                                        <p:tav tm="0">
                                          <p:val>
                                            <p:strVal val="#ppt_x-1"/>
                                          </p:val>
                                        </p:tav>
                                        <p:tav tm="100000">
                                          <p:val>
                                            <p:strVal val="#ppt_x"/>
                                          </p:val>
                                        </p:tav>
                                      </p:tavLst>
                                    </p:anim>
                                  </p:childTnLst>
                                </p:cTn>
                              </p:par>
                            </p:childTnLst>
                          </p:cTn>
                        </p:par>
                        <p:par>
                          <p:cTn id="68" fill="hold">
                            <p:stCondLst>
                              <p:cond delay="8000"/>
                            </p:stCondLst>
                            <p:childTnLst>
                              <p:par>
                                <p:cTn id="69" presetID="2" presetClass="entr" presetSubtype="8" fill="hold" nodeType="afterEffect">
                                  <p:stCondLst>
                                    <p:cond delay="0"/>
                                  </p:stCondLst>
                                  <p:childTnLst>
                                    <p:set>
                                      <p:cBhvr>
                                        <p:cTn id="70" dur="1" fill="hold">
                                          <p:stCondLst>
                                            <p:cond delay="0"/>
                                          </p:stCondLst>
                                        </p:cTn>
                                        <p:tgtEl>
                                          <p:spTgt spid="894">
                                            <p:txEl>
                                              <p:pRg st="15" end="15"/>
                                            </p:txEl>
                                          </p:spTgt>
                                        </p:tgtEl>
                                        <p:attrNameLst>
                                          <p:attrName>style.visibility</p:attrName>
                                        </p:attrNameLst>
                                      </p:cBhvr>
                                      <p:to>
                                        <p:strVal val="visible"/>
                                      </p:to>
                                    </p:set>
                                    <p:anim calcmode="lin" valueType="num">
                                      <p:cBhvr additive="base">
                                        <p:cTn id="71" dur="500"/>
                                        <p:tgtEl>
                                          <p:spTgt spid="894">
                                            <p:txEl>
                                              <p:pRg st="15" end="15"/>
                                            </p:txEl>
                                          </p:spTgt>
                                        </p:tgtEl>
                                        <p:attrNameLst>
                                          <p:attrName>ppt_x</p:attrName>
                                        </p:attrNameLst>
                                      </p:cBhvr>
                                      <p:tavLst>
                                        <p:tav tm="0">
                                          <p:val>
                                            <p:strVal val="#ppt_x-1"/>
                                          </p:val>
                                        </p:tav>
                                        <p:tav tm="100000">
                                          <p:val>
                                            <p:strVal val="#ppt_x"/>
                                          </p:val>
                                        </p:tav>
                                      </p:tavLst>
                                    </p:anim>
                                  </p:childTnLst>
                                </p:cTn>
                              </p:par>
                            </p:childTnLst>
                          </p:cTn>
                        </p:par>
                        <p:par>
                          <p:cTn id="72" fill="hold">
                            <p:stCondLst>
                              <p:cond delay="8500"/>
                            </p:stCondLst>
                            <p:childTnLst>
                              <p:par>
                                <p:cTn id="73" presetID="2" presetClass="entr" presetSubtype="8" fill="hold" nodeType="afterEffect">
                                  <p:stCondLst>
                                    <p:cond delay="0"/>
                                  </p:stCondLst>
                                  <p:childTnLst>
                                    <p:set>
                                      <p:cBhvr>
                                        <p:cTn id="74" dur="1" fill="hold">
                                          <p:stCondLst>
                                            <p:cond delay="0"/>
                                          </p:stCondLst>
                                        </p:cTn>
                                        <p:tgtEl>
                                          <p:spTgt spid="894">
                                            <p:txEl>
                                              <p:pRg st="16" end="16"/>
                                            </p:txEl>
                                          </p:spTgt>
                                        </p:tgtEl>
                                        <p:attrNameLst>
                                          <p:attrName>style.visibility</p:attrName>
                                        </p:attrNameLst>
                                      </p:cBhvr>
                                      <p:to>
                                        <p:strVal val="visible"/>
                                      </p:to>
                                    </p:set>
                                    <p:anim calcmode="lin" valueType="num">
                                      <p:cBhvr additive="base">
                                        <p:cTn id="75" dur="500"/>
                                        <p:tgtEl>
                                          <p:spTgt spid="894">
                                            <p:txEl>
                                              <p:pRg st="16" end="16"/>
                                            </p:txEl>
                                          </p:spTgt>
                                        </p:tgtEl>
                                        <p:attrNameLst>
                                          <p:attrName>ppt_x</p:attrName>
                                        </p:attrNameLst>
                                      </p:cBhvr>
                                      <p:tavLst>
                                        <p:tav tm="0">
                                          <p:val>
                                            <p:strVal val="#ppt_x-1"/>
                                          </p:val>
                                        </p:tav>
                                        <p:tav tm="100000">
                                          <p:val>
                                            <p:strVal val="#ppt_x"/>
                                          </p:val>
                                        </p:tav>
                                      </p:tavLst>
                                    </p:anim>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897"/>
                                        </p:tgtEl>
                                        <p:attrNameLst>
                                          <p:attrName>style.visibility</p:attrName>
                                        </p:attrNameLst>
                                      </p:cBhvr>
                                      <p:to>
                                        <p:strVal val="visible"/>
                                      </p:to>
                                    </p:set>
                                    <p:animEffect transition="in" filter="fade">
                                      <p:cBhvr>
                                        <p:cTn id="79" dur="500"/>
                                        <p:tgtEl>
                                          <p:spTgt spid="897"/>
                                        </p:tgtEl>
                                      </p:cBhvr>
                                    </p:animEffect>
                                  </p:childTnLst>
                                </p:cTn>
                              </p:par>
                              <p:par>
                                <p:cTn id="80" presetID="10" presetClass="entr" presetSubtype="0" fill="hold" nodeType="withEffect">
                                  <p:stCondLst>
                                    <p:cond delay="0"/>
                                  </p:stCondLst>
                                  <p:childTnLst>
                                    <p:set>
                                      <p:cBhvr>
                                        <p:cTn id="81" dur="1" fill="hold">
                                          <p:stCondLst>
                                            <p:cond delay="0"/>
                                          </p:stCondLst>
                                        </p:cTn>
                                        <p:tgtEl>
                                          <p:spTgt spid="896"/>
                                        </p:tgtEl>
                                        <p:attrNameLst>
                                          <p:attrName>style.visibility</p:attrName>
                                        </p:attrNameLst>
                                      </p:cBhvr>
                                      <p:to>
                                        <p:strVal val="visible"/>
                                      </p:to>
                                    </p:set>
                                    <p:animEffect transition="in" filter="fade">
                                      <p:cBhvr>
                                        <p:cTn id="82" dur="500"/>
                                        <p:tgtEl>
                                          <p:spTgt spid="896"/>
                                        </p:tgtEl>
                                      </p:cBhvr>
                                    </p:animEffect>
                                  </p:childTnLst>
                                </p:cTn>
                              </p:par>
                              <p:par>
                                <p:cTn id="83" presetID="10" presetClass="entr" presetSubtype="0" fill="hold" nodeType="withEffect">
                                  <p:stCondLst>
                                    <p:cond delay="0"/>
                                  </p:stCondLst>
                                  <p:childTnLst>
                                    <p:set>
                                      <p:cBhvr>
                                        <p:cTn id="84" dur="1" fill="hold">
                                          <p:stCondLst>
                                            <p:cond delay="0"/>
                                          </p:stCondLst>
                                        </p:cTn>
                                        <p:tgtEl>
                                          <p:spTgt spid="895"/>
                                        </p:tgtEl>
                                        <p:attrNameLst>
                                          <p:attrName>style.visibility</p:attrName>
                                        </p:attrNameLst>
                                      </p:cBhvr>
                                      <p:to>
                                        <p:strVal val="visible"/>
                                      </p:to>
                                    </p:set>
                                    <p:animEffect transition="in" filter="fade">
                                      <p:cBhvr>
                                        <p:cTn id="85" dur="500"/>
                                        <p:tgtEl>
                                          <p:spTgt spid="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gc91e136472_0_1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References 3</a:t>
            </a:r>
            <a:endParaRPr/>
          </a:p>
        </p:txBody>
      </p:sp>
      <p:sp>
        <p:nvSpPr>
          <p:cNvPr id="903" name="Google Shape;903;gc91e136472_0_16"/>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114300" lvl="0" indent="0" algn="l" rtl="0">
              <a:spcBef>
                <a:spcPts val="1000"/>
              </a:spcBef>
              <a:spcAft>
                <a:spcPts val="0"/>
              </a:spcAft>
              <a:buNone/>
            </a:pPr>
            <a:r>
              <a:rPr lang="en-US" sz="1200">
                <a:latin typeface="Open Sans"/>
                <a:ea typeface="Open Sans"/>
                <a:cs typeface="Open Sans"/>
                <a:sym typeface="Open Sans"/>
              </a:rPr>
              <a:t>Sooke (62) Completion Rates. (n.d.) The Government of British Columbia. Retrieved November 2020, from </a:t>
            </a:r>
            <a:r>
              <a:rPr lang="en-US" sz="1200" u="sng">
                <a:solidFill>
                  <a:schemeClr val="hlink"/>
                </a:solidFill>
                <a:latin typeface="Open Sans"/>
                <a:ea typeface="Open Sans"/>
                <a:cs typeface="Open Sans"/>
                <a:sym typeface="Open Sans"/>
                <a:hlinkClick r:id="rId3"/>
              </a:rPr>
              <a:t>https://studentsuccess.gov.bc.ca/school-district/062/report/completion-rates</a:t>
            </a:r>
            <a:endParaRPr sz="1200">
              <a:latin typeface="Arial"/>
              <a:ea typeface="Arial"/>
              <a:cs typeface="Arial"/>
              <a:sym typeface="Arial"/>
            </a:endParaRPr>
          </a:p>
          <a:p>
            <a:pPr marL="114300" lvl="0" indent="0" algn="l" rtl="0">
              <a:spcBef>
                <a:spcPts val="1000"/>
              </a:spcBef>
              <a:spcAft>
                <a:spcPts val="0"/>
              </a:spcAft>
              <a:buNone/>
            </a:pPr>
            <a:r>
              <a:rPr lang="en-US" sz="1200">
                <a:latin typeface="Arial"/>
                <a:ea typeface="Arial"/>
                <a:cs typeface="Arial"/>
                <a:sym typeface="Arial"/>
              </a:rPr>
              <a:t>Statistics Canada. 2017. </a:t>
            </a:r>
            <a:r>
              <a:rPr lang="en-US" sz="1200" i="1">
                <a:latin typeface="Arial"/>
                <a:ea typeface="Arial"/>
                <a:cs typeface="Arial"/>
                <a:sym typeface="Arial"/>
              </a:rPr>
              <a:t>Victoria [Census metropolitan area], British Columbia and British Columbia [Province]</a:t>
            </a:r>
            <a:r>
              <a:rPr lang="en-US" sz="1200">
                <a:latin typeface="Arial"/>
                <a:ea typeface="Arial"/>
                <a:cs typeface="Arial"/>
                <a:sym typeface="Arial"/>
              </a:rPr>
              <a:t> (table). </a:t>
            </a:r>
            <a:r>
              <a:rPr lang="en-US" sz="1200" i="1">
                <a:latin typeface="Arial"/>
                <a:ea typeface="Arial"/>
                <a:cs typeface="Arial"/>
                <a:sym typeface="Arial"/>
              </a:rPr>
              <a:t>Census Profile</a:t>
            </a:r>
            <a:r>
              <a:rPr lang="en-US" sz="1200">
                <a:latin typeface="Arial"/>
                <a:ea typeface="Arial"/>
                <a:cs typeface="Arial"/>
                <a:sym typeface="Arial"/>
              </a:rPr>
              <a:t>. 2016 Census. Statistics Canada Catalogue no. 98-316-X2016001. Ottawa. Released November 29, 2017. </a:t>
            </a:r>
            <a:r>
              <a:rPr lang="en-US" sz="1200" u="sng">
                <a:solidFill>
                  <a:schemeClr val="hlink"/>
                </a:solidFill>
                <a:latin typeface="Arial"/>
                <a:ea typeface="Arial"/>
                <a:cs typeface="Arial"/>
                <a:sym typeface="Arial"/>
                <a:hlinkClick r:id="rId4"/>
              </a:rPr>
              <a:t>https://www12.statcan.gc.ca/census-recensement/2016/dp-pd/prof/index.cfm?Lang=E</a:t>
            </a:r>
            <a:r>
              <a:rPr lang="en-US" sz="1200">
                <a:latin typeface="Arial"/>
                <a:ea typeface="Arial"/>
                <a:cs typeface="Arial"/>
                <a:sym typeface="Arial"/>
              </a:rPr>
              <a:t> (accessed March 22, 2021).</a:t>
            </a:r>
            <a:endParaRPr sz="1200">
              <a:latin typeface="Arial"/>
              <a:ea typeface="Arial"/>
              <a:cs typeface="Arial"/>
              <a:sym typeface="Arial"/>
            </a:endParaRPr>
          </a:p>
          <a:p>
            <a:pPr marL="114300" lvl="0" indent="0" algn="l" rtl="0">
              <a:spcBef>
                <a:spcPts val="1000"/>
              </a:spcBef>
              <a:spcAft>
                <a:spcPts val="0"/>
              </a:spcAft>
              <a:buNone/>
            </a:pPr>
            <a:r>
              <a:rPr lang="en-US" sz="1200">
                <a:latin typeface="Arial"/>
                <a:ea typeface="Arial"/>
                <a:cs typeface="Arial"/>
                <a:sym typeface="Arial"/>
              </a:rPr>
              <a:t>Statistics Canada. “Canadian Internet Use Survey.”</a:t>
            </a:r>
            <a:r>
              <a:rPr lang="en-US" sz="1200" i="1">
                <a:latin typeface="Arial"/>
                <a:ea typeface="Arial"/>
                <a:cs typeface="Arial"/>
                <a:sym typeface="Arial"/>
              </a:rPr>
              <a:t>The Daily. </a:t>
            </a:r>
            <a:r>
              <a:rPr lang="en-US" sz="1200">
                <a:latin typeface="Arial"/>
                <a:ea typeface="Arial"/>
                <a:cs typeface="Arial"/>
                <a:sym typeface="Arial"/>
              </a:rPr>
              <a:t>October 29, 2019. Statistics Canada Catalogue no. 11-001-X </a:t>
            </a:r>
            <a:r>
              <a:rPr lang="en-US" sz="1200" u="sng">
                <a:solidFill>
                  <a:schemeClr val="hlink"/>
                </a:solidFill>
                <a:latin typeface="Arial"/>
                <a:ea typeface="Arial"/>
                <a:cs typeface="Arial"/>
                <a:sym typeface="Arial"/>
                <a:hlinkClick r:id="rId5"/>
              </a:rPr>
              <a:t>https://www150.statcan.gc.ca/n1/daily-quotidien/191029/dq191029a-eng.pdf</a:t>
            </a:r>
            <a:endParaRPr sz="1200">
              <a:latin typeface="Arial"/>
              <a:ea typeface="Arial"/>
              <a:cs typeface="Arial"/>
              <a:sym typeface="Arial"/>
            </a:endParaRPr>
          </a:p>
          <a:p>
            <a:pPr marL="114300" lvl="0" indent="0" algn="l" rtl="0">
              <a:spcBef>
                <a:spcPts val="1000"/>
              </a:spcBef>
              <a:spcAft>
                <a:spcPts val="0"/>
              </a:spcAft>
              <a:buNone/>
            </a:pPr>
            <a:r>
              <a:rPr lang="en-US" sz="1200">
                <a:latin typeface="Arial"/>
                <a:ea typeface="Arial"/>
                <a:cs typeface="Arial"/>
                <a:sym typeface="Arial"/>
              </a:rPr>
              <a:t>Statistics Canada.</a:t>
            </a:r>
            <a:r>
              <a:rPr lang="en-US" sz="1200">
                <a:uFill>
                  <a:noFill/>
                </a:uFill>
                <a:latin typeface="Arial"/>
                <a:ea typeface="Arial"/>
                <a:cs typeface="Arial"/>
                <a:sym typeface="Arial"/>
                <a:hlinkClick r:id="rId6"/>
              </a:rPr>
              <a:t> </a:t>
            </a:r>
            <a:r>
              <a:rPr lang="en-US" sz="1200" u="sng">
                <a:solidFill>
                  <a:schemeClr val="hlink"/>
                </a:solidFill>
                <a:latin typeface="Arial"/>
                <a:ea typeface="Arial"/>
                <a:cs typeface="Arial"/>
                <a:sym typeface="Arial"/>
                <a:hlinkClick r:id="rId6"/>
              </a:rPr>
              <a:t>Table 22-10-0112-01  Activities related to digital skills by age group and highest certificate, diploma or degree completed</a:t>
            </a:r>
            <a:r>
              <a:rPr lang="en-US" sz="1200">
                <a:latin typeface="Arial"/>
                <a:ea typeface="Arial"/>
                <a:cs typeface="Arial"/>
                <a:sym typeface="Arial"/>
              </a:rPr>
              <a:t> </a:t>
            </a:r>
            <a:r>
              <a:rPr lang="en-US" sz="1200" b="1">
                <a:latin typeface="Arial"/>
                <a:ea typeface="Arial"/>
                <a:cs typeface="Arial"/>
                <a:sym typeface="Arial"/>
              </a:rPr>
              <a:t>DOI:</a:t>
            </a:r>
            <a:r>
              <a:rPr lang="en-US" sz="1200" b="1">
                <a:uFill>
                  <a:noFill/>
                </a:uFill>
                <a:latin typeface="Arial"/>
                <a:ea typeface="Arial"/>
                <a:cs typeface="Arial"/>
                <a:sym typeface="Arial"/>
                <a:hlinkClick r:id="rId7"/>
              </a:rPr>
              <a:t> </a:t>
            </a:r>
            <a:r>
              <a:rPr lang="en-US" sz="1200" u="sng">
                <a:solidFill>
                  <a:schemeClr val="hlink"/>
                </a:solidFill>
                <a:latin typeface="Arial"/>
                <a:ea typeface="Arial"/>
                <a:cs typeface="Arial"/>
                <a:sym typeface="Arial"/>
                <a:hlinkClick r:id="rId7"/>
              </a:rPr>
              <a:t>https://doi.org/10.25318/2210011201-eng</a:t>
            </a:r>
            <a:endParaRPr sz="1300">
              <a:latin typeface="Open Sans"/>
              <a:ea typeface="Open Sans"/>
              <a:cs typeface="Open Sans"/>
              <a:sym typeface="Open Sans"/>
            </a:endParaRPr>
          </a:p>
          <a:p>
            <a:pPr marL="114300" lvl="0" indent="0" algn="l" rtl="0">
              <a:spcBef>
                <a:spcPts val="1000"/>
              </a:spcBef>
              <a:spcAft>
                <a:spcPts val="0"/>
              </a:spcAft>
              <a:buNone/>
            </a:pPr>
            <a:r>
              <a:rPr lang="en-US" sz="1200">
                <a:latin typeface="Open Sans"/>
                <a:ea typeface="Open Sans"/>
                <a:cs typeface="Open Sans"/>
                <a:sym typeface="Open Sans"/>
              </a:rPr>
              <a:t>The Health and Social Dimensions of Adult Skills in Canada: Findings from the Programme for the International Assessment of Adult Competencies (PIAAC). (2018) PIAAC. Retrieved November 2020 from </a:t>
            </a:r>
            <a:r>
              <a:rPr lang="en-US" sz="1200" u="sng">
                <a:solidFill>
                  <a:schemeClr val="hlink"/>
                </a:solidFill>
                <a:latin typeface="Open Sans"/>
                <a:ea typeface="Open Sans"/>
                <a:cs typeface="Open Sans"/>
                <a:sym typeface="Open Sans"/>
                <a:hlinkClick r:id="rId8"/>
              </a:rPr>
              <a:t>http://www.piaac.ca/docs/PIAAC2018/PIAAC-HS-Outcomes_Executive-Summary_EN.pdf</a:t>
            </a:r>
            <a:endParaRPr sz="1200">
              <a:latin typeface="Open Sans"/>
              <a:ea typeface="Open Sans"/>
              <a:cs typeface="Open Sans"/>
              <a:sym typeface="Open Sans"/>
            </a:endParaRPr>
          </a:p>
          <a:p>
            <a:pPr marL="114300" lvl="0" indent="0" algn="l" rtl="0">
              <a:spcBef>
                <a:spcPts val="1000"/>
              </a:spcBef>
              <a:spcAft>
                <a:spcPts val="0"/>
              </a:spcAft>
              <a:buNone/>
            </a:pPr>
            <a:r>
              <a:rPr lang="en-US" sz="1200">
                <a:latin typeface="Open Sans"/>
                <a:ea typeface="Open Sans"/>
                <a:cs typeface="Open Sans"/>
                <a:sym typeface="Open Sans"/>
              </a:rPr>
              <a:t>United Nations Educational Scientific and Cultural Organizations (UNESCO). (2017). Communication and Information: Media and Information Literacy. </a:t>
            </a:r>
            <a:r>
              <a:rPr lang="en-US" sz="1200" u="sng">
                <a:solidFill>
                  <a:schemeClr val="hlink"/>
                </a:solidFill>
                <a:latin typeface="Open Sans"/>
                <a:ea typeface="Open Sans"/>
                <a:cs typeface="Open Sans"/>
                <a:sym typeface="Open Sans"/>
                <a:hlinkClick r:id="rId9"/>
              </a:rPr>
              <a:t>http://www.unesco.org/new/en/communication-and-information/media-development/media-literacy/mil-as-composite-concept/</a:t>
            </a:r>
            <a:endParaRPr sz="1200">
              <a:latin typeface="Open Sans"/>
              <a:ea typeface="Open Sans"/>
              <a:cs typeface="Open Sans"/>
              <a:sym typeface="Open Sans"/>
            </a:endParaRPr>
          </a:p>
          <a:p>
            <a:pPr marL="114300" lvl="0" indent="0" algn="l" rtl="0">
              <a:spcBef>
                <a:spcPts val="1000"/>
              </a:spcBef>
              <a:spcAft>
                <a:spcPts val="0"/>
              </a:spcAft>
              <a:buClr>
                <a:schemeClr val="dk1"/>
              </a:buClr>
              <a:buSzPts val="1800"/>
              <a:buFont typeface="Arial"/>
              <a:buNone/>
            </a:pPr>
            <a:r>
              <a:rPr lang="en-US" sz="1200">
                <a:latin typeface="Open Sans"/>
                <a:ea typeface="Open Sans"/>
                <a:cs typeface="Open Sans"/>
                <a:sym typeface="Open Sans"/>
              </a:rPr>
              <a:t>United Nations Educational Scientific and Cultural Organizations (UNESCO). (2018, October). Defining Literacy. </a:t>
            </a:r>
            <a:r>
              <a:rPr lang="en-US" sz="1200" u="sng">
                <a:solidFill>
                  <a:schemeClr val="hlink"/>
                </a:solidFill>
                <a:latin typeface="Open Sans"/>
                <a:ea typeface="Open Sans"/>
                <a:cs typeface="Open Sans"/>
                <a:sym typeface="Open Sans"/>
                <a:hlinkClick r:id="rId10"/>
              </a:rPr>
              <a:t>http://gaml.uis.unesco.org/wp-content/uploads/sites/2/2018/12/4.6.1_07_4.6-defining-literacy.pdf</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36"/>
          <p:cNvSpPr txBox="1">
            <a:spLocks noGrp="1"/>
          </p:cNvSpPr>
          <p:nvPr>
            <p:ph type="title"/>
          </p:nvPr>
        </p:nvSpPr>
        <p:spPr>
          <a:xfrm>
            <a:off x="3109825" y="155575"/>
            <a:ext cx="56958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400"/>
              <a:buNone/>
            </a:pPr>
            <a:r>
              <a:rPr lang="en-US" b="1">
                <a:latin typeface="Arial"/>
                <a:ea typeface="Arial"/>
                <a:cs typeface="Arial"/>
                <a:sym typeface="Arial"/>
              </a:rPr>
              <a:t>Acknowledgements</a:t>
            </a:r>
            <a:r>
              <a:rPr lang="en-US"/>
              <a:t> </a:t>
            </a:r>
            <a:endParaRPr/>
          </a:p>
        </p:txBody>
      </p:sp>
      <p:sp>
        <p:nvSpPr>
          <p:cNvPr id="909" name="Google Shape;909;p36"/>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p>
            <a:pPr marL="114300" lvl="0" indent="0" algn="l" rtl="0">
              <a:lnSpc>
                <a:spcPct val="150000"/>
              </a:lnSpc>
              <a:spcBef>
                <a:spcPts val="1000"/>
              </a:spcBef>
              <a:spcAft>
                <a:spcPts val="0"/>
              </a:spcAft>
              <a:buSzPts val="1800"/>
              <a:buNone/>
            </a:pPr>
            <a:r>
              <a:rPr lang="en-US" sz="2000">
                <a:latin typeface="Open Sans SemiBold"/>
                <a:ea typeface="Open Sans SemiBold"/>
                <a:cs typeface="Open Sans SemiBold"/>
                <a:sym typeface="Open Sans SemiBold"/>
              </a:rPr>
              <a:t>I would like to express my deepest appreciation to my supervisor Janine Hannis as well as the University of Victoria’s Social Sciences department for the opportunity to create this data hub for the Greater Victoria Alliance for Literacy (GVAL). I hope the data presented here will be a strong foundation to build upon for future additions and point towards the need for local literacy data in Southern Vancouver Island. </a:t>
            </a:r>
            <a:endParaRPr sz="2000">
              <a:latin typeface="Open Sans SemiBold"/>
              <a:ea typeface="Open Sans SemiBold"/>
              <a:cs typeface="Open Sans SemiBold"/>
              <a:sym typeface="Open Sans SemiBold"/>
            </a:endParaRPr>
          </a:p>
        </p:txBody>
      </p:sp>
      <p:pic>
        <p:nvPicPr>
          <p:cNvPr id="910" name="Google Shape;910;p36">
            <a:hlinkClick r:id="rId3" action="ppaction://hlinksldjump"/>
          </p:cNvPr>
          <p:cNvPicPr preferRelativeResize="0"/>
          <p:nvPr/>
        </p:nvPicPr>
        <p:blipFill rotWithShape="1">
          <a:blip r:embed="rId4">
            <a:alphaModFix/>
          </a:blip>
          <a:srcRect/>
          <a:stretch/>
        </p:blipFill>
        <p:spPr>
          <a:xfrm>
            <a:off x="0" y="0"/>
            <a:ext cx="914479" cy="914479"/>
          </a:xfrm>
          <a:prstGeom prst="rect">
            <a:avLst/>
          </a:prstGeom>
          <a:noFill/>
          <a:ln>
            <a:noFill/>
          </a:ln>
        </p:spPr>
      </p:pic>
      <p:pic>
        <p:nvPicPr>
          <p:cNvPr id="911" name="Google Shape;911;p36">
            <a:hlinkClick r:id="rId5" action="ppaction://hlinksldjump"/>
          </p:cNvPr>
          <p:cNvPicPr preferRelativeResize="0"/>
          <p:nvPr/>
        </p:nvPicPr>
        <p:blipFill rotWithShape="1">
          <a:blip r:embed="rId6">
            <a:alphaModFix/>
          </a:blip>
          <a:srcRect/>
          <a:stretch/>
        </p:blipFill>
        <p:spPr>
          <a:xfrm>
            <a:off x="11220371" y="5937424"/>
            <a:ext cx="914479" cy="9205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08"/>
                                        </p:tgtEl>
                                        <p:attrNameLst>
                                          <p:attrName>style.visibility</p:attrName>
                                        </p:attrNameLst>
                                      </p:cBhvr>
                                      <p:to>
                                        <p:strVal val="visible"/>
                                      </p:to>
                                    </p:set>
                                    <p:anim calcmode="lin" valueType="num">
                                      <p:cBhvr additive="base">
                                        <p:cTn id="7" dur="500"/>
                                        <p:tgtEl>
                                          <p:spTgt spid="908"/>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09">
                                            <p:txEl>
                                              <p:pRg st="0" end="0"/>
                                            </p:txEl>
                                          </p:spTgt>
                                        </p:tgtEl>
                                        <p:attrNameLst>
                                          <p:attrName>style.visibility</p:attrName>
                                        </p:attrNameLst>
                                      </p:cBhvr>
                                      <p:to>
                                        <p:strVal val="visible"/>
                                      </p:to>
                                    </p:set>
                                    <p:anim calcmode="lin" valueType="num">
                                      <p:cBhvr additive="base">
                                        <p:cTn id="11" dur="500"/>
                                        <p:tgtEl>
                                          <p:spTgt spid="909">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10"/>
                                        </p:tgtEl>
                                        <p:attrNameLst>
                                          <p:attrName>style.visibility</p:attrName>
                                        </p:attrNameLst>
                                      </p:cBhvr>
                                      <p:to>
                                        <p:strVal val="visible"/>
                                      </p:to>
                                    </p:set>
                                    <p:animEffect transition="in" filter="fade">
                                      <p:cBhvr>
                                        <p:cTn id="15" dur="500"/>
                                        <p:tgtEl>
                                          <p:spTgt spid="910"/>
                                        </p:tgtEl>
                                      </p:cBhvr>
                                    </p:animEffect>
                                  </p:childTnLst>
                                </p:cTn>
                              </p:par>
                              <p:par>
                                <p:cTn id="16" presetID="10" presetClass="entr" presetSubtype="0" fill="hold" nodeType="withEffect">
                                  <p:stCondLst>
                                    <p:cond delay="0"/>
                                  </p:stCondLst>
                                  <p:childTnLst>
                                    <p:set>
                                      <p:cBhvr>
                                        <p:cTn id="17" dur="1" fill="hold">
                                          <p:stCondLst>
                                            <p:cond delay="0"/>
                                          </p:stCondLst>
                                        </p:cTn>
                                        <p:tgtEl>
                                          <p:spTgt spid="911"/>
                                        </p:tgtEl>
                                        <p:attrNameLst>
                                          <p:attrName>style.visibility</p:attrName>
                                        </p:attrNameLst>
                                      </p:cBhvr>
                                      <p:to>
                                        <p:strVal val="visible"/>
                                      </p:to>
                                    </p:set>
                                    <p:animEffect transition="in" filter="fade">
                                      <p:cBhvr>
                                        <p:cTn id="18" dur="500"/>
                                        <p:tgtEl>
                                          <p:spTgt spid="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5246</Words>
  <Application>Microsoft Office PowerPoint</Application>
  <PresentationFormat>Widescreen</PresentationFormat>
  <Paragraphs>471</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Open Sans</vt:lpstr>
      <vt:lpstr>Arial</vt:lpstr>
      <vt:lpstr>Calibri</vt:lpstr>
      <vt:lpstr>Open Sans SemiBold</vt:lpstr>
      <vt:lpstr>Montserrat</vt:lpstr>
      <vt:lpstr>Тема Office</vt:lpstr>
      <vt:lpstr>PowerPoint Presentation</vt:lpstr>
      <vt:lpstr>PowerPoint Presentation</vt:lpstr>
      <vt:lpstr>PowerPoint Presentation</vt:lpstr>
      <vt:lpstr>The Programme for the International Assessment  of Adult Competencies (PIAAC)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Indigenous Older Adult Learners 2</vt:lpstr>
      <vt:lpstr>PowerPoint Presentation</vt:lpstr>
      <vt:lpstr>PowerPoint Presentation</vt:lpstr>
      <vt:lpstr>PowerPoint Presentation</vt:lpstr>
      <vt:lpstr>PowerPoint Presentation</vt:lpstr>
      <vt:lpstr>PowerPoint Presentation</vt:lpstr>
      <vt:lpstr>References 1</vt:lpstr>
      <vt:lpstr>References 2</vt:lpstr>
      <vt:lpstr>References 3</vt:lpstr>
      <vt:lpstr>Acknowledgements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Janine Hannis</cp:lastModifiedBy>
  <cp:revision>1</cp:revision>
  <dcterms:modified xsi:type="dcterms:W3CDTF">2021-04-20T19:42:08Z</dcterms:modified>
</cp:coreProperties>
</file>